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77" r:id="rId3"/>
    <p:sldId id="278" r:id="rId4"/>
    <p:sldId id="257" r:id="rId5"/>
    <p:sldId id="258" r:id="rId6"/>
    <p:sldId id="276" r:id="rId7"/>
    <p:sldId id="262" r:id="rId8"/>
    <p:sldId id="266" r:id="rId9"/>
    <p:sldId id="272" r:id="rId10"/>
    <p:sldId id="259" r:id="rId11"/>
    <p:sldId id="263" r:id="rId12"/>
    <p:sldId id="261" r:id="rId13"/>
    <p:sldId id="260" r:id="rId14"/>
    <p:sldId id="264" r:id="rId15"/>
    <p:sldId id="279" r:id="rId16"/>
    <p:sldId id="273" r:id="rId17"/>
  </p:sldIdLst>
  <p:sldSz cx="18288000" cy="10287000"/>
  <p:notesSz cx="6858000" cy="9144000"/>
  <p:embeddedFontLst>
    <p:embeddedFont>
      <p:font typeface="HK Grotesk Medium" panose="020B0604020202020204" charset="-52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Segoe MDL2 Assets" panose="050A0102010101010101" pitchFamily="18" charset="0"/>
      <p:regular r:id="rId24"/>
    </p:embeddedFont>
    <p:embeddedFont>
      <p:font typeface="Franklin Gothic Book" panose="020B0503020102020204" pitchFamily="34" charset="0"/>
      <p:regular r:id="rId25"/>
      <p:italic r:id="rId26"/>
    </p:embeddedFont>
    <p:embeddedFont>
      <p:font typeface="HK Grotesk Bold" panose="020B0604020202020204" charset="-52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3345"/>
    <a:srgbClr val="F16C64"/>
    <a:srgbClr val="4C5E79"/>
    <a:srgbClr val="3A5370"/>
    <a:srgbClr val="3F42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610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52060F-AA0A-4413-BAE6-2E896B69CA61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14A4A3CC-F57A-4E15-B8AE-4FF346815C5E}">
      <dgm:prSet custT="1"/>
      <dgm:spPr>
        <a:ln>
          <a:solidFill>
            <a:schemeClr val="tx1"/>
          </a:solidFill>
        </a:ln>
      </dgm:spPr>
      <dgm:t>
        <a:bodyPr/>
        <a:lstStyle/>
        <a:p>
          <a:pPr algn="l" rtl="0"/>
          <a:r>
            <a:rPr lang="ru-RU" sz="2900" dirty="0">
              <a:solidFill>
                <a:schemeClr val="tx1"/>
              </a:solidFill>
            </a:rPr>
            <a:t>Разработанные памятки для детей/ родителей/ педагогов</a:t>
          </a:r>
        </a:p>
      </dgm:t>
    </dgm:pt>
    <dgm:pt modelId="{B981F6F0-FC76-484B-B0B1-EE4A07970A89}" type="parTrans" cxnId="{0736531D-16B4-488E-8D97-8D45D267787A}">
      <dgm:prSet/>
      <dgm:spPr/>
      <dgm:t>
        <a:bodyPr/>
        <a:lstStyle/>
        <a:p>
          <a:endParaRPr lang="ru-RU"/>
        </a:p>
      </dgm:t>
    </dgm:pt>
    <dgm:pt modelId="{5F9CC7D8-9083-4334-BEF7-DBF00A1D04B4}" type="sibTrans" cxnId="{0736531D-16B4-488E-8D97-8D45D267787A}">
      <dgm:prSet/>
      <dgm:spPr/>
      <dgm:t>
        <a:bodyPr/>
        <a:lstStyle/>
        <a:p>
          <a:endParaRPr lang="ru-RU"/>
        </a:p>
      </dgm:t>
    </dgm:pt>
    <dgm:pt modelId="{B8DF58AA-DEEC-4DF0-BC31-E9FC5A5F703B}">
      <dgm:prSet custT="1"/>
      <dgm:spPr>
        <a:ln>
          <a:solidFill>
            <a:schemeClr val="tx1"/>
          </a:solidFill>
        </a:ln>
      </dgm:spPr>
      <dgm:t>
        <a:bodyPr/>
        <a:lstStyle/>
        <a:p>
          <a:pPr rtl="0"/>
          <a:r>
            <a:rPr lang="ru-RU" sz="2900" dirty="0">
              <a:solidFill>
                <a:schemeClr val="tx1"/>
              </a:solidFill>
            </a:rPr>
            <a:t>Создание буклета на тематику, указанную в направлении работы</a:t>
          </a:r>
        </a:p>
      </dgm:t>
    </dgm:pt>
    <dgm:pt modelId="{90841AAC-0B7D-4635-B2C6-E30807C15E64}" type="parTrans" cxnId="{98B0AAE3-358A-408D-8B74-1A29CF211D9A}">
      <dgm:prSet/>
      <dgm:spPr/>
      <dgm:t>
        <a:bodyPr/>
        <a:lstStyle/>
        <a:p>
          <a:endParaRPr lang="ru-RU"/>
        </a:p>
      </dgm:t>
    </dgm:pt>
    <dgm:pt modelId="{210BFF1C-E021-4DB4-90BA-AC9EB4D7E01E}" type="sibTrans" cxnId="{98B0AAE3-358A-408D-8B74-1A29CF211D9A}">
      <dgm:prSet/>
      <dgm:spPr/>
      <dgm:t>
        <a:bodyPr/>
        <a:lstStyle/>
        <a:p>
          <a:endParaRPr lang="ru-RU"/>
        </a:p>
      </dgm:t>
    </dgm:pt>
    <dgm:pt modelId="{CBCA69DC-59D7-489B-9E41-2D9E1F26D11A}" type="pres">
      <dgm:prSet presAssocID="{0552060F-AA0A-4413-BAE6-2E896B69CA6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75A4D9E0-B137-4CE5-B181-D7F221400613}" type="pres">
      <dgm:prSet presAssocID="{0552060F-AA0A-4413-BAE6-2E896B69CA61}" presName="Name1" presStyleCnt="0"/>
      <dgm:spPr/>
    </dgm:pt>
    <dgm:pt modelId="{82E62957-8070-48B7-A149-9F12EB1E8D1B}" type="pres">
      <dgm:prSet presAssocID="{0552060F-AA0A-4413-BAE6-2E896B69CA61}" presName="cycle" presStyleCnt="0"/>
      <dgm:spPr/>
    </dgm:pt>
    <dgm:pt modelId="{2349D138-9DEE-4D2A-9910-B23632EAB7E4}" type="pres">
      <dgm:prSet presAssocID="{0552060F-AA0A-4413-BAE6-2E896B69CA61}" presName="srcNode" presStyleLbl="node1" presStyleIdx="0" presStyleCnt="2"/>
      <dgm:spPr/>
    </dgm:pt>
    <dgm:pt modelId="{D8D166A7-794C-45A9-A230-014C95A9DCBD}" type="pres">
      <dgm:prSet presAssocID="{0552060F-AA0A-4413-BAE6-2E896B69CA61}" presName="conn" presStyleLbl="parChTrans1D2" presStyleIdx="0" presStyleCnt="1"/>
      <dgm:spPr/>
      <dgm:t>
        <a:bodyPr/>
        <a:lstStyle/>
        <a:p>
          <a:endParaRPr lang="ru-RU"/>
        </a:p>
      </dgm:t>
    </dgm:pt>
    <dgm:pt modelId="{724BED3A-7A86-49AA-9A03-2E40739D53E8}" type="pres">
      <dgm:prSet presAssocID="{0552060F-AA0A-4413-BAE6-2E896B69CA61}" presName="extraNode" presStyleLbl="node1" presStyleIdx="0" presStyleCnt="2"/>
      <dgm:spPr/>
    </dgm:pt>
    <dgm:pt modelId="{24924407-2F97-4BC6-9CE0-5A195BD8ABEE}" type="pres">
      <dgm:prSet presAssocID="{0552060F-AA0A-4413-BAE6-2E896B69CA61}" presName="dstNode" presStyleLbl="node1" presStyleIdx="0" presStyleCnt="2"/>
      <dgm:spPr/>
    </dgm:pt>
    <dgm:pt modelId="{3D8ABECD-7B58-4F18-9E64-4E93AAF0B079}" type="pres">
      <dgm:prSet presAssocID="{14A4A3CC-F57A-4E15-B8AE-4FF346815C5E}" presName="text_1" presStyleLbl="node1" presStyleIdx="0" presStyleCnt="2" custLinFactNeighborX="-135" custLinFactNeighborY="16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E27686-25E5-450D-80D6-F92789FE9028}" type="pres">
      <dgm:prSet presAssocID="{14A4A3CC-F57A-4E15-B8AE-4FF346815C5E}" presName="accent_1" presStyleCnt="0"/>
      <dgm:spPr/>
    </dgm:pt>
    <dgm:pt modelId="{24FA12BC-DCA7-4245-8A23-B5016182B711}" type="pres">
      <dgm:prSet presAssocID="{14A4A3CC-F57A-4E15-B8AE-4FF346815C5E}" presName="accentRepeatNode" presStyleLbl="solidFgAcc1" presStyleIdx="0" presStyleCnt="2"/>
      <dgm:spPr>
        <a:solidFill>
          <a:srgbClr val="4C5E79"/>
        </a:solidFill>
        <a:ln>
          <a:solidFill>
            <a:srgbClr val="4C5E79"/>
          </a:solidFill>
        </a:ln>
      </dgm:spPr>
    </dgm:pt>
    <dgm:pt modelId="{F5056544-CDE4-4750-93D5-F81FA2A5BB30}" type="pres">
      <dgm:prSet presAssocID="{B8DF58AA-DEEC-4DF0-BC31-E9FC5A5F703B}" presName="text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BA0FD7-F28B-451C-A50F-3F94E57947A7}" type="pres">
      <dgm:prSet presAssocID="{B8DF58AA-DEEC-4DF0-BC31-E9FC5A5F703B}" presName="accent_2" presStyleCnt="0"/>
      <dgm:spPr/>
    </dgm:pt>
    <dgm:pt modelId="{B7ACC750-F61D-4490-944A-9548840F32A4}" type="pres">
      <dgm:prSet presAssocID="{B8DF58AA-DEEC-4DF0-BC31-E9FC5A5F703B}" presName="accentRepeatNode" presStyleLbl="solidFgAcc1" presStyleIdx="1" presStyleCnt="2"/>
      <dgm:spPr>
        <a:solidFill>
          <a:srgbClr val="4C5E79"/>
        </a:solidFill>
        <a:ln>
          <a:solidFill>
            <a:srgbClr val="4C5E79"/>
          </a:solidFill>
        </a:ln>
      </dgm:spPr>
    </dgm:pt>
  </dgm:ptLst>
  <dgm:cxnLst>
    <dgm:cxn modelId="{0736531D-16B4-488E-8D97-8D45D267787A}" srcId="{0552060F-AA0A-4413-BAE6-2E896B69CA61}" destId="{14A4A3CC-F57A-4E15-B8AE-4FF346815C5E}" srcOrd="0" destOrd="0" parTransId="{B981F6F0-FC76-484B-B0B1-EE4A07970A89}" sibTransId="{5F9CC7D8-9083-4334-BEF7-DBF00A1D04B4}"/>
    <dgm:cxn modelId="{98B0AAE3-358A-408D-8B74-1A29CF211D9A}" srcId="{0552060F-AA0A-4413-BAE6-2E896B69CA61}" destId="{B8DF58AA-DEEC-4DF0-BC31-E9FC5A5F703B}" srcOrd="1" destOrd="0" parTransId="{90841AAC-0B7D-4635-B2C6-E30807C15E64}" sibTransId="{210BFF1C-E021-4DB4-90BA-AC9EB4D7E01E}"/>
    <dgm:cxn modelId="{91E06328-DE54-432D-AE6D-D35184D1024D}" type="presOf" srcId="{5F9CC7D8-9083-4334-BEF7-DBF00A1D04B4}" destId="{D8D166A7-794C-45A9-A230-014C95A9DCBD}" srcOrd="0" destOrd="0" presId="urn:microsoft.com/office/officeart/2008/layout/VerticalCurvedList"/>
    <dgm:cxn modelId="{87CBC0DB-EBE4-499E-9A31-CA7EA4ECEC0C}" type="presOf" srcId="{0552060F-AA0A-4413-BAE6-2E896B69CA61}" destId="{CBCA69DC-59D7-489B-9E41-2D9E1F26D11A}" srcOrd="0" destOrd="0" presId="urn:microsoft.com/office/officeart/2008/layout/VerticalCurvedList"/>
    <dgm:cxn modelId="{53158768-A33D-4C70-9B87-BF097658F9F3}" type="presOf" srcId="{B8DF58AA-DEEC-4DF0-BC31-E9FC5A5F703B}" destId="{F5056544-CDE4-4750-93D5-F81FA2A5BB30}" srcOrd="0" destOrd="0" presId="urn:microsoft.com/office/officeart/2008/layout/VerticalCurvedList"/>
    <dgm:cxn modelId="{341CF330-F5E4-49ED-9726-E86210894673}" type="presOf" srcId="{14A4A3CC-F57A-4E15-B8AE-4FF346815C5E}" destId="{3D8ABECD-7B58-4F18-9E64-4E93AAF0B079}" srcOrd="0" destOrd="0" presId="urn:microsoft.com/office/officeart/2008/layout/VerticalCurvedList"/>
    <dgm:cxn modelId="{A31EC2F9-428E-4063-AEB8-ABE6A3649066}" type="presParOf" srcId="{CBCA69DC-59D7-489B-9E41-2D9E1F26D11A}" destId="{75A4D9E0-B137-4CE5-B181-D7F221400613}" srcOrd="0" destOrd="0" presId="urn:microsoft.com/office/officeart/2008/layout/VerticalCurvedList"/>
    <dgm:cxn modelId="{E01D493C-929D-4C27-9208-74758CA9D14A}" type="presParOf" srcId="{75A4D9E0-B137-4CE5-B181-D7F221400613}" destId="{82E62957-8070-48B7-A149-9F12EB1E8D1B}" srcOrd="0" destOrd="0" presId="urn:microsoft.com/office/officeart/2008/layout/VerticalCurvedList"/>
    <dgm:cxn modelId="{8CB76C30-DFE9-480F-92A3-C5A12E7AE0F7}" type="presParOf" srcId="{82E62957-8070-48B7-A149-9F12EB1E8D1B}" destId="{2349D138-9DEE-4D2A-9910-B23632EAB7E4}" srcOrd="0" destOrd="0" presId="urn:microsoft.com/office/officeart/2008/layout/VerticalCurvedList"/>
    <dgm:cxn modelId="{C1D31FED-A5C6-4A4E-9EC1-C0B0B187872D}" type="presParOf" srcId="{82E62957-8070-48B7-A149-9F12EB1E8D1B}" destId="{D8D166A7-794C-45A9-A230-014C95A9DCBD}" srcOrd="1" destOrd="0" presId="urn:microsoft.com/office/officeart/2008/layout/VerticalCurvedList"/>
    <dgm:cxn modelId="{154D79A3-CAF7-45B5-923C-795F92E7D8CE}" type="presParOf" srcId="{82E62957-8070-48B7-A149-9F12EB1E8D1B}" destId="{724BED3A-7A86-49AA-9A03-2E40739D53E8}" srcOrd="2" destOrd="0" presId="urn:microsoft.com/office/officeart/2008/layout/VerticalCurvedList"/>
    <dgm:cxn modelId="{0B6D3FFC-F22F-4E1B-9423-DE283D465C53}" type="presParOf" srcId="{82E62957-8070-48B7-A149-9F12EB1E8D1B}" destId="{24924407-2F97-4BC6-9CE0-5A195BD8ABEE}" srcOrd="3" destOrd="0" presId="urn:microsoft.com/office/officeart/2008/layout/VerticalCurvedList"/>
    <dgm:cxn modelId="{F05F0513-6C7D-4F9A-94FB-6F141733C8F7}" type="presParOf" srcId="{75A4D9E0-B137-4CE5-B181-D7F221400613}" destId="{3D8ABECD-7B58-4F18-9E64-4E93AAF0B079}" srcOrd="1" destOrd="0" presId="urn:microsoft.com/office/officeart/2008/layout/VerticalCurvedList"/>
    <dgm:cxn modelId="{52146471-AB48-473B-81D4-568DCBF2F764}" type="presParOf" srcId="{75A4D9E0-B137-4CE5-B181-D7F221400613}" destId="{77E27686-25E5-450D-80D6-F92789FE9028}" srcOrd="2" destOrd="0" presId="urn:microsoft.com/office/officeart/2008/layout/VerticalCurvedList"/>
    <dgm:cxn modelId="{79A0639C-ACFB-4E66-BC0C-AF4CD8D29AE2}" type="presParOf" srcId="{77E27686-25E5-450D-80D6-F92789FE9028}" destId="{24FA12BC-DCA7-4245-8A23-B5016182B711}" srcOrd="0" destOrd="0" presId="urn:microsoft.com/office/officeart/2008/layout/VerticalCurvedList"/>
    <dgm:cxn modelId="{B5F88F60-5AF3-4F1F-B5C7-8A7DAAB9DFB2}" type="presParOf" srcId="{75A4D9E0-B137-4CE5-B181-D7F221400613}" destId="{F5056544-CDE4-4750-93D5-F81FA2A5BB30}" srcOrd="3" destOrd="0" presId="urn:microsoft.com/office/officeart/2008/layout/VerticalCurvedList"/>
    <dgm:cxn modelId="{A26D7251-E4B0-47D8-8D2E-4D81D53D00D2}" type="presParOf" srcId="{75A4D9E0-B137-4CE5-B181-D7F221400613}" destId="{B7BA0FD7-F28B-451C-A50F-3F94E57947A7}" srcOrd="4" destOrd="0" presId="urn:microsoft.com/office/officeart/2008/layout/VerticalCurvedList"/>
    <dgm:cxn modelId="{6F246C08-1FE7-41F3-997E-AFC8E46E640A}" type="presParOf" srcId="{B7BA0FD7-F28B-451C-A50F-3F94E57947A7}" destId="{B7ACC750-F61D-4490-944A-9548840F32A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AE019BC-0F43-424C-9DB4-78C554D23581}" type="doc">
      <dgm:prSet loTypeId="urn:microsoft.com/office/officeart/2005/8/layout/list1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17D8A1C8-8AEC-43E5-8066-48A1F2BF26FC}">
      <dgm:prSet custT="1"/>
      <dgm:spPr>
        <a:ln>
          <a:solidFill>
            <a:schemeClr val="tx1"/>
          </a:solidFill>
        </a:ln>
      </dgm:spPr>
      <dgm:t>
        <a:bodyPr/>
        <a:lstStyle/>
        <a:p>
          <a:pPr rtl="0"/>
          <a:r>
            <a:rPr lang="ru-RU" sz="2900" dirty="0">
              <a:solidFill>
                <a:schemeClr val="tx1"/>
              </a:solidFill>
            </a:rPr>
            <a:t>Методические рекомендации для педагогов по направлению работы</a:t>
          </a:r>
        </a:p>
      </dgm:t>
    </dgm:pt>
    <dgm:pt modelId="{CB55E9C4-D82B-4AA2-98DF-FC02CF19C9A9}" type="parTrans" cxnId="{8187B27B-F6F7-4EFE-8D8F-710C55B83E50}">
      <dgm:prSet/>
      <dgm:spPr/>
      <dgm:t>
        <a:bodyPr/>
        <a:lstStyle/>
        <a:p>
          <a:endParaRPr lang="ru-RU"/>
        </a:p>
      </dgm:t>
    </dgm:pt>
    <dgm:pt modelId="{B2513ABE-F8CE-4784-9421-241325290A7B}" type="sibTrans" cxnId="{8187B27B-F6F7-4EFE-8D8F-710C55B83E50}">
      <dgm:prSet/>
      <dgm:spPr/>
      <dgm:t>
        <a:bodyPr/>
        <a:lstStyle/>
        <a:p>
          <a:endParaRPr lang="ru-RU"/>
        </a:p>
      </dgm:t>
    </dgm:pt>
    <dgm:pt modelId="{3B37FEAF-82D5-403A-B2CA-75F3ED34FFF9}">
      <dgm:prSet custT="1"/>
      <dgm:spPr>
        <a:ln>
          <a:solidFill>
            <a:schemeClr val="tx1"/>
          </a:solidFill>
        </a:ln>
      </dgm:spPr>
      <dgm:t>
        <a:bodyPr/>
        <a:lstStyle/>
        <a:p>
          <a:pPr algn="ctr" rtl="0"/>
          <a:r>
            <a:rPr lang="ru-RU" sz="2900" dirty="0">
              <a:solidFill>
                <a:schemeClr val="tx1"/>
              </a:solidFill>
            </a:rPr>
            <a:t>Перечень цифровых ресурсов и инструментов, эффективных в работе учителя ( в конкретном направлении работы)</a:t>
          </a:r>
        </a:p>
      </dgm:t>
    </dgm:pt>
    <dgm:pt modelId="{E6684CBC-BAEC-458A-824E-F59835B51E0E}" type="parTrans" cxnId="{374D8112-12F3-48BB-BD55-66A15BC5C673}">
      <dgm:prSet/>
      <dgm:spPr/>
      <dgm:t>
        <a:bodyPr/>
        <a:lstStyle/>
        <a:p>
          <a:endParaRPr lang="ru-RU"/>
        </a:p>
      </dgm:t>
    </dgm:pt>
    <dgm:pt modelId="{97196290-0DAE-4F27-9CBB-B0D84EF222AF}" type="sibTrans" cxnId="{374D8112-12F3-48BB-BD55-66A15BC5C673}">
      <dgm:prSet/>
      <dgm:spPr/>
      <dgm:t>
        <a:bodyPr/>
        <a:lstStyle/>
        <a:p>
          <a:endParaRPr lang="ru-RU"/>
        </a:p>
      </dgm:t>
    </dgm:pt>
    <dgm:pt modelId="{BF2FF853-7256-4A84-B9F7-B21C4DA4DA41}" type="pres">
      <dgm:prSet presAssocID="{FAE019BC-0F43-424C-9DB4-78C554D2358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AB0666-E312-43E4-818F-55AA4A3F83E4}" type="pres">
      <dgm:prSet presAssocID="{17D8A1C8-8AEC-43E5-8066-48A1F2BF26FC}" presName="parentLin" presStyleCnt="0"/>
      <dgm:spPr/>
    </dgm:pt>
    <dgm:pt modelId="{D7530C9D-E044-4569-BF04-020E98EA2BB8}" type="pres">
      <dgm:prSet presAssocID="{17D8A1C8-8AEC-43E5-8066-48A1F2BF26FC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C53836C0-CD10-46BC-BBEA-7FDF7C8ABAD3}" type="pres">
      <dgm:prSet presAssocID="{17D8A1C8-8AEC-43E5-8066-48A1F2BF26FC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520579-B1DC-43DA-9263-1B6843BD58E9}" type="pres">
      <dgm:prSet presAssocID="{17D8A1C8-8AEC-43E5-8066-48A1F2BF26FC}" presName="negativeSpace" presStyleCnt="0"/>
      <dgm:spPr/>
    </dgm:pt>
    <dgm:pt modelId="{79F392CA-9743-4712-8F89-DC4844A02D95}" type="pres">
      <dgm:prSet presAssocID="{17D8A1C8-8AEC-43E5-8066-48A1F2BF26FC}" presName="childText" presStyleLbl="conFgAcc1" presStyleIdx="0" presStyleCnt="2">
        <dgm:presLayoutVars>
          <dgm:bulletEnabled val="1"/>
        </dgm:presLayoutVars>
      </dgm:prSet>
      <dgm:spPr>
        <a:solidFill>
          <a:srgbClr val="4C5E79"/>
        </a:solidFill>
        <a:ln>
          <a:solidFill>
            <a:srgbClr val="4C5E79"/>
          </a:solidFill>
        </a:ln>
      </dgm:spPr>
    </dgm:pt>
    <dgm:pt modelId="{1EA6D84A-267E-4B7A-8D82-85732F57FB9A}" type="pres">
      <dgm:prSet presAssocID="{B2513ABE-F8CE-4784-9421-241325290A7B}" presName="spaceBetweenRectangles" presStyleCnt="0"/>
      <dgm:spPr/>
    </dgm:pt>
    <dgm:pt modelId="{9B2E8499-904F-45CA-94DE-1D416A20CF24}" type="pres">
      <dgm:prSet presAssocID="{3B37FEAF-82D5-403A-B2CA-75F3ED34FFF9}" presName="parentLin" presStyleCnt="0"/>
      <dgm:spPr/>
    </dgm:pt>
    <dgm:pt modelId="{9B22F283-1E82-4E40-A520-D8AE45A6F4E0}" type="pres">
      <dgm:prSet presAssocID="{3B37FEAF-82D5-403A-B2CA-75F3ED34FFF9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0A87A349-E042-4BD9-9532-D9ECAAE03603}" type="pres">
      <dgm:prSet presAssocID="{3B37FEAF-82D5-403A-B2CA-75F3ED34FFF9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26F6A4-F894-4EB1-87AB-F0739B64D809}" type="pres">
      <dgm:prSet presAssocID="{3B37FEAF-82D5-403A-B2CA-75F3ED34FFF9}" presName="negativeSpace" presStyleCnt="0"/>
      <dgm:spPr/>
    </dgm:pt>
    <dgm:pt modelId="{6555467B-60AB-44FA-8FA3-C328B473AAF1}" type="pres">
      <dgm:prSet presAssocID="{3B37FEAF-82D5-403A-B2CA-75F3ED34FFF9}" presName="childText" presStyleLbl="conFgAcc1" presStyleIdx="1" presStyleCnt="2">
        <dgm:presLayoutVars>
          <dgm:bulletEnabled val="1"/>
        </dgm:presLayoutVars>
      </dgm:prSet>
      <dgm:spPr>
        <a:solidFill>
          <a:srgbClr val="4C5E79">
            <a:alpha val="90000"/>
          </a:srgbClr>
        </a:solidFill>
        <a:ln>
          <a:solidFill>
            <a:srgbClr val="4C5E79"/>
          </a:solidFill>
        </a:ln>
      </dgm:spPr>
    </dgm:pt>
  </dgm:ptLst>
  <dgm:cxnLst>
    <dgm:cxn modelId="{6B25C0A0-1BBD-407D-887D-B6DE4E864D38}" type="presOf" srcId="{3B37FEAF-82D5-403A-B2CA-75F3ED34FFF9}" destId="{0A87A349-E042-4BD9-9532-D9ECAAE03603}" srcOrd="1" destOrd="0" presId="urn:microsoft.com/office/officeart/2005/8/layout/list1"/>
    <dgm:cxn modelId="{1CC00FEA-566F-4ADD-A0DD-4A12E0B64406}" type="presOf" srcId="{17D8A1C8-8AEC-43E5-8066-48A1F2BF26FC}" destId="{C53836C0-CD10-46BC-BBEA-7FDF7C8ABAD3}" srcOrd="1" destOrd="0" presId="urn:microsoft.com/office/officeart/2005/8/layout/list1"/>
    <dgm:cxn modelId="{78D71691-623F-4DE8-987B-F396E6F34A07}" type="presOf" srcId="{FAE019BC-0F43-424C-9DB4-78C554D23581}" destId="{BF2FF853-7256-4A84-B9F7-B21C4DA4DA41}" srcOrd="0" destOrd="0" presId="urn:microsoft.com/office/officeart/2005/8/layout/list1"/>
    <dgm:cxn modelId="{27992B75-635C-4D96-8DE0-7876676B763A}" type="presOf" srcId="{17D8A1C8-8AEC-43E5-8066-48A1F2BF26FC}" destId="{D7530C9D-E044-4569-BF04-020E98EA2BB8}" srcOrd="0" destOrd="0" presId="urn:microsoft.com/office/officeart/2005/8/layout/list1"/>
    <dgm:cxn modelId="{374D8112-12F3-48BB-BD55-66A15BC5C673}" srcId="{FAE019BC-0F43-424C-9DB4-78C554D23581}" destId="{3B37FEAF-82D5-403A-B2CA-75F3ED34FFF9}" srcOrd="1" destOrd="0" parTransId="{E6684CBC-BAEC-458A-824E-F59835B51E0E}" sibTransId="{97196290-0DAE-4F27-9CBB-B0D84EF222AF}"/>
    <dgm:cxn modelId="{76F3B10D-BEF4-48ED-A6EE-5D0CC4C74796}" type="presOf" srcId="{3B37FEAF-82D5-403A-B2CA-75F3ED34FFF9}" destId="{9B22F283-1E82-4E40-A520-D8AE45A6F4E0}" srcOrd="0" destOrd="0" presId="urn:microsoft.com/office/officeart/2005/8/layout/list1"/>
    <dgm:cxn modelId="{8187B27B-F6F7-4EFE-8D8F-710C55B83E50}" srcId="{FAE019BC-0F43-424C-9DB4-78C554D23581}" destId="{17D8A1C8-8AEC-43E5-8066-48A1F2BF26FC}" srcOrd="0" destOrd="0" parTransId="{CB55E9C4-D82B-4AA2-98DF-FC02CF19C9A9}" sibTransId="{B2513ABE-F8CE-4784-9421-241325290A7B}"/>
    <dgm:cxn modelId="{AA7581B2-5B30-490C-8902-8D4E34CCEA86}" type="presParOf" srcId="{BF2FF853-7256-4A84-B9F7-B21C4DA4DA41}" destId="{79AB0666-E312-43E4-818F-55AA4A3F83E4}" srcOrd="0" destOrd="0" presId="urn:microsoft.com/office/officeart/2005/8/layout/list1"/>
    <dgm:cxn modelId="{FBA5566F-15B5-4FC5-8BC3-BC478257CBCF}" type="presParOf" srcId="{79AB0666-E312-43E4-818F-55AA4A3F83E4}" destId="{D7530C9D-E044-4569-BF04-020E98EA2BB8}" srcOrd="0" destOrd="0" presId="urn:microsoft.com/office/officeart/2005/8/layout/list1"/>
    <dgm:cxn modelId="{48475C09-811B-41E6-985A-FE2DFD566100}" type="presParOf" srcId="{79AB0666-E312-43E4-818F-55AA4A3F83E4}" destId="{C53836C0-CD10-46BC-BBEA-7FDF7C8ABAD3}" srcOrd="1" destOrd="0" presId="urn:microsoft.com/office/officeart/2005/8/layout/list1"/>
    <dgm:cxn modelId="{F4D953FD-0727-4B4B-ACC1-5DAE6FA772DF}" type="presParOf" srcId="{BF2FF853-7256-4A84-B9F7-B21C4DA4DA41}" destId="{69520579-B1DC-43DA-9263-1B6843BD58E9}" srcOrd="1" destOrd="0" presId="urn:microsoft.com/office/officeart/2005/8/layout/list1"/>
    <dgm:cxn modelId="{1F361F76-2882-47A6-ACD5-E9CDD5E43399}" type="presParOf" srcId="{BF2FF853-7256-4A84-B9F7-B21C4DA4DA41}" destId="{79F392CA-9743-4712-8F89-DC4844A02D95}" srcOrd="2" destOrd="0" presId="urn:microsoft.com/office/officeart/2005/8/layout/list1"/>
    <dgm:cxn modelId="{43BC0199-DD90-48F9-964D-BF1F4A940890}" type="presParOf" srcId="{BF2FF853-7256-4A84-B9F7-B21C4DA4DA41}" destId="{1EA6D84A-267E-4B7A-8D82-85732F57FB9A}" srcOrd="3" destOrd="0" presId="urn:microsoft.com/office/officeart/2005/8/layout/list1"/>
    <dgm:cxn modelId="{C11D277F-1CFC-44B5-9BB7-7740E1726D4E}" type="presParOf" srcId="{BF2FF853-7256-4A84-B9F7-B21C4DA4DA41}" destId="{9B2E8499-904F-45CA-94DE-1D416A20CF24}" srcOrd="4" destOrd="0" presId="urn:microsoft.com/office/officeart/2005/8/layout/list1"/>
    <dgm:cxn modelId="{40B6AD8D-D182-4628-8F2E-33A485382F8E}" type="presParOf" srcId="{9B2E8499-904F-45CA-94DE-1D416A20CF24}" destId="{9B22F283-1E82-4E40-A520-D8AE45A6F4E0}" srcOrd="0" destOrd="0" presId="urn:microsoft.com/office/officeart/2005/8/layout/list1"/>
    <dgm:cxn modelId="{F60CAB30-4D02-4892-9E93-11DFBEB256FA}" type="presParOf" srcId="{9B2E8499-904F-45CA-94DE-1D416A20CF24}" destId="{0A87A349-E042-4BD9-9532-D9ECAAE03603}" srcOrd="1" destOrd="0" presId="urn:microsoft.com/office/officeart/2005/8/layout/list1"/>
    <dgm:cxn modelId="{6DF7DF7F-09C0-44D1-A5D8-7074415CFACF}" type="presParOf" srcId="{BF2FF853-7256-4A84-B9F7-B21C4DA4DA41}" destId="{8B26F6A4-F894-4EB1-87AB-F0739B64D809}" srcOrd="5" destOrd="0" presId="urn:microsoft.com/office/officeart/2005/8/layout/list1"/>
    <dgm:cxn modelId="{263E8A85-5E7D-4961-A5E8-75B3676DC01E}" type="presParOf" srcId="{BF2FF853-7256-4A84-B9F7-B21C4DA4DA41}" destId="{6555467B-60AB-44FA-8FA3-C328B473AAF1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D166A7-794C-45A9-A230-014C95A9DCBD}">
      <dsp:nvSpPr>
        <dsp:cNvPr id="0" name=""/>
        <dsp:cNvSpPr/>
      </dsp:nvSpPr>
      <dsp:spPr>
        <a:xfrm>
          <a:off x="-7692278" y="-1184976"/>
          <a:ext cx="9227953" cy="9227953"/>
        </a:xfrm>
        <a:prstGeom prst="blockArc">
          <a:avLst>
            <a:gd name="adj1" fmla="val 18900000"/>
            <a:gd name="adj2" fmla="val 2700000"/>
            <a:gd name="adj3" fmla="val 234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8ABECD-7B58-4F18-9E64-4E93AAF0B079}">
      <dsp:nvSpPr>
        <dsp:cNvPr id="0" name=""/>
        <dsp:cNvSpPr/>
      </dsp:nvSpPr>
      <dsp:spPr>
        <a:xfrm>
          <a:off x="1254033" y="1011884"/>
          <a:ext cx="4917341" cy="195919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55110" tIns="73660" rIns="73660" bIns="73660" numCol="1" spcCol="1270" anchor="ctr" anchorCtr="0">
          <a:noAutofit/>
        </a:bodyPr>
        <a:lstStyle/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>
              <a:solidFill>
                <a:schemeClr val="tx1"/>
              </a:solidFill>
            </a:rPr>
            <a:t>Разработанные памятки для детей/ родителей/ педагогов</a:t>
          </a:r>
        </a:p>
      </dsp:txBody>
      <dsp:txXfrm>
        <a:off x="1254033" y="1011884"/>
        <a:ext cx="4917341" cy="1959193"/>
      </dsp:txXfrm>
    </dsp:sp>
    <dsp:sp modelId="{24FA12BC-DCA7-4245-8A23-B5016182B711}">
      <dsp:nvSpPr>
        <dsp:cNvPr id="0" name=""/>
        <dsp:cNvSpPr/>
      </dsp:nvSpPr>
      <dsp:spPr>
        <a:xfrm>
          <a:off x="36175" y="734834"/>
          <a:ext cx="2448992" cy="2448992"/>
        </a:xfrm>
        <a:prstGeom prst="ellipse">
          <a:avLst/>
        </a:prstGeom>
        <a:solidFill>
          <a:srgbClr val="4C5E79"/>
        </a:solidFill>
        <a:ln w="25400" cap="flat" cmpd="sng" algn="ctr">
          <a:solidFill>
            <a:srgbClr val="4C5E7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056544-CDE4-4750-93D5-F81FA2A5BB30}">
      <dsp:nvSpPr>
        <dsp:cNvPr id="0" name=""/>
        <dsp:cNvSpPr/>
      </dsp:nvSpPr>
      <dsp:spPr>
        <a:xfrm>
          <a:off x="1260672" y="3919073"/>
          <a:ext cx="4917341" cy="195919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55110" tIns="73660" rIns="73660" bIns="73660" numCol="1" spcCol="1270" anchor="ctr" anchorCtr="0">
          <a:noAutofit/>
        </a:bodyPr>
        <a:lstStyle/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>
              <a:solidFill>
                <a:schemeClr val="tx1"/>
              </a:solidFill>
            </a:rPr>
            <a:t>Создание буклета на тематику, указанную в направлении работы</a:t>
          </a:r>
        </a:p>
      </dsp:txBody>
      <dsp:txXfrm>
        <a:off x="1260672" y="3919073"/>
        <a:ext cx="4917341" cy="1959193"/>
      </dsp:txXfrm>
    </dsp:sp>
    <dsp:sp modelId="{B7ACC750-F61D-4490-944A-9548840F32A4}">
      <dsp:nvSpPr>
        <dsp:cNvPr id="0" name=""/>
        <dsp:cNvSpPr/>
      </dsp:nvSpPr>
      <dsp:spPr>
        <a:xfrm>
          <a:off x="36175" y="3674174"/>
          <a:ext cx="2448992" cy="2448992"/>
        </a:xfrm>
        <a:prstGeom prst="ellipse">
          <a:avLst/>
        </a:prstGeom>
        <a:solidFill>
          <a:srgbClr val="4C5E79"/>
        </a:solidFill>
        <a:ln w="25400" cap="flat" cmpd="sng" algn="ctr">
          <a:solidFill>
            <a:srgbClr val="4C5E7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F392CA-9743-4712-8F89-DC4844A02D95}">
      <dsp:nvSpPr>
        <dsp:cNvPr id="0" name=""/>
        <dsp:cNvSpPr/>
      </dsp:nvSpPr>
      <dsp:spPr>
        <a:xfrm>
          <a:off x="0" y="912169"/>
          <a:ext cx="8839200" cy="1537200"/>
        </a:xfrm>
        <a:prstGeom prst="rect">
          <a:avLst/>
        </a:prstGeom>
        <a:solidFill>
          <a:srgbClr val="4C5E79"/>
        </a:solidFill>
        <a:ln w="25400" cap="flat" cmpd="sng" algn="ctr">
          <a:solidFill>
            <a:srgbClr val="4C5E7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3836C0-CD10-46BC-BBEA-7FDF7C8ABAD3}">
      <dsp:nvSpPr>
        <dsp:cNvPr id="0" name=""/>
        <dsp:cNvSpPr/>
      </dsp:nvSpPr>
      <dsp:spPr>
        <a:xfrm>
          <a:off x="441960" y="11809"/>
          <a:ext cx="6187440" cy="18007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3871" tIns="0" rIns="233871" bIns="0" numCol="1" spcCol="1270" anchor="ctr" anchorCtr="0">
          <a:noAutofit/>
        </a:bodyPr>
        <a:lstStyle/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>
              <a:solidFill>
                <a:schemeClr val="tx1"/>
              </a:solidFill>
            </a:rPr>
            <a:t>Методические рекомендации для педагогов по направлению работы</a:t>
          </a:r>
        </a:p>
      </dsp:txBody>
      <dsp:txXfrm>
        <a:off x="529864" y="99713"/>
        <a:ext cx="6011632" cy="1624912"/>
      </dsp:txXfrm>
    </dsp:sp>
    <dsp:sp modelId="{6555467B-60AB-44FA-8FA3-C328B473AAF1}">
      <dsp:nvSpPr>
        <dsp:cNvPr id="0" name=""/>
        <dsp:cNvSpPr/>
      </dsp:nvSpPr>
      <dsp:spPr>
        <a:xfrm>
          <a:off x="0" y="3679129"/>
          <a:ext cx="8839200" cy="1537200"/>
        </a:xfrm>
        <a:prstGeom prst="rect">
          <a:avLst/>
        </a:prstGeom>
        <a:solidFill>
          <a:srgbClr val="4C5E79">
            <a:alpha val="90000"/>
          </a:srgbClr>
        </a:solidFill>
        <a:ln w="25400" cap="flat" cmpd="sng" algn="ctr">
          <a:solidFill>
            <a:srgbClr val="4C5E7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87A349-E042-4BD9-9532-D9ECAAE03603}">
      <dsp:nvSpPr>
        <dsp:cNvPr id="0" name=""/>
        <dsp:cNvSpPr/>
      </dsp:nvSpPr>
      <dsp:spPr>
        <a:xfrm>
          <a:off x="441960" y="2778769"/>
          <a:ext cx="6187440" cy="18007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3871" tIns="0" rIns="233871" bIns="0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>
              <a:solidFill>
                <a:schemeClr val="tx1"/>
              </a:solidFill>
            </a:rPr>
            <a:t>Перечень цифровых ресурсов и инструментов, эффективных в работе учителя ( в конкретном направлении работы)</a:t>
          </a:r>
        </a:p>
      </dsp:txBody>
      <dsp:txXfrm>
        <a:off x="529864" y="2866673"/>
        <a:ext cx="6011632" cy="16249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6334BC-0B4B-4C1E-A73F-2AB08DF95921}" type="datetimeFigureOut">
              <a:rPr lang="ru-RU" smtClean="0"/>
              <a:t>15.08.2022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8FCA47-E39A-499F-B203-4981EEAA5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498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7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56.sv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5" Type="http://schemas.openxmlformats.org/officeDocument/2006/relationships/image" Target="../media/image50.png"/><Relationship Id="rId4" Type="http://schemas.openxmlformats.org/officeDocument/2006/relationships/image" Target="../media/image61.svg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microsoft.com/office/2007/relationships/hdphoto" Target="../media/hdphoto1.wdp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52.png"/><Relationship Id="rId2" Type="http://schemas.openxmlformats.org/officeDocument/2006/relationships/diagramData" Target="../diagrams/data1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image" Target="../media/image35.png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9.png"/><Relationship Id="rId7" Type="http://schemas.openxmlformats.org/officeDocument/2006/relationships/image" Target="../media/image63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7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18.png"/><Relationship Id="rId4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18" Type="http://schemas.openxmlformats.org/officeDocument/2006/relationships/image" Target="../media/image35.svg"/><Relationship Id="rId3" Type="http://schemas.openxmlformats.org/officeDocument/2006/relationships/image" Target="../media/image10.svg"/><Relationship Id="rId21" Type="http://schemas.openxmlformats.org/officeDocument/2006/relationships/image" Target="../media/image32.pn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17" Type="http://schemas.openxmlformats.org/officeDocument/2006/relationships/image" Target="../media/image30.png"/><Relationship Id="rId25" Type="http://schemas.openxmlformats.org/officeDocument/2006/relationships/image" Target="../media/image34.png"/><Relationship Id="rId2" Type="http://schemas.openxmlformats.org/officeDocument/2006/relationships/image" Target="../media/image20.png"/><Relationship Id="rId16" Type="http://schemas.openxmlformats.org/officeDocument/2006/relationships/image" Target="../media/image33.svg"/><Relationship Id="rId20" Type="http://schemas.openxmlformats.org/officeDocument/2006/relationships/image" Target="../media/image3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24" Type="http://schemas.openxmlformats.org/officeDocument/2006/relationships/image" Target="../media/image41.svg"/><Relationship Id="rId5" Type="http://schemas.openxmlformats.org/officeDocument/2006/relationships/image" Target="../media/image27.svg"/><Relationship Id="rId15" Type="http://schemas.openxmlformats.org/officeDocument/2006/relationships/image" Target="../media/image29.png"/><Relationship Id="rId23" Type="http://schemas.openxmlformats.org/officeDocument/2006/relationships/image" Target="../media/image33.png"/><Relationship Id="rId10" Type="http://schemas.openxmlformats.org/officeDocument/2006/relationships/image" Target="../media/image29.svg"/><Relationship Id="rId19" Type="http://schemas.openxmlformats.org/officeDocument/2006/relationships/image" Target="../media/image31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openxmlformats.org/officeDocument/2006/relationships/image" Target="../media/image31.svg"/><Relationship Id="rId22" Type="http://schemas.openxmlformats.org/officeDocument/2006/relationships/image" Target="../media/image3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4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8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10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7999" h="10286999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363B4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Box 2"/>
          <p:cNvSpPr txBox="1"/>
          <p:nvPr/>
        </p:nvSpPr>
        <p:spPr>
          <a:xfrm>
            <a:off x="11075850" y="8831518"/>
            <a:ext cx="6183450" cy="870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ru-RU" sz="2799" dirty="0">
                <a:solidFill>
                  <a:srgbClr val="FFFFFF"/>
                </a:solidFill>
                <a:latin typeface="HK Grotesk Medium"/>
              </a:rPr>
              <a:t>Магадан</a:t>
            </a:r>
          </a:p>
          <a:p>
            <a:pPr algn="r">
              <a:lnSpc>
                <a:spcPts val="3359"/>
              </a:lnSpc>
            </a:pPr>
            <a:r>
              <a:rPr lang="ru-RU" sz="2799" dirty="0">
                <a:solidFill>
                  <a:srgbClr val="FFFFFF"/>
                </a:solidFill>
                <a:latin typeface="HK Grotesk Medium"/>
              </a:rPr>
              <a:t>2022 г. 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28700" y="2574533"/>
            <a:ext cx="7706900" cy="5137933"/>
            <a:chOff x="0" y="0"/>
            <a:chExt cx="10275866" cy="685057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3425289" y="0"/>
              <a:ext cx="6850578" cy="685057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0578" cy="6850578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7315200" y="1632539"/>
            <a:ext cx="10200513" cy="6559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200"/>
              </a:lnSpc>
            </a:pPr>
            <a:r>
              <a:rPr lang="ru-RU" sz="5500" dirty="0">
                <a:solidFill>
                  <a:srgbClr val="FFFFFF"/>
                </a:solidFill>
                <a:latin typeface="HK Grotesk Bold"/>
              </a:rPr>
              <a:t>Внедрение индивидуального образовательного маршрута в профессиональную деятельность учителя</a:t>
            </a:r>
            <a:endParaRPr lang="en-US" sz="5500" dirty="0">
              <a:solidFill>
                <a:srgbClr val="FFFFFF"/>
              </a:solidFill>
              <a:latin typeface="HK Grotesk Bold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0" y="213159"/>
            <a:ext cx="3322327" cy="142951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051620" y="2824067"/>
            <a:ext cx="7207680" cy="6434233"/>
            <a:chOff x="0" y="0"/>
            <a:chExt cx="9610240" cy="857897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4632024" y="0"/>
              <a:ext cx="4978216" cy="522522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2306285"/>
              <a:ext cx="6521702" cy="6272692"/>
            </a:xfrm>
            <a:prstGeom prst="rect">
              <a:avLst/>
            </a:prstGeom>
          </p:spPr>
        </p:pic>
      </p:grpSp>
      <p:sp>
        <p:nvSpPr>
          <p:cNvPr id="5" name="AutoShape 5"/>
          <p:cNvSpPr/>
          <p:nvPr/>
        </p:nvSpPr>
        <p:spPr>
          <a:xfrm>
            <a:off x="0" y="0"/>
            <a:ext cx="8882573" cy="10287000"/>
          </a:xfrm>
          <a:prstGeom prst="rect">
            <a:avLst/>
          </a:prstGeom>
          <a:solidFill>
            <a:srgbClr val="191824"/>
          </a:solidFill>
        </p:spPr>
      </p:sp>
      <p:sp>
        <p:nvSpPr>
          <p:cNvPr id="8" name="object 10"/>
          <p:cNvSpPr/>
          <p:nvPr/>
        </p:nvSpPr>
        <p:spPr>
          <a:xfrm>
            <a:off x="0" y="0"/>
            <a:ext cx="8882573" cy="10287000"/>
          </a:xfrm>
          <a:custGeom>
            <a:avLst/>
            <a:gdLst/>
            <a:ahLst/>
            <a:cxnLst/>
            <a:rect l="l" t="t" r="r" b="b"/>
            <a:pathLst>
              <a:path w="18287999" h="10286999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363B4F"/>
          </a:solidFill>
        </p:spPr>
        <p:txBody>
          <a:bodyPr wrap="square" lIns="0" tIns="0" rIns="0" bIns="0" rtlCol="0">
            <a:noAutofit/>
          </a:bodyPr>
          <a:lstStyle/>
          <a:p>
            <a:pPr lvl="0"/>
            <a:endParaRPr dirty="0"/>
          </a:p>
        </p:txBody>
      </p:sp>
      <p:sp>
        <p:nvSpPr>
          <p:cNvPr id="6" name="TextBox 6"/>
          <p:cNvSpPr txBox="1"/>
          <p:nvPr/>
        </p:nvSpPr>
        <p:spPr>
          <a:xfrm>
            <a:off x="487750" y="746575"/>
            <a:ext cx="6799824" cy="207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/>
            <a:r>
              <a:rPr lang="ru-RU" sz="4500" dirty="0">
                <a:solidFill>
                  <a:schemeClr val="bg1"/>
                </a:solidFill>
                <a:latin typeface="HK Grotesk Bold" panose="020B0604020202020204" charset="-52"/>
              </a:rPr>
              <a:t>Формы и способы представления результатов</a:t>
            </a:r>
            <a:endParaRPr lang="ru-RU" sz="4500" dirty="0">
              <a:latin typeface="HK Grotesk Bold" panose="020B0604020202020204" charset="-52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200" y="-419100"/>
            <a:ext cx="2930292" cy="2704034"/>
          </a:xfrm>
          <a:prstGeom prst="rect">
            <a:avLst/>
          </a:prstGeom>
        </p:spPr>
      </p:pic>
      <p:cxnSp>
        <p:nvCxnSpPr>
          <p:cNvPr id="15" name="Скругленная соединительная линия 14"/>
          <p:cNvCxnSpPr/>
          <p:nvPr/>
        </p:nvCxnSpPr>
        <p:spPr>
          <a:xfrm flipV="1">
            <a:off x="5334000" y="1499520"/>
            <a:ext cx="4876800" cy="1026133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3"/>
          <p:cNvSpPr txBox="1"/>
          <p:nvPr/>
        </p:nvSpPr>
        <p:spPr>
          <a:xfrm>
            <a:off x="914400" y="3587816"/>
            <a:ext cx="6608570" cy="5332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endParaRPr lang="ru-RU" sz="2400" dirty="0">
              <a:solidFill>
                <a:schemeClr val="bg1"/>
              </a:solidFill>
              <a:latin typeface="HK Grotesk Medium" panose="020B0604020202020204" charset="-52"/>
            </a:endParaRPr>
          </a:p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4000" dirty="0">
                <a:solidFill>
                  <a:schemeClr val="bg1"/>
                </a:solidFill>
                <a:latin typeface="HK Grotesk Medium" panose="020B0604020202020204" charset="-52"/>
              </a:rPr>
              <a:t>Презентация опыта по выявленной проблеме</a:t>
            </a:r>
          </a:p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4000" dirty="0">
                <a:solidFill>
                  <a:schemeClr val="bg1"/>
                </a:solidFill>
                <a:latin typeface="HK Grotesk Medium" panose="020B0604020202020204" charset="-52"/>
              </a:rPr>
              <a:t>Методическая продукция</a:t>
            </a:r>
          </a:p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4000" dirty="0">
                <a:solidFill>
                  <a:schemeClr val="bg1"/>
                </a:solidFill>
                <a:latin typeface="HK Grotesk Medium" panose="020B0604020202020204" charset="-52"/>
              </a:rPr>
              <a:t>Отчёт о результатах деятельности</a:t>
            </a:r>
          </a:p>
          <a:p>
            <a:pPr>
              <a:lnSpc>
                <a:spcPts val="2697"/>
              </a:lnSpc>
            </a:pPr>
            <a:endParaRPr lang="en-US" sz="2075" dirty="0">
              <a:solidFill>
                <a:schemeClr val="bg1"/>
              </a:solidFill>
              <a:latin typeface="HK Grotesk Medium" panose="020B0604020202020204" charset="-52"/>
            </a:endParaRPr>
          </a:p>
        </p:txBody>
      </p:sp>
      <p:sp>
        <p:nvSpPr>
          <p:cNvPr id="22" name="object 10"/>
          <p:cNvSpPr/>
          <p:nvPr/>
        </p:nvSpPr>
        <p:spPr>
          <a:xfrm>
            <a:off x="10694887" y="288987"/>
            <a:ext cx="2819378" cy="2583259"/>
          </a:xfrm>
          <a:prstGeom prst="ellipse">
            <a:avLst/>
          </a:prstGeom>
          <a:solidFill>
            <a:srgbClr val="363B4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ru-RU" sz="2200" dirty="0">
                <a:solidFill>
                  <a:srgbClr val="FFFFFF"/>
                </a:solidFill>
                <a:latin typeface="HK Grotesk Bold"/>
              </a:rPr>
              <a:t>Этап 4. Рефлексивный (отчётный)</a:t>
            </a:r>
            <a:endParaRPr lang="en-US" sz="2200" dirty="0">
              <a:solidFill>
                <a:srgbClr val="FFFFFF"/>
              </a:solidFill>
              <a:latin typeface="HK Grotesk Bold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7235" y="5219700"/>
            <a:ext cx="2595956" cy="96604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8"/>
          <p:cNvSpPr/>
          <p:nvPr/>
        </p:nvSpPr>
        <p:spPr>
          <a:xfrm>
            <a:off x="9359312" y="4152900"/>
            <a:ext cx="2270395" cy="609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8"/>
          <p:cNvSpPr/>
          <p:nvPr/>
        </p:nvSpPr>
        <p:spPr>
          <a:xfrm>
            <a:off x="0" y="2476499"/>
            <a:ext cx="2980899" cy="5330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Box 2"/>
          <p:cNvSpPr txBox="1"/>
          <p:nvPr/>
        </p:nvSpPr>
        <p:spPr>
          <a:xfrm>
            <a:off x="510654" y="155180"/>
            <a:ext cx="10264276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ru-RU" sz="6000" dirty="0">
                <a:solidFill>
                  <a:srgbClr val="191824"/>
                </a:solidFill>
                <a:latin typeface="HK Grotesk Bold"/>
              </a:rPr>
              <a:t>Презентация опыта по выявленной проблематике</a:t>
            </a:r>
            <a:endParaRPr lang="en-US" sz="6000" dirty="0">
              <a:solidFill>
                <a:srgbClr val="191824"/>
              </a:solidFill>
              <a:latin typeface="HK Grotesk Bold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533400" y="2553601"/>
            <a:ext cx="11055627" cy="8288421"/>
            <a:chOff x="462446" y="-307913"/>
            <a:chExt cx="14740835" cy="11051225"/>
          </a:xfrm>
        </p:grpSpPr>
        <p:sp>
          <p:nvSpPr>
            <p:cNvPr id="5" name="TextBox 5"/>
            <p:cNvSpPr txBox="1"/>
            <p:nvPr/>
          </p:nvSpPr>
          <p:spPr>
            <a:xfrm>
              <a:off x="462446" y="-307913"/>
              <a:ext cx="8940799" cy="732166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ru-RU" sz="2800" b="1" dirty="0">
                  <a:solidFill>
                    <a:srgbClr val="191824"/>
                  </a:solidFill>
                  <a:latin typeface="HK Grotesk Medium"/>
                </a:rPr>
                <a:t>Тематика:</a:t>
              </a:r>
            </a:p>
            <a:p>
              <a:r>
                <a:rPr lang="ru-RU" sz="2800" b="1" u="sng" dirty="0">
                  <a:solidFill>
                    <a:srgbClr val="191824"/>
                  </a:solidFill>
                  <a:latin typeface="HK Grotesk Medium"/>
                </a:rPr>
                <a:t>Использование цифрового оборудования и цифровых технологий в работе педагога:</a:t>
              </a:r>
            </a:p>
            <a:p>
              <a:pPr marL="342900" indent="-342900">
                <a:buFontTx/>
                <a:buChar char="-"/>
              </a:pPr>
              <a:r>
                <a:rPr lang="ru-RU" sz="2800" dirty="0">
                  <a:solidFill>
                    <a:srgbClr val="191824"/>
                  </a:solidFill>
                  <a:latin typeface="HK Grotesk Medium"/>
                </a:rPr>
                <a:t>Что используем?</a:t>
              </a:r>
            </a:p>
            <a:p>
              <a:pPr marL="342900" indent="-342900">
                <a:buFontTx/>
                <a:buChar char="-"/>
              </a:pPr>
              <a:r>
                <a:rPr lang="ru-RU" sz="2800" dirty="0">
                  <a:solidFill>
                    <a:srgbClr val="191824"/>
                  </a:solidFill>
                  <a:latin typeface="HK Grotesk Medium"/>
                </a:rPr>
                <a:t>Для чего используем?</a:t>
              </a:r>
            </a:p>
            <a:p>
              <a:pPr marL="342900" indent="-342900">
                <a:buFontTx/>
                <a:buChar char="-"/>
              </a:pPr>
              <a:r>
                <a:rPr lang="ru-RU" sz="2800" dirty="0">
                  <a:solidFill>
                    <a:srgbClr val="191824"/>
                  </a:solidFill>
                  <a:latin typeface="HK Grotesk Medium"/>
                </a:rPr>
                <a:t>Как используем?</a:t>
              </a:r>
            </a:p>
            <a:p>
              <a:pPr marL="342900" indent="-342900">
                <a:buFontTx/>
                <a:buChar char="-"/>
              </a:pPr>
              <a:r>
                <a:rPr lang="ru-RU" sz="2800" dirty="0">
                  <a:solidFill>
                    <a:srgbClr val="191824"/>
                  </a:solidFill>
                  <a:latin typeface="HK Grotesk Medium"/>
                </a:rPr>
                <a:t>Организация образовательной деятельности</a:t>
              </a:r>
            </a:p>
            <a:p>
              <a:pPr marL="342900" indent="-342900">
                <a:buFontTx/>
                <a:buChar char="-"/>
              </a:pPr>
              <a:r>
                <a:rPr lang="ru-RU" sz="2800" dirty="0">
                  <a:solidFill>
                    <a:srgbClr val="191824"/>
                  </a:solidFill>
                  <a:latin typeface="HK Grotesk Medium"/>
                </a:rPr>
                <a:t>Сетевое взаимодействие </a:t>
              </a:r>
            </a:p>
            <a:p>
              <a:pPr marL="342900" indent="-342900">
                <a:buFontTx/>
                <a:buChar char="-"/>
              </a:pPr>
              <a:r>
                <a:rPr lang="ru-RU" sz="2800" dirty="0">
                  <a:solidFill>
                    <a:srgbClr val="191824"/>
                  </a:solidFill>
                  <a:latin typeface="HK Grotesk Medium"/>
                </a:rPr>
                <a:t>Проблемы</a:t>
              </a:r>
            </a:p>
            <a:p>
              <a:pPr marL="342900" indent="-342900">
                <a:buFontTx/>
                <a:buChar char="-"/>
              </a:pPr>
              <a:r>
                <a:rPr lang="ru-RU" sz="2800" dirty="0">
                  <a:solidFill>
                    <a:srgbClr val="191824"/>
                  </a:solidFill>
                  <a:latin typeface="HK Grotesk Medium"/>
                </a:rPr>
                <a:t>Перспективы</a:t>
              </a:r>
            </a:p>
            <a:p>
              <a:pPr marL="342900" indent="-342900">
                <a:lnSpc>
                  <a:spcPts val="2535"/>
                </a:lnSpc>
                <a:buFontTx/>
                <a:buChar char="-"/>
              </a:pPr>
              <a:endParaRPr lang="ru-RU" sz="2500" dirty="0">
                <a:solidFill>
                  <a:srgbClr val="191824"/>
                </a:solidFill>
                <a:latin typeface="HK Grotesk Medium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8945835" y="1992201"/>
              <a:ext cx="6257446" cy="875111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ru-RU" sz="2800" b="1" dirty="0">
                  <a:solidFill>
                    <a:srgbClr val="191824"/>
                  </a:solidFill>
                  <a:latin typeface="HK Grotesk Medium"/>
                </a:rPr>
                <a:t>Тематика:</a:t>
              </a:r>
            </a:p>
            <a:p>
              <a:pPr algn="r"/>
              <a:r>
                <a:rPr lang="ru-RU" sz="2800" b="1" u="sng" dirty="0">
                  <a:solidFill>
                    <a:srgbClr val="191824"/>
                  </a:solidFill>
                  <a:latin typeface="HK Grotesk Medium"/>
                </a:rPr>
                <a:t>Цифровая образовательная среда. Информационные технологии в профессиональной деятельности педагога:</a:t>
              </a:r>
            </a:p>
            <a:p>
              <a:pPr marL="457200" indent="-457200" algn="r">
                <a:buFontTx/>
                <a:buChar char="-"/>
              </a:pPr>
              <a:r>
                <a:rPr lang="ru-RU" sz="2800" dirty="0">
                  <a:solidFill>
                    <a:srgbClr val="191824"/>
                  </a:solidFill>
                  <a:latin typeface="HK Grotesk Medium"/>
                </a:rPr>
                <a:t>Определения значение понятия, цели и задачи</a:t>
              </a:r>
            </a:p>
            <a:p>
              <a:pPr marL="457200" indent="-457200" algn="r">
                <a:buFontTx/>
                <a:buChar char="-"/>
              </a:pPr>
              <a:r>
                <a:rPr lang="ru-RU" sz="2800" dirty="0">
                  <a:solidFill>
                    <a:srgbClr val="191824"/>
                  </a:solidFill>
                  <a:latin typeface="HK Grotesk Medium"/>
                </a:rPr>
                <a:t>Работа в системе дистанционного обучения</a:t>
              </a:r>
            </a:p>
            <a:p>
              <a:pPr marL="457200" indent="-457200" algn="r">
                <a:buFontTx/>
                <a:buChar char="-"/>
              </a:pPr>
              <a:r>
                <a:rPr lang="ru-RU" sz="2800" dirty="0">
                  <a:solidFill>
                    <a:srgbClr val="191824"/>
                  </a:solidFill>
                  <a:latin typeface="HK Grotesk Medium"/>
                </a:rPr>
                <a:t>Цифровая коммуникация</a:t>
              </a:r>
            </a:p>
            <a:p>
              <a:pPr marL="342900" indent="-342900" algn="r">
                <a:lnSpc>
                  <a:spcPts val="2535"/>
                </a:lnSpc>
                <a:buFontTx/>
                <a:buChar char="-"/>
              </a:pPr>
              <a:endParaRPr lang="ru-RU" sz="1950" dirty="0">
                <a:solidFill>
                  <a:srgbClr val="191824"/>
                </a:solidFill>
                <a:latin typeface="HK Grotesk Medium"/>
              </a:endParaRPr>
            </a:p>
            <a:p>
              <a:pPr marL="342900" indent="-342900" algn="r">
                <a:lnSpc>
                  <a:spcPts val="2535"/>
                </a:lnSpc>
                <a:buFontTx/>
                <a:buChar char="-"/>
              </a:pPr>
              <a:endParaRPr lang="ru-RU" sz="1950" dirty="0">
                <a:solidFill>
                  <a:srgbClr val="191824"/>
                </a:solidFill>
                <a:latin typeface="HK Grotesk Medium"/>
              </a:endParaRPr>
            </a:p>
            <a:p>
              <a:pPr algn="r">
                <a:lnSpc>
                  <a:spcPts val="2535"/>
                </a:lnSpc>
              </a:pPr>
              <a:endParaRPr lang="ru-RU" sz="1950" dirty="0">
                <a:solidFill>
                  <a:srgbClr val="191824"/>
                </a:solidFill>
                <a:latin typeface="HK Grotesk Medium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322919" y="2684299"/>
            <a:ext cx="4936381" cy="6574001"/>
            <a:chOff x="0" y="0"/>
            <a:chExt cx="6581842" cy="8765335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848561" y="0"/>
              <a:ext cx="4733281" cy="8765335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2315406"/>
              <a:ext cx="2323358" cy="2701579"/>
            </a:xfrm>
            <a:prstGeom prst="rect">
              <a:avLst/>
            </a:prstGeom>
          </p:spPr>
        </p:pic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7545" y="-419100"/>
            <a:ext cx="2623509" cy="2420939"/>
          </a:xfrm>
          <a:prstGeom prst="rect">
            <a:avLst/>
          </a:prstGeom>
        </p:spPr>
      </p:pic>
      <p:sp>
        <p:nvSpPr>
          <p:cNvPr id="12" name="object 5"/>
          <p:cNvSpPr/>
          <p:nvPr/>
        </p:nvSpPr>
        <p:spPr>
          <a:xfrm>
            <a:off x="15533220" y="4853193"/>
            <a:ext cx="1290114" cy="116150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4600" y="6896100"/>
            <a:ext cx="1784981" cy="66425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172200" y="298964"/>
            <a:ext cx="10264276" cy="2026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50"/>
              </a:lnSpc>
            </a:pPr>
            <a:r>
              <a:rPr lang="ru-RU" sz="6000" dirty="0">
                <a:solidFill>
                  <a:srgbClr val="191824"/>
                </a:solidFill>
                <a:latin typeface="HK Grotesk Bold"/>
              </a:rPr>
              <a:t>Методическая </a:t>
            </a:r>
          </a:p>
          <a:p>
            <a:pPr algn="ctr">
              <a:lnSpc>
                <a:spcPts val="7950"/>
              </a:lnSpc>
            </a:pPr>
            <a:r>
              <a:rPr lang="ru-RU" sz="6000" dirty="0">
                <a:solidFill>
                  <a:srgbClr val="191824"/>
                </a:solidFill>
                <a:latin typeface="HK Grotesk Bold"/>
              </a:rPr>
              <a:t>продукция</a:t>
            </a:r>
            <a:endParaRPr lang="en-US" sz="6000" dirty="0">
              <a:solidFill>
                <a:srgbClr val="191824"/>
              </a:solidFill>
              <a:latin typeface="HK Grotesk Bold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855309072"/>
              </p:ext>
            </p:extLst>
          </p:nvPr>
        </p:nvGraphicFramePr>
        <p:xfrm>
          <a:off x="2091611" y="3314699"/>
          <a:ext cx="6214189" cy="6858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890045979"/>
              </p:ext>
            </p:extLst>
          </p:nvPr>
        </p:nvGraphicFramePr>
        <p:xfrm>
          <a:off x="9143999" y="3147002"/>
          <a:ext cx="8839200" cy="52281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8" name="Picture 4"/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819147" y="266700"/>
            <a:ext cx="3581400" cy="3581399"/>
          </a:xfrm>
          <a:prstGeom prst="rect">
            <a:avLst/>
          </a:prstGeom>
        </p:spPr>
      </p:pic>
      <p:sp>
        <p:nvSpPr>
          <p:cNvPr id="10" name="object 5"/>
          <p:cNvSpPr/>
          <p:nvPr/>
        </p:nvSpPr>
        <p:spPr>
          <a:xfrm>
            <a:off x="369341" y="2616998"/>
            <a:ext cx="1290114" cy="116150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3800" y="-554039"/>
            <a:ext cx="3631699" cy="335128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2435" y="8572500"/>
            <a:ext cx="3322327" cy="1432563"/>
          </a:xfrm>
          <a:prstGeom prst="rect">
            <a:avLst/>
          </a:prstGeom>
        </p:spPr>
      </p:pic>
      <p:cxnSp>
        <p:nvCxnSpPr>
          <p:cNvPr id="16" name="Скругленная соединительная линия 15"/>
          <p:cNvCxnSpPr/>
          <p:nvPr/>
        </p:nvCxnSpPr>
        <p:spPr>
          <a:xfrm rot="10800000" flipV="1">
            <a:off x="4450634" y="1772220"/>
            <a:ext cx="4007564" cy="1025024"/>
          </a:xfrm>
          <a:prstGeom prst="curvedConnector3">
            <a:avLst/>
          </a:prstGeom>
          <a:ln>
            <a:solidFill>
              <a:schemeClr val="bg1"/>
            </a:solidFill>
            <a:tailEnd type="triangle"/>
          </a:ln>
          <a:effectLst>
            <a:glow rad="63500">
              <a:schemeClr val="tx2">
                <a:lumMod val="50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301390" y="1126375"/>
            <a:ext cx="266700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dirty="0">
                <a:solidFill>
                  <a:schemeClr val="bg1"/>
                </a:solidFill>
              </a:rPr>
              <a:t>Важно: продукция должна соответствовать направлению работы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8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0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7999" h="10286999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363B4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Box 3"/>
          <p:cNvSpPr txBox="1"/>
          <p:nvPr/>
        </p:nvSpPr>
        <p:spPr>
          <a:xfrm>
            <a:off x="-1447800" y="118731"/>
            <a:ext cx="14373916" cy="990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0"/>
              </a:lnSpc>
            </a:pPr>
            <a:r>
              <a:rPr lang="ru-RU" sz="5000" dirty="0">
                <a:solidFill>
                  <a:srgbClr val="FFFFFF"/>
                </a:solidFill>
                <a:latin typeface="HK Grotesk Bold"/>
              </a:rPr>
              <a:t>Примеры методической продукции</a:t>
            </a:r>
            <a:endParaRPr lang="en-US" sz="5000" dirty="0">
              <a:solidFill>
                <a:srgbClr val="FFFFFF"/>
              </a:solidFill>
              <a:latin typeface="HK Grotesk Bold"/>
            </a:endParaRPr>
          </a:p>
        </p:txBody>
      </p:sp>
      <p:pic>
        <p:nvPicPr>
          <p:cNvPr id="1034" name="Picture 10" descr="http://lugschool38.ucoz.com/metodrekom/metod_rekomendacii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85900"/>
            <a:ext cx="5715000" cy="3840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xn-----7kcbgnfa2abwcnsfuwz2eud0h.xn----7sbcc2dedr3b.xn--p1ai/wp-content/uploads/2021/09/e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779" y="1485900"/>
            <a:ext cx="9549848" cy="5387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7581900"/>
            <a:ext cx="4048481" cy="1741961"/>
          </a:xfrm>
          <a:prstGeom prst="rect">
            <a:avLst/>
          </a:prstGeom>
        </p:spPr>
      </p:pic>
      <p:pic>
        <p:nvPicPr>
          <p:cNvPr id="7" name="Picture 2" descr="Памятк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230" y="4179552"/>
            <a:ext cx="7758492" cy="5485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929715" y="1228611"/>
            <a:ext cx="9095289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1"/>
              </a:lnSpc>
            </a:pPr>
            <a:r>
              <a:rPr lang="ru-RU" sz="5001" dirty="0">
                <a:latin typeface="HK Grotesk Bold"/>
              </a:rPr>
              <a:t>Отчёт о результатах деятельности</a:t>
            </a:r>
            <a:endParaRPr lang="en-US" sz="5001" dirty="0">
              <a:latin typeface="HK Grotesk Bold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7548083" y="3519987"/>
            <a:ext cx="9460860" cy="5601533"/>
            <a:chOff x="-487428" y="-634824"/>
            <a:chExt cx="12614480" cy="7468710"/>
          </a:xfrm>
        </p:grpSpPr>
        <p:sp>
          <p:nvSpPr>
            <p:cNvPr id="4" name="TextBox 4"/>
            <p:cNvSpPr txBox="1"/>
            <p:nvPr/>
          </p:nvSpPr>
          <p:spPr>
            <a:xfrm>
              <a:off x="-487428" y="-634824"/>
              <a:ext cx="8346061" cy="74687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42900" indent="-342900">
                <a:buFontTx/>
                <a:buChar char="-"/>
              </a:pPr>
              <a:r>
                <a:rPr lang="ru-RU" sz="2800" dirty="0">
                  <a:latin typeface="Franklin Gothic Book" panose="020B0503020102020204" pitchFamily="34" charset="0"/>
                </a:rPr>
                <a:t>Что было изучено? (какая работа была проведена)</a:t>
              </a:r>
            </a:p>
            <a:p>
              <a:pPr marL="342900" indent="-342900">
                <a:buFontTx/>
                <a:buChar char="-"/>
              </a:pPr>
              <a:r>
                <a:rPr lang="ru-RU" sz="2800" dirty="0">
                  <a:latin typeface="Franklin Gothic Book" panose="020B0503020102020204" pitchFamily="34" charset="0"/>
                </a:rPr>
                <a:t>Организация работы по внедрению в практику (что, как и для чего применять на уроке?)</a:t>
              </a:r>
            </a:p>
            <a:p>
              <a:pPr marL="342900" indent="-342900">
                <a:buFontTx/>
                <a:buChar char="-"/>
              </a:pPr>
              <a:r>
                <a:rPr lang="ru-RU" sz="2800" dirty="0">
                  <a:latin typeface="Franklin Gothic Book" panose="020B0503020102020204" pitchFamily="34" charset="0"/>
                </a:rPr>
                <a:t>Прикрепить удостоверение о повышении квалификации</a:t>
              </a:r>
            </a:p>
            <a:p>
              <a:pPr marL="342900" indent="-342900">
                <a:buFontTx/>
                <a:buChar char="-"/>
              </a:pPr>
              <a:r>
                <a:rPr lang="ru-RU" sz="2800" dirty="0">
                  <a:latin typeface="Franklin Gothic Book" panose="020B0503020102020204" pitchFamily="34" charset="0"/>
                </a:rPr>
                <a:t>Достигнуты ли цели </a:t>
              </a:r>
              <a:r>
                <a:rPr lang="ru-RU" sz="2800" dirty="0" err="1">
                  <a:latin typeface="Franklin Gothic Book" panose="020B0503020102020204" pitchFamily="34" charset="0"/>
                </a:rPr>
                <a:t>индвидуального</a:t>
              </a:r>
              <a:r>
                <a:rPr lang="ru-RU" sz="2800" dirty="0">
                  <a:latin typeface="Franklin Gothic Book" panose="020B0503020102020204" pitchFamily="34" charset="0"/>
                </a:rPr>
                <a:t> образовательного маршрута</a:t>
              </a:r>
            </a:p>
            <a:p>
              <a:pPr marL="342900" indent="-342900">
                <a:buFontTx/>
                <a:buChar char="-"/>
              </a:pPr>
              <a:r>
                <a:rPr lang="ru-RU" sz="2800" dirty="0">
                  <a:latin typeface="Franklin Gothic Book" panose="020B0503020102020204" pitchFamily="34" charset="0"/>
                </a:rPr>
                <a:t>Анализ соотношения ожидаемых образовательных результатов и реальных. </a:t>
              </a:r>
            </a:p>
            <a:p>
              <a:pPr marL="342900" indent="-342900">
                <a:buFontTx/>
                <a:buChar char="-"/>
              </a:pPr>
              <a:endParaRPr lang="ru-RU" sz="2800" dirty="0">
                <a:latin typeface="Franklin Gothic Book" panose="020B0503020102020204" pitchFamily="34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889261"/>
              <a:ext cx="12127052" cy="4205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35"/>
                </a:lnSpc>
              </a:pPr>
              <a:endParaRPr lang="en-US" sz="1950" dirty="0">
                <a:latin typeface="HK Grotesk Medium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11277" y="2112010"/>
            <a:ext cx="5223321" cy="6062980"/>
            <a:chOff x="0" y="0"/>
            <a:chExt cx="6964428" cy="8083973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/>
            <a:srcRect l="22848" t="13440" r="22848"/>
            <a:stretch>
              <a:fillRect/>
            </a:stretch>
          </p:blipFill>
          <p:spPr>
            <a:xfrm rot="5400000">
              <a:off x="486207" y="1605753"/>
              <a:ext cx="7209994" cy="574644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977741" cy="720999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14400" y="480382"/>
            <a:ext cx="7924800" cy="765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4000"/>
              </a:lnSpc>
            </a:pPr>
            <a:r>
              <a:rPr lang="ru-RU" sz="4500" dirty="0">
                <a:latin typeface="HK Grotesk Bold"/>
              </a:rPr>
              <a:t>Пример отчета по ИОМ</a:t>
            </a:r>
            <a:endParaRPr lang="en-US" sz="4500" dirty="0">
              <a:latin typeface="HK Grotesk Bold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8760288"/>
            <a:ext cx="3322608" cy="14326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30417" t="20371" r="26666" b="20371"/>
          <a:stretch/>
        </p:blipFill>
        <p:spPr>
          <a:xfrm>
            <a:off x="263214" y="1582268"/>
            <a:ext cx="8334876" cy="64736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4810217" y="6411483"/>
            <a:ext cx="2624516" cy="3288950"/>
          </a:xfrm>
          <a:prstGeom prst="rect">
            <a:avLst/>
          </a:prstGeom>
        </p:spPr>
      </p:pic>
      <p:pic>
        <p:nvPicPr>
          <p:cNvPr id="4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400000">
            <a:off x="16176137" y="7815233"/>
            <a:ext cx="1645275" cy="18901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/>
          <a:srcRect l="30417" t="18889" r="27916" b="10741"/>
          <a:stretch/>
        </p:blipFill>
        <p:spPr>
          <a:xfrm>
            <a:off x="8610600" y="1000835"/>
            <a:ext cx="7620000" cy="7239000"/>
          </a:xfrm>
          <a:prstGeom prst="rect">
            <a:avLst/>
          </a:prstGeom>
        </p:spPr>
      </p:pic>
      <p:cxnSp>
        <p:nvCxnSpPr>
          <p:cNvPr id="10" name="Скругленная соединительная линия 9"/>
          <p:cNvCxnSpPr/>
          <p:nvPr/>
        </p:nvCxnSpPr>
        <p:spPr>
          <a:xfrm>
            <a:off x="5126926" y="8576640"/>
            <a:ext cx="6778247" cy="1116000"/>
          </a:xfrm>
          <a:prstGeom prst="curvedConnector3">
            <a:avLst>
              <a:gd name="adj1" fmla="val 4852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0728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1028700"/>
            <a:ext cx="11707643" cy="0"/>
          </a:xfrm>
          <a:prstGeom prst="line">
            <a:avLst/>
          </a:prstGeom>
          <a:ln w="9525" cap="flat">
            <a:solidFill>
              <a:srgbClr val="BFBFB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1028700" y="2013492"/>
            <a:ext cx="11707643" cy="0"/>
          </a:xfrm>
          <a:prstGeom prst="line">
            <a:avLst/>
          </a:prstGeom>
          <a:ln w="9525" cap="flat">
            <a:solidFill>
              <a:srgbClr val="BFBFB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5"/>
          <p:cNvSpPr txBox="1"/>
          <p:nvPr/>
        </p:nvSpPr>
        <p:spPr>
          <a:xfrm>
            <a:off x="1028700" y="2630122"/>
            <a:ext cx="7556127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25"/>
              </a:lnSpc>
            </a:pPr>
            <a:r>
              <a:rPr lang="en-US" sz="6750" dirty="0" err="1">
                <a:solidFill>
                  <a:srgbClr val="000000"/>
                </a:solidFill>
                <a:latin typeface="Franklin Gothic Book" panose="020B0503020102020204" pitchFamily="34" charset="0"/>
              </a:rPr>
              <a:t>Свяжитесь</a:t>
            </a:r>
            <a:r>
              <a:rPr lang="en-US" sz="6750" dirty="0">
                <a:solidFill>
                  <a:srgbClr val="000000"/>
                </a:solidFill>
                <a:latin typeface="Franklin Gothic Book" panose="020B0503020102020204" pitchFamily="34" charset="0"/>
              </a:rPr>
              <a:t> с</a:t>
            </a:r>
            <a:r>
              <a:rPr lang="ru-RU" sz="6750" dirty="0">
                <a:solidFill>
                  <a:srgbClr val="000000"/>
                </a:solidFill>
                <a:latin typeface="Franklin Gothic Book" panose="020B0503020102020204" pitchFamily="34" charset="0"/>
              </a:rPr>
              <a:t> нами</a:t>
            </a:r>
            <a:endParaRPr lang="en-US" sz="6750" dirty="0">
              <a:solidFill>
                <a:srgbClr val="000000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700" y="1162024"/>
            <a:ext cx="5524500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ru-RU" sz="2000" dirty="0">
                <a:solidFill>
                  <a:srgbClr val="000000"/>
                </a:solidFill>
                <a:latin typeface="Franklin Gothic Book" panose="020B0503020102020204" pitchFamily="34" charset="0"/>
              </a:rPr>
              <a:t>Институт развития образования и повышения квалификации педагогических кадров</a:t>
            </a:r>
            <a:endParaRPr lang="en-US" sz="2000" dirty="0">
              <a:solidFill>
                <a:srgbClr val="000000"/>
              </a:solidFill>
              <a:latin typeface="Franklin Gothic Book" panose="020B0503020102020204" pitchFamily="34" charset="0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5457283" y="6844778"/>
            <a:ext cx="5003311" cy="998781"/>
            <a:chOff x="0" y="-19967"/>
            <a:chExt cx="6671081" cy="1331708"/>
          </a:xfrm>
        </p:grpSpPr>
        <p:sp>
          <p:nvSpPr>
            <p:cNvPr id="9" name="TextBox 9"/>
            <p:cNvSpPr txBox="1"/>
            <p:nvPr/>
          </p:nvSpPr>
          <p:spPr>
            <a:xfrm>
              <a:off x="0" y="798780"/>
              <a:ext cx="6671081" cy="5129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90"/>
                </a:lnSpc>
              </a:pPr>
              <a:r>
                <a:rPr lang="en-US" sz="2400" dirty="0">
                  <a:latin typeface="Franklin Gothic Book" panose="020B0503020102020204" pitchFamily="34" charset="0"/>
                </a:rPr>
                <a:t>cpm@iro-49.ru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9967"/>
              <a:ext cx="6671081" cy="5984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42"/>
                </a:lnSpc>
              </a:pPr>
              <a:r>
                <a:rPr lang="en-US" sz="2724" dirty="0" err="1">
                  <a:latin typeface="Franklin Gothic Book" panose="020B0503020102020204" pitchFamily="34" charset="0"/>
                </a:rPr>
                <a:t>Электронный</a:t>
              </a:r>
              <a:r>
                <a:rPr lang="en-US" sz="2724" dirty="0">
                  <a:latin typeface="Franklin Gothic Book" panose="020B0503020102020204" pitchFamily="34" charset="0"/>
                </a:rPr>
                <a:t> </a:t>
              </a:r>
              <a:r>
                <a:rPr lang="en-US" sz="2724" dirty="0" err="1">
                  <a:latin typeface="Franklin Gothic Book" panose="020B0503020102020204" pitchFamily="34" charset="0"/>
                </a:rPr>
                <a:t>адрес</a:t>
              </a:r>
              <a:endParaRPr lang="en-US" sz="2724" dirty="0">
                <a:latin typeface="Franklin Gothic Book" panose="020B0503020102020204" pitchFamily="34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473599" y="5263248"/>
            <a:ext cx="5003311" cy="998781"/>
            <a:chOff x="0" y="-19967"/>
            <a:chExt cx="6671081" cy="1331708"/>
          </a:xfrm>
        </p:grpSpPr>
        <p:sp>
          <p:nvSpPr>
            <p:cNvPr id="12" name="TextBox 12"/>
            <p:cNvSpPr txBox="1"/>
            <p:nvPr/>
          </p:nvSpPr>
          <p:spPr>
            <a:xfrm>
              <a:off x="0" y="798780"/>
              <a:ext cx="6671081" cy="5129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90"/>
                </a:lnSpc>
              </a:pPr>
              <a:r>
                <a:rPr lang="ru-RU" sz="2400" b="1" spc="-191" dirty="0">
                  <a:latin typeface="Franklin Gothic Book" panose="020B0503020102020204" pitchFamily="34" charset="0"/>
                  <a:cs typeface="Segoe MDL2 Assets"/>
                </a:rPr>
                <a:t> </a:t>
              </a:r>
              <a:r>
                <a:rPr lang="ru-RU" sz="2400" spc="-191" dirty="0">
                  <a:latin typeface="Franklin Gothic Book" panose="020B0503020102020204" pitchFamily="34" charset="0"/>
                  <a:cs typeface="Segoe MDL2 Assets"/>
                </a:rPr>
                <a:t>+7 (4132) 60 12 51 </a:t>
              </a:r>
              <a:endParaRPr lang="en-US" sz="2300" dirty="0">
                <a:latin typeface="Franklin Gothic Book" panose="020B0503020102020204" pitchFamily="34" charset="0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9967"/>
              <a:ext cx="6671081" cy="5984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42"/>
                </a:lnSpc>
              </a:pPr>
              <a:r>
                <a:rPr lang="en-US" sz="2724" dirty="0" err="1">
                  <a:latin typeface="Franklin Gothic Book" panose="020B0503020102020204" pitchFamily="34" charset="0"/>
                </a:rPr>
                <a:t>Телефонный</a:t>
              </a:r>
              <a:r>
                <a:rPr lang="en-US" sz="2724" dirty="0">
                  <a:latin typeface="Franklin Gothic Book" panose="020B0503020102020204" pitchFamily="34" charset="0"/>
                </a:rPr>
                <a:t> </a:t>
              </a:r>
              <a:r>
                <a:rPr lang="en-US" sz="2724" dirty="0" err="1">
                  <a:latin typeface="Franklin Gothic Book" panose="020B0503020102020204" pitchFamily="34" charset="0"/>
                </a:rPr>
                <a:t>номер</a:t>
              </a:r>
              <a:endParaRPr lang="en-US" sz="2724" dirty="0">
                <a:latin typeface="Franklin Gothic Book" panose="020B0503020102020204" pitchFamily="34" charset="0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28700" y="5249648"/>
            <a:ext cx="3745275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62"/>
              </a:lnSpc>
            </a:pPr>
            <a:r>
              <a:rPr lang="en-US" sz="2124" dirty="0" err="1">
                <a:latin typeface="Franklin Gothic Book" panose="020B0503020102020204" pitchFamily="34" charset="0"/>
              </a:rPr>
              <a:t>Отсканируйте</a:t>
            </a:r>
            <a:r>
              <a:rPr lang="en-US" sz="2124" dirty="0">
                <a:latin typeface="Franklin Gothic Book" panose="020B0503020102020204" pitchFamily="34" charset="0"/>
              </a:rPr>
              <a:t> </a:t>
            </a:r>
            <a:r>
              <a:rPr lang="en-US" sz="2124" dirty="0" err="1">
                <a:latin typeface="Franklin Gothic Book" panose="020B0503020102020204" pitchFamily="34" charset="0"/>
              </a:rPr>
              <a:t>код</a:t>
            </a:r>
            <a:r>
              <a:rPr lang="en-US" sz="2124" dirty="0">
                <a:latin typeface="Franklin Gothic Book" panose="020B0503020102020204" pitchFamily="34" charset="0"/>
              </a:rPr>
              <a:t> QR, </a:t>
            </a:r>
            <a:r>
              <a:rPr lang="en-US" sz="2124" dirty="0" err="1">
                <a:latin typeface="Franklin Gothic Book" panose="020B0503020102020204" pitchFamily="34" charset="0"/>
              </a:rPr>
              <a:t>чтобы</a:t>
            </a:r>
            <a:r>
              <a:rPr lang="en-US" sz="2124" dirty="0">
                <a:latin typeface="Franklin Gothic Book" panose="020B0503020102020204" pitchFamily="34" charset="0"/>
              </a:rPr>
              <a:t> </a:t>
            </a:r>
            <a:r>
              <a:rPr lang="ru-RU" sz="2124" dirty="0">
                <a:latin typeface="Franklin Gothic Book" panose="020B0503020102020204" pitchFamily="34" charset="0"/>
              </a:rPr>
              <a:t>перейти на сайт</a:t>
            </a:r>
            <a:endParaRPr lang="en-US" sz="2124" dirty="0">
              <a:latin typeface="Franklin Gothic Book" panose="020B0503020102020204" pitchFamily="34" charset="0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5473599" y="8280543"/>
            <a:ext cx="5003311" cy="1333637"/>
            <a:chOff x="0" y="-19967"/>
            <a:chExt cx="6671081" cy="1778183"/>
          </a:xfrm>
        </p:grpSpPr>
        <p:sp>
          <p:nvSpPr>
            <p:cNvPr id="16" name="TextBox 16"/>
            <p:cNvSpPr txBox="1"/>
            <p:nvPr/>
          </p:nvSpPr>
          <p:spPr>
            <a:xfrm>
              <a:off x="0" y="857200"/>
              <a:ext cx="6671081" cy="901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00"/>
                </a:lnSpc>
              </a:pPr>
              <a:r>
                <a:rPr lang="ru-RU" sz="2400" dirty="0">
                  <a:latin typeface="Franklin Gothic Book" panose="020B0503020102020204" pitchFamily="34" charset="0"/>
                </a:rPr>
                <a:t>09</a:t>
              </a:r>
              <a:r>
                <a:rPr lang="en-US" sz="2400" dirty="0">
                  <a:latin typeface="Franklin Gothic Book" panose="020B0503020102020204" pitchFamily="34" charset="0"/>
                </a:rPr>
                <a:t>:00 - </a:t>
              </a:r>
              <a:r>
                <a:rPr lang="ru-RU" sz="2400" dirty="0">
                  <a:latin typeface="Franklin Gothic Book" panose="020B0503020102020204" pitchFamily="34" charset="0"/>
                </a:rPr>
                <a:t>17</a:t>
              </a:r>
              <a:r>
                <a:rPr lang="en-US" sz="2400" dirty="0">
                  <a:latin typeface="Franklin Gothic Book" panose="020B0503020102020204" pitchFamily="34" charset="0"/>
                </a:rPr>
                <a:t>:00 </a:t>
              </a:r>
              <a:endParaRPr lang="ru-RU" sz="2400" dirty="0">
                <a:latin typeface="Franklin Gothic Book" panose="020B0503020102020204" pitchFamily="34" charset="0"/>
              </a:endParaRPr>
            </a:p>
            <a:p>
              <a:pPr>
                <a:lnSpc>
                  <a:spcPts val="2600"/>
                </a:lnSpc>
              </a:pPr>
              <a:r>
                <a:rPr lang="en-US" sz="2400" dirty="0">
                  <a:latin typeface="Franklin Gothic Book" panose="020B0503020102020204" pitchFamily="34" charset="0"/>
                </a:rPr>
                <a:t>с </a:t>
              </a:r>
              <a:r>
                <a:rPr lang="en-US" sz="2400" dirty="0" err="1">
                  <a:latin typeface="Franklin Gothic Book" panose="020B0503020102020204" pitchFamily="34" charset="0"/>
                </a:rPr>
                <a:t>понедельника</a:t>
              </a:r>
              <a:r>
                <a:rPr lang="en-US" sz="2400" dirty="0">
                  <a:latin typeface="Franklin Gothic Book" panose="020B0503020102020204" pitchFamily="34" charset="0"/>
                </a:rPr>
                <a:t> </a:t>
              </a:r>
              <a:r>
                <a:rPr lang="en-US" sz="2400" dirty="0" err="1">
                  <a:latin typeface="Franklin Gothic Book" panose="020B0503020102020204" pitchFamily="34" charset="0"/>
                </a:rPr>
                <a:t>по</a:t>
              </a:r>
              <a:r>
                <a:rPr lang="en-US" sz="2400" dirty="0">
                  <a:latin typeface="Franklin Gothic Book" panose="020B0503020102020204" pitchFamily="34" charset="0"/>
                </a:rPr>
                <a:t> </a:t>
              </a:r>
              <a:r>
                <a:rPr lang="en-US" sz="2400" dirty="0" err="1">
                  <a:latin typeface="Franklin Gothic Book" panose="020B0503020102020204" pitchFamily="34" charset="0"/>
                </a:rPr>
                <a:t>пятницу</a:t>
              </a:r>
              <a:endParaRPr lang="en-US" sz="2400" dirty="0">
                <a:latin typeface="Franklin Gothic Book" panose="020B0503020102020204" pitchFamily="34" charset="0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19967"/>
              <a:ext cx="6671081" cy="5984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42"/>
                </a:lnSpc>
              </a:pPr>
              <a:r>
                <a:rPr lang="ru-RU" sz="2724" dirty="0">
                  <a:latin typeface="Franklin Gothic Book" panose="020B0503020102020204" pitchFamily="34" charset="0"/>
                </a:rPr>
                <a:t>Время работы</a:t>
              </a:r>
              <a:endParaRPr lang="en-US" sz="2724" dirty="0">
                <a:latin typeface="Franklin Gothic Book" panose="020B0503020102020204" pitchFamily="34" charset="0"/>
              </a:endParaRPr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2"/>
          <a:srcRect l="14175" r="14175"/>
          <a:stretch>
            <a:fillRect/>
          </a:stretch>
        </p:blipFill>
        <p:spPr>
          <a:xfrm>
            <a:off x="13374319" y="0"/>
            <a:ext cx="4913681" cy="10287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12" y="6038850"/>
            <a:ext cx="4015763" cy="401576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625" y="942849"/>
            <a:ext cx="3107718" cy="115649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1699608"/>
            <a:ext cx="3062217" cy="282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520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Дуга 10"/>
          <p:cNvSpPr/>
          <p:nvPr/>
        </p:nvSpPr>
        <p:spPr>
          <a:xfrm rot="5400000">
            <a:off x="13935078" y="5543279"/>
            <a:ext cx="2755604" cy="2453516"/>
          </a:xfrm>
          <a:prstGeom prst="arc">
            <a:avLst>
              <a:gd name="adj1" fmla="val 16200000"/>
              <a:gd name="adj2" fmla="val 21503599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6492" y="0"/>
            <a:ext cx="3322608" cy="143268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57400" y="1028700"/>
            <a:ext cx="970924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3600" b="1" dirty="0">
                <a:solidFill>
                  <a:prstClr val="black"/>
                </a:solidFill>
                <a:latin typeface="HK Grotesk Bold" panose="020B0604020202020204" charset="-52"/>
              </a:rPr>
              <a:t>Что такое индивидуальный образовательный маршрут педагога (ИОМ)</a:t>
            </a:r>
            <a:endParaRPr lang="ru-RU" sz="3200" dirty="0">
              <a:latin typeface="HK Grotesk Bold" panose="020B0604020202020204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03453" y="3162300"/>
            <a:ext cx="9144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prstClr val="black"/>
                </a:solidFill>
              </a:rPr>
              <a:t>Индивидуальный образовательный маршрут педагога</a:t>
            </a:r>
            <a:r>
              <a:rPr lang="ru-RU" sz="2800" dirty="0">
                <a:solidFill>
                  <a:prstClr val="black"/>
                </a:solidFill>
              </a:rPr>
              <a:t> – это технология профессионального развития для разработки эффективной и структурированной образовательной программы, направленной на достижение личного профессионального роста и мастерства.</a:t>
            </a: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prstClr val="black"/>
                </a:solidFill>
              </a:rPr>
              <a:t>ИОМ </a:t>
            </a:r>
            <a:r>
              <a:rPr lang="ru-RU" sz="2800" dirty="0">
                <a:solidFill>
                  <a:prstClr val="black"/>
                </a:solidFill>
              </a:rPr>
              <a:t>– это хороший инструмент для оценки своих профессиональных достижений, который помогает педагогу совершенствовать навыки и проходить аттестацию.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9474" y="3597786"/>
            <a:ext cx="3584759" cy="35786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53158" y="6922437"/>
            <a:ext cx="2450804" cy="24508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10987" y="7383358"/>
            <a:ext cx="2616168" cy="236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579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91273" y="6438900"/>
            <a:ext cx="1884213" cy="188421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696200" y="1257300"/>
            <a:ext cx="97092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dirty="0">
                <a:solidFill>
                  <a:prstClr val="black"/>
                </a:solidFill>
                <a:latin typeface="HK Grotesk Bold" panose="020B0604020202020204" charset="-52"/>
              </a:rPr>
              <a:t>Для чего учителю необходим ИОМ</a:t>
            </a:r>
            <a:endParaRPr lang="ru-RU" sz="3200" dirty="0">
              <a:latin typeface="HK Grotesk Bold" panose="020B0604020202020204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36536">
            <a:off x="1682430" y="3045982"/>
            <a:ext cx="2786113" cy="55478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997486">
            <a:off x="3679935" y="2740146"/>
            <a:ext cx="2250595" cy="227532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391400" y="2542083"/>
            <a:ext cx="9144000" cy="65556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prstClr val="black"/>
                </a:solidFill>
              </a:rPr>
              <a:t>В настоящее время учебный процесс постоянно корректируется и видоизменяется. Это связано как с особенностями развития современных школьников, так и с ускорением научно-технического прогресса и внедрением новых образовательных стандартов. В таких условиях главными профессиональными качествами педагога становятся постоянное самообразование, изучение современных цифровых технологий, целеустремленность.</a:t>
            </a: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endParaRPr lang="ru-RU" sz="2800" dirty="0">
              <a:solidFill>
                <a:prstClr val="black"/>
              </a:solidFill>
            </a:endParaRP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prstClr val="black"/>
                </a:solidFill>
              </a:rPr>
              <a:t>Достичь высокого уровня профессиональной компетенции учителю помогает индивидуальный образовательный маршрут педагога, с его помощью удобно отслеживать результаты проделанной работы, фиксировать новые достижения и составлять отчеты.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6" y="65392"/>
            <a:ext cx="3322608" cy="14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35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90600" y="190500"/>
            <a:ext cx="8656600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501"/>
              </a:lnSpc>
            </a:pPr>
            <a:r>
              <a:rPr lang="ru-RU" sz="4500" dirty="0">
                <a:solidFill>
                  <a:srgbClr val="191824"/>
                </a:solidFill>
                <a:latin typeface="HK Grotesk Bold"/>
              </a:rPr>
              <a:t>Нормативно – правовое обеспечение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0287000" y="3284847"/>
            <a:ext cx="7612100" cy="5960314"/>
            <a:chOff x="0" y="0"/>
            <a:chExt cx="10149467" cy="794708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027165" y="0"/>
              <a:ext cx="5122301" cy="617821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2252882"/>
              <a:ext cx="6104896" cy="5694203"/>
            </a:xfrm>
            <a:prstGeom prst="rect">
              <a:avLst/>
            </a:prstGeom>
          </p:spPr>
        </p:pic>
      </p:grpSp>
      <p:sp>
        <p:nvSpPr>
          <p:cNvPr id="7" name="TextBox 3"/>
          <p:cNvSpPr txBox="1"/>
          <p:nvPr/>
        </p:nvSpPr>
        <p:spPr>
          <a:xfrm>
            <a:off x="990600" y="2271603"/>
            <a:ext cx="8504200" cy="7986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300" b="1" dirty="0"/>
              <a:t>Федеральный закон </a:t>
            </a:r>
            <a:r>
              <a:rPr lang="ru-RU" sz="2300" dirty="0"/>
              <a:t>от 29 декабря 2012 года № 273-ФЗ «Об образовании в Российской Федерации»;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300" b="1" dirty="0"/>
              <a:t>Методические рекомендации </a:t>
            </a:r>
            <a:r>
              <a:rPr lang="ru-RU" sz="2300" dirty="0"/>
              <a:t>по реализации мероприятий по формированию и обеспечению функционирования единой федеральной системы научно-методического сопровождения педагогических работников и управленческих кадров № Р-307 от 15.11.2021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300" b="1" dirty="0"/>
              <a:t>Методические рекомендации </a:t>
            </a:r>
            <a:r>
              <a:rPr lang="ru-RU" sz="2300" dirty="0"/>
              <a:t>для субъектов Российской Федерации по созданию и обеспечению функционирования региональной системы научно-методического сопровождения педагогических работников и управленческих кадров № 2163 от 06.07.2021 г.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300" b="1" dirty="0" err="1"/>
              <a:t>Профстандарт</a:t>
            </a:r>
            <a:r>
              <a:rPr lang="ru-RU" sz="2300" b="1" dirty="0"/>
              <a:t> 01.001 Педагог </a:t>
            </a:r>
            <a:r>
              <a:rPr lang="ru-RU" sz="2300" dirty="0"/>
              <a:t>(педагогическая деятельность в сфере дошкольного, начального общего, основного общего, среднего общего образования) (воспитатель, учитель);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300" b="1" dirty="0"/>
              <a:t>Концепция</a:t>
            </a:r>
            <a:r>
              <a:rPr lang="ru-RU" sz="2300" dirty="0"/>
              <a:t> создания единой федеральной системы научно-методического сопровождения педагогических работников и управленческих кадров № Р - 76 от 06.08.2020 г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300" b="1" dirty="0"/>
              <a:t>Концепция</a:t>
            </a:r>
            <a:r>
              <a:rPr lang="ru-RU" sz="2300" dirty="0"/>
              <a:t> совершенствования системы обеспечения профессионального развития педагогических работников Магаданской области № 585/11-пр от 08.07.21 г.</a:t>
            </a:r>
          </a:p>
          <a:p>
            <a:pPr marL="285750" indent="-285750">
              <a:buFontTx/>
              <a:buChar char="-"/>
            </a:pPr>
            <a:endParaRPr lang="ru-RU" dirty="0"/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9000" y="8191500"/>
            <a:ext cx="3009000" cy="12974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8600" y="-419100"/>
            <a:ext cx="3128855" cy="288726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42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590662" y="571500"/>
            <a:ext cx="6667500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9600"/>
              </a:lnSpc>
            </a:pPr>
            <a:r>
              <a:rPr lang="ru-RU" sz="6500" dirty="0">
                <a:solidFill>
                  <a:srgbClr val="FFFFFF"/>
                </a:solidFill>
                <a:latin typeface="HK Grotesk Bold"/>
              </a:rPr>
              <a:t>Этапы </a:t>
            </a:r>
          </a:p>
          <a:p>
            <a:pPr algn="r">
              <a:lnSpc>
                <a:spcPts val="9600"/>
              </a:lnSpc>
            </a:pPr>
            <a:r>
              <a:rPr lang="ru-RU" sz="6500" dirty="0">
                <a:solidFill>
                  <a:srgbClr val="FFFFFF"/>
                </a:solidFill>
                <a:latin typeface="HK Grotesk Bold"/>
              </a:rPr>
              <a:t>реализации ИОМ</a:t>
            </a:r>
            <a:endParaRPr lang="en-US" sz="6500" dirty="0">
              <a:solidFill>
                <a:srgbClr val="FFFFFF"/>
              </a:solidFill>
              <a:latin typeface="HK Grotesk Bold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028700" y="3349205"/>
            <a:ext cx="5437040" cy="5909095"/>
            <a:chOff x="0" y="0"/>
            <a:chExt cx="7249387" cy="7878794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525626" y="0"/>
              <a:ext cx="3707761" cy="73970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4137646"/>
              <a:ext cx="3217387" cy="3741148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217387" y="1683353"/>
              <a:ext cx="4032000" cy="388538"/>
            </a:xfrm>
            <a:prstGeom prst="rect">
              <a:avLst/>
            </a:prstGeom>
          </p:spPr>
        </p:pic>
      </p:grpSp>
      <p:sp>
        <p:nvSpPr>
          <p:cNvPr id="8" name="TextBox 3"/>
          <p:cNvSpPr txBox="1"/>
          <p:nvPr/>
        </p:nvSpPr>
        <p:spPr>
          <a:xfrm>
            <a:off x="10590662" y="3771900"/>
            <a:ext cx="6935338" cy="43858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ru-RU" sz="3800" dirty="0">
                <a:solidFill>
                  <a:schemeClr val="bg1"/>
                </a:solidFill>
                <a:latin typeface="HK Grotesk Medium"/>
              </a:rPr>
              <a:t>Этап 1. Диагностический </a:t>
            </a:r>
          </a:p>
          <a:p>
            <a:pPr marL="571500" indent="-5715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ru-RU" sz="3800" dirty="0">
                <a:solidFill>
                  <a:schemeClr val="bg1"/>
                </a:solidFill>
                <a:latin typeface="HK Grotesk Medium"/>
              </a:rPr>
              <a:t>Этап 2. Проектировочный</a:t>
            </a:r>
          </a:p>
          <a:p>
            <a:pPr marL="571500" indent="-5715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ru-RU" sz="3800" dirty="0">
                <a:solidFill>
                  <a:schemeClr val="bg1"/>
                </a:solidFill>
                <a:latin typeface="HK Grotesk Medium"/>
              </a:rPr>
              <a:t>Этап 3. Реализационный</a:t>
            </a:r>
          </a:p>
          <a:p>
            <a:pPr marL="571500" indent="-5715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ru-RU" sz="3800" dirty="0">
                <a:solidFill>
                  <a:schemeClr val="bg1"/>
                </a:solidFill>
                <a:latin typeface="HK Grotesk Medium"/>
              </a:rPr>
              <a:t>Этап 4. Рефлексивный (отчётный)</a:t>
            </a:r>
            <a:endParaRPr lang="en-US" sz="3800" dirty="0">
              <a:solidFill>
                <a:schemeClr val="bg1"/>
              </a:solidFill>
              <a:latin typeface="HK Grotesk Medium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13" y="228121"/>
            <a:ext cx="3322327" cy="1429515"/>
          </a:xfrm>
          <a:prstGeom prst="rect">
            <a:avLst/>
          </a:prstGeom>
        </p:spPr>
      </p:pic>
      <p:sp>
        <p:nvSpPr>
          <p:cNvPr id="12" name="Овал 11"/>
          <p:cNvSpPr/>
          <p:nvPr/>
        </p:nvSpPr>
        <p:spPr>
          <a:xfrm>
            <a:off x="5873200" y="1409700"/>
            <a:ext cx="2966000" cy="28972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040640" y="2458200"/>
            <a:ext cx="263112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dirty="0">
                <a:latin typeface="HK Grotesk Medium"/>
              </a:rPr>
              <a:t>Корректировка на любом этапе</a:t>
            </a:r>
          </a:p>
        </p:txBody>
      </p:sp>
      <p:sp>
        <p:nvSpPr>
          <p:cNvPr id="10" name="object 5"/>
          <p:cNvSpPr/>
          <p:nvPr/>
        </p:nvSpPr>
        <p:spPr>
          <a:xfrm>
            <a:off x="7549086" y="942878"/>
            <a:ext cx="1290114" cy="116150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715211">
            <a:off x="2772767" y="2367179"/>
            <a:ext cx="2053623" cy="2217733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745183" y="2373677"/>
            <a:ext cx="2171144" cy="217114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119788">
            <a:off x="5991893" y="6588250"/>
            <a:ext cx="4217664" cy="15337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4181121" y="5524459"/>
            <a:ext cx="3794245" cy="3817450"/>
            <a:chOff x="0" y="0"/>
            <a:chExt cx="5058993" cy="5089934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30941"/>
              <a:ext cx="5058993" cy="5058993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710" y="0"/>
              <a:ext cx="5052284" cy="5052284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293166">
            <a:off x="6792712" y="2351266"/>
            <a:ext cx="4217664" cy="153370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6091176" y="493474"/>
            <a:ext cx="2250786" cy="2255494"/>
            <a:chOff x="0" y="0"/>
            <a:chExt cx="3590293" cy="3571432"/>
          </a:xfrm>
        </p:grpSpPr>
        <p:grpSp>
          <p:nvGrpSpPr>
            <p:cNvPr id="12" name="Group 12"/>
            <p:cNvGrpSpPr/>
            <p:nvPr/>
          </p:nvGrpSpPr>
          <p:grpSpPr>
            <a:xfrm>
              <a:off x="46906" y="28046"/>
              <a:ext cx="3543386" cy="3543386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524970" cy="3524970"/>
            </a:xfrm>
            <a:prstGeom prst="rect">
              <a:avLst/>
            </a:prstGeom>
          </p:spPr>
        </p:pic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812456">
            <a:off x="12169188" y="2602140"/>
            <a:ext cx="4217664" cy="15337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981153">
            <a:off x="10026489" y="6034876"/>
            <a:ext cx="4217664" cy="153370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12469287" y="6817012"/>
            <a:ext cx="2884389" cy="2884389"/>
            <a:chOff x="0" y="0"/>
            <a:chExt cx="3845852" cy="3845852"/>
          </a:xfrm>
        </p:grpSpPr>
        <p:grpSp>
          <p:nvGrpSpPr>
            <p:cNvPr id="18" name="Group 18"/>
            <p:cNvGrpSpPr/>
            <p:nvPr/>
          </p:nvGrpSpPr>
          <p:grpSpPr>
            <a:xfrm>
              <a:off x="28179" y="28179"/>
              <a:ext cx="3789494" cy="3789494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45852" cy="3845852"/>
            </a:xfrm>
            <a:prstGeom prst="rect">
              <a:avLst/>
            </a:prstGeom>
          </p:spPr>
        </p:pic>
      </p:grpSp>
      <p:grpSp>
        <p:nvGrpSpPr>
          <p:cNvPr id="21" name="Group 21"/>
          <p:cNvGrpSpPr/>
          <p:nvPr/>
        </p:nvGrpSpPr>
        <p:grpSpPr>
          <a:xfrm>
            <a:off x="8640730" y="2218121"/>
            <a:ext cx="4618664" cy="4618664"/>
            <a:chOff x="0" y="0"/>
            <a:chExt cx="6158218" cy="6158218"/>
          </a:xfrm>
        </p:grpSpPr>
        <p:grpSp>
          <p:nvGrpSpPr>
            <p:cNvPr id="22" name="Group 22"/>
            <p:cNvGrpSpPr/>
            <p:nvPr/>
          </p:nvGrpSpPr>
          <p:grpSpPr>
            <a:xfrm>
              <a:off x="13766" y="4593"/>
              <a:ext cx="6109859" cy="6109859"/>
              <a:chOff x="0" y="0"/>
              <a:chExt cx="6350000" cy="635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158218" cy="6158218"/>
            </a:xfrm>
            <a:prstGeom prst="rect">
              <a:avLst/>
            </a:prstGeom>
          </p:spPr>
        </p:pic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959430">
            <a:off x="7507175" y="7357852"/>
            <a:ext cx="1502289" cy="1187747"/>
          </a:xfrm>
          <a:prstGeom prst="rect">
            <a:avLst/>
          </a:prstGeom>
        </p:spPr>
      </p:pic>
      <p:grpSp>
        <p:nvGrpSpPr>
          <p:cNvPr id="26" name="Group 26"/>
          <p:cNvGrpSpPr/>
          <p:nvPr/>
        </p:nvGrpSpPr>
        <p:grpSpPr>
          <a:xfrm>
            <a:off x="13953680" y="1006718"/>
            <a:ext cx="2409441" cy="2422805"/>
            <a:chOff x="0" y="0"/>
            <a:chExt cx="4122888" cy="4122888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16188"/>
              <a:ext cx="4090511" cy="4090511"/>
              <a:chOff x="0" y="0"/>
              <a:chExt cx="6350000" cy="63500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29" name="Picture 2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122888" cy="4122888"/>
            </a:xfrm>
            <a:prstGeom prst="rect">
              <a:avLst/>
            </a:prstGeom>
          </p:spPr>
        </p:pic>
      </p:grpSp>
      <p:pic>
        <p:nvPicPr>
          <p:cNvPr id="30" name="Picture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72061">
            <a:off x="4803080" y="4149294"/>
            <a:ext cx="3861039" cy="140401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5420022" y="2748967"/>
            <a:ext cx="954706" cy="1043913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844859">
            <a:off x="12614738" y="4112429"/>
            <a:ext cx="1634963" cy="1827702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2100000">
            <a:off x="7967474" y="384714"/>
            <a:ext cx="221991" cy="1356613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834048">
            <a:off x="2447211" y="2203483"/>
            <a:ext cx="784536" cy="1032285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15078260" y="8520740"/>
            <a:ext cx="594071" cy="737560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14484189" y="8973130"/>
            <a:ext cx="594071" cy="737560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136641" y="8479573"/>
            <a:ext cx="3396457" cy="1464527"/>
          </a:xfrm>
          <a:prstGeom prst="rect">
            <a:avLst/>
          </a:prstGeom>
        </p:spPr>
      </p:pic>
      <p:sp>
        <p:nvSpPr>
          <p:cNvPr id="38" name="TextBox 38"/>
          <p:cNvSpPr txBox="1"/>
          <p:nvPr/>
        </p:nvSpPr>
        <p:spPr>
          <a:xfrm>
            <a:off x="14057755" y="1715980"/>
            <a:ext cx="2261635" cy="671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Анкета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Franklin Gothic Book" panose="020B0503020102020204" pitchFamily="34" charset="0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8992158" y="3423085"/>
            <a:ext cx="3926760" cy="174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Этап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 1.</a:t>
            </a:r>
          </a:p>
          <a:p>
            <a:pPr marL="0" marR="0" lvl="0" indent="0" algn="ctr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Диагностика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Franklin Gothic Book" panose="020B0503020102020204" pitchFamily="34" charset="0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4516535" y="6111032"/>
            <a:ext cx="3149280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Запрос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руководителей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/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зам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руководителей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Franklin Gothic Book" panose="020B0503020102020204" pitchFamily="34" charset="0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12821821" y="7611902"/>
            <a:ext cx="2261635" cy="1031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Результаты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обучающихся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Franklin Gothic Book" panose="020B0503020102020204" pitchFamily="34" charset="0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6412881" y="1268691"/>
            <a:ext cx="1661545" cy="565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ЕФОМ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2933189" y="3086012"/>
            <a:ext cx="1793101" cy="6618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8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КИМ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143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77839" y="190500"/>
            <a:ext cx="14287500" cy="2981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800"/>
              </a:lnSpc>
            </a:pPr>
            <a:r>
              <a:rPr lang="ru-RU" sz="4600" dirty="0">
                <a:latin typeface="HK Grotesk Bold"/>
              </a:rPr>
              <a:t>Этап 2. Проектировочный</a:t>
            </a:r>
          </a:p>
          <a:p>
            <a:pPr>
              <a:lnSpc>
                <a:spcPts val="7800"/>
              </a:lnSpc>
            </a:pPr>
            <a:r>
              <a:rPr lang="ru-RU" sz="4600" dirty="0">
                <a:latin typeface="HK Grotesk Bold"/>
              </a:rPr>
              <a:t>Пример заполнения ИОМ. </a:t>
            </a:r>
            <a:r>
              <a:rPr lang="ru-RU" sz="4600" b="1" dirty="0">
                <a:latin typeface="HK Grotesk Medium"/>
              </a:rPr>
              <a:t>Раздел 1 </a:t>
            </a:r>
          </a:p>
          <a:p>
            <a:pPr>
              <a:lnSpc>
                <a:spcPts val="7800"/>
              </a:lnSpc>
            </a:pPr>
            <a:endParaRPr lang="en-US" sz="6000" dirty="0">
              <a:latin typeface="HK Grotesk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3026489" y="3314700"/>
            <a:ext cx="4651911" cy="61291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ru-RU" sz="3200" dirty="0">
                <a:latin typeface="Franklin Gothic Book" panose="020B0503020102020204" pitchFamily="34" charset="0"/>
              </a:rPr>
              <a:t>Фамилия, имя, отчество заполняется полностью</a:t>
            </a:r>
          </a:p>
          <a:p>
            <a:pPr marL="457200" indent="-457200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ru-RU" sz="3200" dirty="0">
                <a:latin typeface="Franklin Gothic Book" panose="020B0503020102020204" pitchFamily="34" charset="0"/>
              </a:rPr>
              <a:t>Образование: уровень </a:t>
            </a:r>
          </a:p>
          <a:p>
            <a:pPr marL="457200" indent="-457200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ru-RU" sz="3200" dirty="0">
                <a:latin typeface="Franklin Gothic Book" panose="020B0503020102020204" pitchFamily="34" charset="0"/>
              </a:rPr>
              <a:t>Курсы повышения квалификации: название полностью, на базе какого образовательного учреждения проводилось обучение</a:t>
            </a:r>
            <a:endParaRPr lang="en-US" sz="3200" dirty="0">
              <a:latin typeface="Franklin Gothic Book" panose="020B0503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8600" y="-466725"/>
            <a:ext cx="3220463" cy="29718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39" y="2567653"/>
            <a:ext cx="12371396" cy="7048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42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371426" y="6541940"/>
            <a:ext cx="6597427" cy="1982043"/>
            <a:chOff x="-101600" y="257409"/>
            <a:chExt cx="8796570" cy="3281880"/>
          </a:xfrm>
        </p:grpSpPr>
        <p:sp>
          <p:nvSpPr>
            <p:cNvPr id="3" name="TextBox 3"/>
            <p:cNvSpPr txBox="1"/>
            <p:nvPr/>
          </p:nvSpPr>
          <p:spPr>
            <a:xfrm>
              <a:off x="0" y="257409"/>
              <a:ext cx="8694970" cy="11091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51"/>
                </a:lnSpc>
              </a:pPr>
              <a:endParaRPr lang="en-US" sz="5375" dirty="0">
                <a:solidFill>
                  <a:srgbClr val="FFFFFF"/>
                </a:solidFill>
                <a:latin typeface="HK Grotesk Bold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-101600" y="1704662"/>
              <a:ext cx="8694970" cy="18346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ru-RU" sz="3600" dirty="0">
                  <a:solidFill>
                    <a:srgbClr val="FFFFFF"/>
                  </a:solidFill>
                  <a:latin typeface="Franklin Gothic Book" panose="020B0503020102020204" pitchFamily="34" charset="0"/>
                </a:rPr>
                <a:t>Формируются цели и задачи профессионального развития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860230" y="7375502"/>
            <a:ext cx="2514883" cy="2111753"/>
            <a:chOff x="0" y="0"/>
            <a:chExt cx="8926471" cy="7877443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169144" y="1999390"/>
              <a:ext cx="7757327" cy="387866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841047" cy="7877443"/>
            </a:xfrm>
            <a:prstGeom prst="rect">
              <a:avLst/>
            </a:prstGeom>
          </p:spPr>
        </p:pic>
      </p:grpSp>
      <p:sp>
        <p:nvSpPr>
          <p:cNvPr id="11" name="TextBox 2"/>
          <p:cNvSpPr txBox="1"/>
          <p:nvPr/>
        </p:nvSpPr>
        <p:spPr>
          <a:xfrm>
            <a:off x="4499902" y="1062573"/>
            <a:ext cx="10264276" cy="878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51"/>
              </a:lnSpc>
            </a:pPr>
            <a:r>
              <a:rPr lang="ru-RU" sz="6600" dirty="0">
                <a:solidFill>
                  <a:srgbClr val="FFFFFF"/>
                </a:solidFill>
                <a:latin typeface="HK Grotesk Bold"/>
              </a:rPr>
              <a:t>Раздел 2</a:t>
            </a:r>
            <a:endParaRPr lang="en-US" sz="6600" dirty="0">
              <a:solidFill>
                <a:srgbClr val="FFFFFF"/>
              </a:solidFill>
              <a:latin typeface="HK Grotesk Bold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5430" y="7415987"/>
            <a:ext cx="3322327" cy="14295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43"/>
          <a:stretch/>
        </p:blipFill>
        <p:spPr>
          <a:xfrm>
            <a:off x="2514600" y="2742866"/>
            <a:ext cx="14613389" cy="379075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68815" y="236793"/>
            <a:ext cx="7924800" cy="15545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4000"/>
              </a:lnSpc>
            </a:pPr>
            <a:r>
              <a:rPr lang="ru-RU" sz="4500" dirty="0">
                <a:latin typeface="HK Grotesk Bold"/>
              </a:rPr>
              <a:t>Этап 3. </a:t>
            </a:r>
          </a:p>
          <a:p>
            <a:pPr>
              <a:lnSpc>
                <a:spcPct val="114000"/>
              </a:lnSpc>
            </a:pPr>
            <a:r>
              <a:rPr lang="ru-RU" sz="4500" dirty="0">
                <a:latin typeface="HK Grotesk Bold"/>
              </a:rPr>
              <a:t>Реализационный</a:t>
            </a:r>
            <a:endParaRPr lang="en-US" sz="4500" dirty="0">
              <a:latin typeface="HK Grotesk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2449405" y="685878"/>
            <a:ext cx="4698242" cy="16668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3200" b="1" dirty="0">
                <a:latin typeface="HK Grotesk Medium"/>
              </a:rPr>
              <a:t>ВАЖНО: </a:t>
            </a:r>
          </a:p>
          <a:p>
            <a:pPr algn="ctr">
              <a:lnSpc>
                <a:spcPct val="114000"/>
              </a:lnSpc>
            </a:pPr>
            <a:r>
              <a:rPr lang="ru-RU" sz="3200" b="1" dirty="0">
                <a:latin typeface="HK Grotesk Medium"/>
              </a:rPr>
              <a:t>Раздел имеет вариативный характер </a:t>
            </a:r>
          </a:p>
        </p:txBody>
      </p:sp>
      <p:pic>
        <p:nvPicPr>
          <p:cNvPr id="2052" name="Picture 4" descr="https://cdn.pngsumo.com/exclamation-mark-png-transparent-image-red-exclamation-point-png-920_159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668760" y="586885"/>
            <a:ext cx="682789" cy="1183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cdn.pngsumo.com/exclamation-mark-png-transparent-image-red-exclamation-point-png-920_159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382999" y="536751"/>
            <a:ext cx="708755" cy="122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419" y="586886"/>
            <a:ext cx="3322327" cy="143256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788925" y="2524309"/>
            <a:ext cx="4948451" cy="7613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500" dirty="0"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Формы работы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500" dirty="0"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Какие действия мы совершаем, в каких мероприятиях участвуем: конкретные мероприятия с активными ссылками (если это </a:t>
            </a:r>
            <a:r>
              <a:rPr lang="ru-RU" sz="2500" dirty="0" err="1"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вебинары</a:t>
            </a:r>
            <a:r>
              <a:rPr lang="ru-RU" sz="2500" dirty="0"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материалы из сети) и обязательно с реквизитами (какой, где, кто автор или организатор)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500" dirty="0"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Изучение материалов открытых источников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500" dirty="0"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Изучение материалов методических, спец. литературы.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500" dirty="0"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Конференции, </a:t>
            </a:r>
            <a:r>
              <a:rPr lang="ru-RU" sz="2500" dirty="0" err="1"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вебинары</a:t>
            </a:r>
            <a:r>
              <a:rPr lang="ru-RU" sz="2500" dirty="0"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сайты. </a:t>
            </a:r>
            <a:endParaRPr lang="ru-RU" sz="2500" dirty="0">
              <a:effectLst/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15" y="2171700"/>
            <a:ext cx="9984046" cy="794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3084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2978</TotalTime>
  <Words>664</Words>
  <Application>Microsoft Office PowerPoint</Application>
  <PresentationFormat>Произвольный</PresentationFormat>
  <Paragraphs>94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6" baseType="lpstr">
      <vt:lpstr>Wingdings</vt:lpstr>
      <vt:lpstr>Courier New</vt:lpstr>
      <vt:lpstr>Arial</vt:lpstr>
      <vt:lpstr>HK Grotesk Medium</vt:lpstr>
      <vt:lpstr>Calibri</vt:lpstr>
      <vt:lpstr>Segoe MDL2 Assets</vt:lpstr>
      <vt:lpstr>Times New Roman</vt:lpstr>
      <vt:lpstr>Franklin Gothic Book</vt:lpstr>
      <vt:lpstr>HK Grotesk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107</cp:revision>
  <dcterms:created xsi:type="dcterms:W3CDTF">2006-08-16T00:00:00Z</dcterms:created>
  <dcterms:modified xsi:type="dcterms:W3CDTF">2022-08-15T01:22:24Z</dcterms:modified>
  <dc:identifier>DAE3nlSSwZQ</dc:identifier>
</cp:coreProperties>
</file>