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18"/>
  </p:notesMasterIdLst>
  <p:sldIdLst>
    <p:sldId id="257" r:id="rId3"/>
    <p:sldId id="260" r:id="rId4"/>
    <p:sldId id="261" r:id="rId5"/>
    <p:sldId id="262" r:id="rId6"/>
    <p:sldId id="263" r:id="rId7"/>
    <p:sldId id="272" r:id="rId8"/>
    <p:sldId id="271" r:id="rId9"/>
    <p:sldId id="273" r:id="rId10"/>
    <p:sldId id="264" r:id="rId11"/>
    <p:sldId id="274" r:id="rId12"/>
    <p:sldId id="275" r:id="rId13"/>
    <p:sldId id="276" r:id="rId14"/>
    <p:sldId id="277" r:id="rId15"/>
    <p:sldId id="278" r:id="rId16"/>
    <p:sldId id="266" r:id="rId17"/>
  </p:sldIdLst>
  <p:sldSz cx="12192000" cy="6858000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03" autoAdjust="0"/>
  </p:normalViewPr>
  <p:slideViewPr>
    <p:cSldViewPr snapToObjects="1">
      <p:cViewPr varScale="1">
        <p:scale>
          <a:sx n="70" d="100"/>
          <a:sy n="70" d="100"/>
        </p:scale>
        <p:origin x="25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1675" cy="3952875"/>
          </a:xfrm>
          <a:prstGeom prst="rect">
            <a:avLst/>
          </a:prstGeom>
          <a:noFill/>
          <a:ln w="1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1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1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1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1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92EE5F-5742-4EA5-A289-DCF053575021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9413" y="684213"/>
            <a:ext cx="6096000" cy="3429000"/>
          </a:xfrm>
          <a:ln w="1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ea typeface="SimSun" panose="02010600030101010101" pitchFamily="2" charset="-122"/>
            </a:endParaRPr>
          </a:p>
        </p:txBody>
      </p:sp>
      <p:sp>
        <p:nvSpPr>
          <p:cNvPr id="6148" name="Slide Number Placeholder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1817D2C-A049-4A51-A589-B9B500ED19B8}" type="slidenum">
              <a:rPr lang="en-US" altLang="ru-RU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en-US" altLang="ru-RU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58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3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52401"/>
            <a:ext cx="2743200" cy="5973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1"/>
            <a:ext cx="8026400" cy="5973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2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3D73E-5825-4976-A40E-684352C543A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87962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BEA5C-425B-44CE-9704-3A1CAFD1113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11423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C6214-5D75-40E9-9767-8CA4CF512AF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83403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99B2D-C21C-4D60-B8F5-6FE8F8282A5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07419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74F82-38A4-4F06-826E-7CAFB5FF7DB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56690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24D02-822A-4F4C-8434-737290315D7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11263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7ABFA-949A-48C8-9516-023EB2E4F2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04037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89627-2012-43B9-B245-AF1DC3E9ABF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2113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43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243F-04BF-43DE-8CC7-96819EAFB2F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14254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37574-69F0-462F-9313-D998A048D05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7691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52401"/>
            <a:ext cx="2743200" cy="5973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1"/>
            <a:ext cx="8026400" cy="5973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8751B-2EDE-4353-94D0-311A17C7568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6789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401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2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4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7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21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249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7696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189884" cy="6858000"/>
            <a:chOff x="0" y="0"/>
            <a:chExt cx="9144000" cy="6858000"/>
          </a:xfrm>
        </p:grpSpPr>
        <p:pic>
          <p:nvPicPr>
            <p:cNvPr id="1029" name="Rectangle 6"/>
            <p:cNvPicPr>
              <a:picLocks noChangeAspect="1" noChangeArrowheads="1"/>
            </p:cNvPicPr>
            <p:nvPr/>
          </p:nvPicPr>
          <p:blipFill>
            <a:blip r:embed="rId13">
              <a:lum bright="-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1000"/>
              <a:ext cx="9144000" cy="6093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  <a:latin typeface="Segoe Condensed"/>
              </a:endParaRPr>
            </a:p>
          </p:txBody>
        </p:sp>
        <p:sp>
          <p:nvSpPr>
            <p:cNvPr id="3" name="Rectangle 11"/>
            <p:cNvSpPr>
              <a:spLocks noChangeArrowheads="1"/>
            </p:cNvSpPr>
            <p:nvPr/>
          </p:nvSpPr>
          <p:spPr bwMode="auto"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  <a:latin typeface="Segoe Condensed"/>
              </a:endParaRPr>
            </a:p>
          </p:txBody>
        </p:sp>
        <p:cxnSp>
          <p:nvCxnSpPr>
            <p:cNvPr id="1032" name="Straight Connector 14"/>
            <p:cNvCxnSpPr>
              <a:cxnSpLocks noChangeShapeType="1"/>
            </p:cNvCxnSpPr>
            <p:nvPr/>
          </p:nvCxnSpPr>
          <p:spPr bwMode="auto">
            <a:xfrm>
              <a:off x="0" y="381000"/>
              <a:ext cx="9144000" cy="1588"/>
            </a:xfrm>
            <a:prstGeom prst="line">
              <a:avLst/>
            </a:prstGeom>
            <a:noFill/>
            <a:ln w="38100">
              <a:solidFill>
                <a:srgbClr val="307F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Straight Connector 16"/>
            <p:cNvCxnSpPr>
              <a:cxnSpLocks noChangeShapeType="1"/>
            </p:cNvCxnSpPr>
            <p:nvPr/>
          </p:nvCxnSpPr>
          <p:spPr bwMode="auto">
            <a:xfrm>
              <a:off x="0" y="6477000"/>
              <a:ext cx="9144000" cy="1588"/>
            </a:xfrm>
            <a:prstGeom prst="line">
              <a:avLst/>
            </a:prstGeom>
            <a:noFill/>
            <a:ln w="38100">
              <a:solidFill>
                <a:srgbClr val="307F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单击此处编辑母版文本样式</a:t>
            </a:r>
          </a:p>
          <a:p>
            <a:pPr lvl="1"/>
            <a:r>
              <a:rPr lang="en-US" altLang="ru-RU" smtClean="0"/>
              <a:t>第二级</a:t>
            </a:r>
          </a:p>
          <a:p>
            <a:pPr lvl="2"/>
            <a:r>
              <a:rPr lang="en-US" altLang="ru-RU" smtClean="0"/>
              <a:t>第三级</a:t>
            </a:r>
          </a:p>
          <a:p>
            <a:pPr lvl="3"/>
            <a:r>
              <a:rPr lang="en-US" altLang="ru-RU" smtClean="0"/>
              <a:t>第四级</a:t>
            </a:r>
          </a:p>
          <a:p>
            <a:pPr lvl="4"/>
            <a:r>
              <a:rPr lang="en-US" altLang="ru-RU" smtClean="0"/>
              <a:t>第五级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728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单击此处编辑母版标题样式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40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2192000" cy="1506538"/>
            <a:chOff x="0" y="0"/>
            <a:chExt cx="9144000" cy="1506538"/>
          </a:xfrm>
        </p:grpSpPr>
        <p:pic>
          <p:nvPicPr>
            <p:cNvPr id="2" name="Rectangle 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1447800"/>
            </a:xfrm>
            <a:prstGeom prst="rect">
              <a:avLst/>
            </a:prstGeom>
            <a:gradFill rotWithShape="1">
              <a:gsLst>
                <a:gs pos="0">
                  <a:srgbClr val="3891A7"/>
                </a:gs>
                <a:gs pos="49001">
                  <a:srgbClr val="E8EEF1">
                    <a:alpha val="50999"/>
                  </a:srgbClr>
                </a:gs>
                <a:gs pos="100000">
                  <a:srgbClr val="E8EEF1">
                    <a:alpha val="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  <a:latin typeface="Segoe Condensed"/>
              </a:endParaRPr>
            </a:p>
          </p:txBody>
        </p:sp>
        <p:cxnSp>
          <p:nvCxnSpPr>
            <p:cNvPr id="2060" name="Straight Connector 7"/>
            <p:cNvCxnSpPr>
              <a:cxnSpLocks noChangeShapeType="1"/>
            </p:cNvCxnSpPr>
            <p:nvPr/>
          </p:nvCxnSpPr>
          <p:spPr bwMode="auto">
            <a:xfrm>
              <a:off x="0" y="1428750"/>
              <a:ext cx="9144000" cy="1588"/>
            </a:xfrm>
            <a:prstGeom prst="line">
              <a:avLst/>
            </a:prstGeom>
            <a:noFill/>
            <a:ln w="38100">
              <a:solidFill>
                <a:srgbClr val="307F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1" name="Straight Connector 8"/>
            <p:cNvCxnSpPr>
              <a:cxnSpLocks noChangeShapeType="1"/>
            </p:cNvCxnSpPr>
            <p:nvPr/>
          </p:nvCxnSpPr>
          <p:spPr bwMode="auto">
            <a:xfrm>
              <a:off x="0" y="1504950"/>
              <a:ext cx="91440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单击此处编辑母版文本样式</a:t>
            </a:r>
          </a:p>
          <a:p>
            <a:pPr lvl="1"/>
            <a:r>
              <a:rPr lang="en-US" altLang="ru-RU" smtClean="0"/>
              <a:t>第二级</a:t>
            </a:r>
          </a:p>
          <a:p>
            <a:pPr lvl="2"/>
            <a:r>
              <a:rPr lang="en-US" altLang="ru-RU" smtClean="0"/>
              <a:t>第三级</a:t>
            </a:r>
          </a:p>
          <a:p>
            <a:pPr lvl="3"/>
            <a:r>
              <a:rPr lang="en-US" altLang="ru-RU" smtClean="0"/>
              <a:t>第四级</a:t>
            </a:r>
          </a:p>
          <a:p>
            <a:pPr lvl="4"/>
            <a:r>
              <a:rPr lang="en-US" altLang="ru-RU" smtClean="0"/>
              <a:t>第五级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Segoe Condensed"/>
              </a:defRPr>
            </a:lvl1pPr>
          </a:lstStyle>
          <a:p>
            <a:fld id="{1C1515CC-6E23-490E-97EC-2D5BB22FB65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728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单击此处编辑母版标题样式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40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201" y="594360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>
              <a:latin typeface="Verdana" panose="020B0604030504040204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640784" y="2132856"/>
            <a:ext cx="1137067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4000" dirty="0"/>
              <a:t>Обновление содержания </a:t>
            </a:r>
            <a:r>
              <a:rPr lang="ru-RU" sz="4000" dirty="0" smtClean="0"/>
              <a:t>предметной </a:t>
            </a:r>
            <a:r>
              <a:rPr lang="ru-RU" sz="4000" dirty="0"/>
              <a:t>области </a:t>
            </a:r>
            <a:endParaRPr lang="ru-RU" sz="4000" dirty="0" smtClean="0"/>
          </a:p>
          <a:p>
            <a:pPr algn="ctr" eaLnBrk="1" hangingPunct="1"/>
            <a:r>
              <a:rPr lang="ru-RU" sz="4000" dirty="0" smtClean="0"/>
              <a:t>«</a:t>
            </a:r>
            <a:r>
              <a:rPr lang="ru-RU" sz="4000" dirty="0"/>
              <a:t>Математика и информатика»</a:t>
            </a:r>
            <a:endParaRPr lang="ru-RU" alt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471013"/>
            <a:ext cx="11928648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Магаданское областное государственное автономное учреждение </a:t>
            </a:r>
          </a:p>
          <a:p>
            <a:pPr algn="ctr">
              <a:lnSpc>
                <a:spcPct val="115000"/>
              </a:lnSpc>
            </a:pPr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дополнительного профессионального образования </a:t>
            </a:r>
          </a:p>
          <a:p>
            <a:pPr algn="ctr">
              <a:lnSpc>
                <a:spcPct val="115000"/>
              </a:lnSpc>
            </a:pPr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«Институт развития образования и повышения квалификации педагогических кадров» 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ОБЩЕГО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44546" y="5413496"/>
            <a:ext cx="5483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О.А. Старикова, доцент кафедры ОО</a:t>
            </a:r>
          </a:p>
          <a:p>
            <a:pPr algn="r"/>
            <a:r>
              <a:rPr lang="ru-RU" sz="2400" dirty="0" smtClean="0"/>
              <a:t>Магадан, 15 февраля 2023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Декабрь 2022</a:t>
            </a:r>
          </a:p>
          <a:p>
            <a:pPr marL="0" indent="0" algn="ctr">
              <a:buNone/>
            </a:pPr>
            <a:r>
              <a:rPr lang="ru-RU" dirty="0" smtClean="0"/>
              <a:t>Аналитическая деятельность:</a:t>
            </a:r>
            <a:endParaRPr lang="ru-RU" dirty="0"/>
          </a:p>
          <a:p>
            <a:r>
              <a:rPr lang="ru-RU" dirty="0" smtClean="0"/>
              <a:t>статистико-аналитический отчет о результатах ГИА по образовательным программам СОО в 2022 году в Магаданской области (математика, базовый уровень)</a:t>
            </a:r>
          </a:p>
          <a:p>
            <a:r>
              <a:rPr lang="ru-RU" dirty="0"/>
              <a:t>статистико-аналитический отчет о результатах ГИА по образовательным программам СОО в 2022 году в Магаданской области (математика, </a:t>
            </a:r>
            <a:r>
              <a:rPr lang="ru-RU" dirty="0" smtClean="0"/>
              <a:t>профильный </a:t>
            </a:r>
            <a:r>
              <a:rPr lang="ru-RU" dirty="0"/>
              <a:t>уровень)</a:t>
            </a:r>
          </a:p>
          <a:p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Выявлены проблемы:</a:t>
            </a:r>
          </a:p>
          <a:p>
            <a:r>
              <a:rPr lang="ru-RU" dirty="0" smtClean="0"/>
              <a:t>Недостаточный </a:t>
            </a:r>
            <a:r>
              <a:rPr lang="ru-RU" dirty="0"/>
              <a:t>уровень предметной и методической компетенции педагогов в области достижения предметных и метапредметных результатов обучающихся в предметной области «Математика и информатика»</a:t>
            </a: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Профессиональное сопровождение:</a:t>
            </a:r>
          </a:p>
          <a:p>
            <a:r>
              <a:rPr lang="ru-RU" sz="2400" dirty="0" smtClean="0"/>
              <a:t>Профессиональное </a:t>
            </a:r>
            <a:r>
              <a:rPr lang="ru-RU" sz="2400" dirty="0"/>
              <a:t>развитие учителя: система повышения квалификации, региональное сотрудничество или самообразование педагога.</a:t>
            </a:r>
          </a:p>
          <a:p>
            <a:r>
              <a:rPr lang="ru-RU" sz="2400" dirty="0" smtClean="0"/>
              <a:t>Мотивация </a:t>
            </a:r>
            <a:r>
              <a:rPr lang="ru-RU" sz="2400" dirty="0"/>
              <a:t>обучающихся к математическому образованию: формирование и эффективные способы корректировки.</a:t>
            </a:r>
          </a:p>
          <a:p>
            <a:r>
              <a:rPr lang="ru-RU" sz="2400" dirty="0" smtClean="0"/>
              <a:t>Общие </a:t>
            </a:r>
            <a:r>
              <a:rPr lang="ru-RU" sz="2400" dirty="0"/>
              <a:t>принципы подготовки обучающихся к ЕГЭ по математике.</a:t>
            </a:r>
          </a:p>
          <a:p>
            <a:r>
              <a:rPr lang="ru-RU" sz="2400" dirty="0" smtClean="0"/>
              <a:t>Актуальность </a:t>
            </a:r>
            <a:r>
              <a:rPr lang="ru-RU" sz="2400" dirty="0"/>
              <a:t>применения дифференцированного подхода при обучении математике в рамках подготовки к ГИА.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   Разработаны </a:t>
            </a:r>
            <a:r>
              <a:rPr lang="ru-RU" dirty="0"/>
              <a:t>материалы: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Рекомендации по совершенствованию организации и методики преподавания предмета в субъекте Российской Федерации на основе выявленных типичных затруднений и </a:t>
            </a:r>
            <a:r>
              <a:rPr lang="ru-RU" dirty="0" smtClean="0"/>
              <a:t>ошибок, в том числе</a:t>
            </a:r>
          </a:p>
          <a:p>
            <a:r>
              <a:rPr lang="ru-RU" dirty="0" smtClean="0"/>
              <a:t>по </a:t>
            </a:r>
            <a:r>
              <a:rPr lang="ru-RU" dirty="0"/>
              <a:t>совершенствованию преподавания учебного предмета всем </a:t>
            </a:r>
            <a:r>
              <a:rPr lang="ru-RU" dirty="0" smtClean="0"/>
              <a:t>обучающимся</a:t>
            </a:r>
          </a:p>
          <a:p>
            <a:r>
              <a:rPr lang="ru-RU" dirty="0" smtClean="0"/>
              <a:t> </a:t>
            </a:r>
            <a:r>
              <a:rPr lang="ru-RU" dirty="0"/>
              <a:t>по организации дифференцированного обучения школьников с разными уровнями предметной подготовки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   Разработаны </a:t>
            </a:r>
            <a:r>
              <a:rPr lang="ru-RU" dirty="0"/>
              <a:t>материалы:</a:t>
            </a:r>
          </a:p>
          <a:p>
            <a:r>
              <a:rPr lang="ru-RU" dirty="0" smtClean="0"/>
              <a:t>по использованию интерактивных модулей </a:t>
            </a:r>
            <a:r>
              <a:rPr lang="ru-RU" dirty="0"/>
              <a:t>https://ptlab.mccme.ru/ "Вероятность в школе" </a:t>
            </a:r>
            <a:r>
              <a:rPr lang="ru-RU" dirty="0" smtClean="0"/>
              <a:t> в обучении по предмету «Вероятность и статистика»</a:t>
            </a:r>
          </a:p>
          <a:p>
            <a:r>
              <a:rPr lang="ru-RU" dirty="0" smtClean="0"/>
              <a:t> по </a:t>
            </a:r>
            <a:r>
              <a:rPr lang="ru-RU" dirty="0"/>
              <a:t>проектированию дидактических материалов для достижения предметных и метапредметных результатов обучающихся </a:t>
            </a:r>
            <a:r>
              <a:rPr lang="ru-RU" dirty="0" smtClean="0"/>
              <a:t>по предмету </a:t>
            </a:r>
            <a:r>
              <a:rPr lang="ru-RU" dirty="0"/>
              <a:t>«Вероятность и статистика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 разработке цифрового образовательного контента </a:t>
            </a:r>
            <a:r>
              <a:rPr lang="ru-RU" dirty="0"/>
              <a:t>по предмету «Вероятность и статистика»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Перспективы на 2023 год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разработка эффективных механизмов достижения </a:t>
            </a:r>
            <a:r>
              <a:rPr lang="ru-RU" dirty="0"/>
              <a:t>предметных и метапредметных результатов </a:t>
            </a:r>
            <a:r>
              <a:rPr lang="ru-RU" dirty="0" smtClean="0"/>
              <a:t>обучающихся </a:t>
            </a:r>
            <a:r>
              <a:rPr lang="ru-RU" altLang="ru-RU" dirty="0" smtClean="0"/>
              <a:t> </a:t>
            </a:r>
          </a:p>
          <a:p>
            <a:pPr marL="514350" indent="-514350">
              <a:buAutoNum type="arabicPeriod"/>
            </a:pPr>
            <a:r>
              <a:rPr lang="ru-RU" altLang="ru-RU" sz="2400" dirty="0" smtClean="0"/>
              <a:t>Планиметрия</a:t>
            </a:r>
            <a:r>
              <a:rPr lang="ru-RU" altLang="ru-RU" sz="2400" dirty="0"/>
              <a:t>: от опорных задач к заданиям повышенного уровня сложности (систематизация планиметрических конфигураций, обобщение и классификация методов решения геометрических задач на плоскости, решение заданий повышенной сложности</a:t>
            </a:r>
            <a:r>
              <a:rPr lang="ru-RU" altLang="ru-RU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ru-RU" altLang="ru-RU" sz="2400" dirty="0"/>
              <a:t>Стереометрия: решение задач на доказательство и метрических задач повышенного уровня сложности (построение сечений многогранников, взаимное расположение прямых и плоскостей, задачи на доказательство, нахождение </a:t>
            </a:r>
            <a:r>
              <a:rPr lang="ru-RU" altLang="ru-RU" sz="2400" dirty="0" err="1"/>
              <a:t>рассояний</a:t>
            </a:r>
            <a:r>
              <a:rPr lang="ru-RU" altLang="ru-RU" sz="2400" dirty="0"/>
              <a:t> и углов, объем и площадь </a:t>
            </a:r>
            <a:r>
              <a:rPr lang="ru-RU" altLang="ru-RU" sz="2400" dirty="0" smtClean="0"/>
              <a:t>поверхности)</a:t>
            </a:r>
            <a:endParaRPr lang="ru-RU" alt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Актуальность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4" y="1772816"/>
            <a:ext cx="10972800" cy="4853135"/>
          </a:xfrm>
        </p:spPr>
        <p:txBody>
          <a:bodyPr/>
          <a:lstStyle/>
          <a:p>
            <a:r>
              <a:rPr lang="ru-RU" dirty="0"/>
              <a:t>Поэтапное введение обновленного </a:t>
            </a:r>
            <a:r>
              <a:rPr lang="ru-RU" dirty="0" smtClean="0"/>
              <a:t>ФГОС </a:t>
            </a:r>
            <a:r>
              <a:rPr lang="ru-RU" dirty="0"/>
              <a:t>основного общего образования с </a:t>
            </a:r>
            <a:r>
              <a:rPr lang="ru-RU" dirty="0" smtClean="0"/>
              <a:t>01.09.2022</a:t>
            </a:r>
          </a:p>
          <a:p>
            <a:r>
              <a:rPr lang="ru-RU" altLang="ru-RU" dirty="0" smtClean="0"/>
              <a:t>Поэтапное введение обновленного ФГОС среднего общего образования с 01.09.2023</a:t>
            </a:r>
          </a:p>
          <a:p>
            <a:r>
              <a:rPr lang="ru-RU" altLang="ru-RU" dirty="0"/>
              <a:t> Поручение Президента РФ «обеспечить </a:t>
            </a:r>
            <a:r>
              <a:rPr lang="ru-RU" altLang="ru-RU" dirty="0" smtClean="0"/>
              <a:t>совершенствование </a:t>
            </a:r>
            <a:r>
              <a:rPr lang="ru-RU" altLang="ru-RU" dirty="0"/>
              <a:t>преподавания учебных </a:t>
            </a:r>
            <a:r>
              <a:rPr lang="ru-RU" altLang="ru-RU" dirty="0" smtClean="0"/>
              <a:t>предметов </a:t>
            </a:r>
            <a:r>
              <a:rPr lang="ru-RU" altLang="ru-RU" dirty="0"/>
              <a:t>«математика» и «информатика» </a:t>
            </a:r>
            <a:r>
              <a:rPr lang="ru-RU" altLang="ru-RU" dirty="0" smtClean="0"/>
              <a:t>в </a:t>
            </a:r>
            <a:r>
              <a:rPr lang="ru-RU" altLang="ru-RU" dirty="0"/>
              <a:t>общеобразовательных организациях, </a:t>
            </a:r>
            <a:r>
              <a:rPr lang="ru-RU" altLang="ru-RU" dirty="0" smtClean="0"/>
              <a:t>установив </a:t>
            </a:r>
            <a:r>
              <a:rPr lang="ru-RU" altLang="ru-RU" dirty="0"/>
              <a:t>их приоритет в учебном плане </a:t>
            </a:r>
            <a:r>
              <a:rPr lang="ru-RU" altLang="ru-RU" dirty="0" smtClean="0"/>
              <a:t>и </a:t>
            </a:r>
            <a:r>
              <a:rPr lang="ru-RU" altLang="ru-RU" dirty="0"/>
              <a:t>скорректировав содержание примерных </a:t>
            </a:r>
            <a:r>
              <a:rPr lang="ru-RU" altLang="ru-RU" dirty="0" smtClean="0"/>
              <a:t>основных </a:t>
            </a:r>
            <a:r>
              <a:rPr lang="ru-RU" altLang="ru-RU" dirty="0"/>
              <a:t>образовательных </a:t>
            </a:r>
            <a:r>
              <a:rPr lang="ru-RU" altLang="ru-RU" dirty="0" smtClean="0"/>
              <a:t>программ общего </a:t>
            </a:r>
            <a:r>
              <a:rPr lang="ru-RU" altLang="ru-RU" dirty="0"/>
              <a:t>образования»</a:t>
            </a: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Актуальность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597" y="1844824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600" dirty="0"/>
              <a:t>Инновации </a:t>
            </a:r>
            <a:r>
              <a:rPr lang="ru-RU" altLang="ru-RU" sz="3600" dirty="0" smtClean="0"/>
              <a:t>ФГОС: предметная область </a:t>
            </a:r>
            <a:r>
              <a:rPr lang="ru-RU" altLang="ru-RU" sz="3600" dirty="0"/>
              <a:t>«</a:t>
            </a:r>
            <a:r>
              <a:rPr lang="ru-RU" altLang="ru-RU" sz="3600" dirty="0" smtClean="0"/>
              <a:t>Математика и информатика»</a:t>
            </a:r>
          </a:p>
          <a:p>
            <a:pPr marL="0" indent="0" algn="ctr">
              <a:buNone/>
            </a:pPr>
            <a:endParaRPr lang="ru-RU" altLang="ru-RU" dirty="0" smtClean="0"/>
          </a:p>
          <a:p>
            <a:r>
              <a:rPr lang="ru-RU" altLang="ru-RU" dirty="0"/>
              <a:t>Новый курс - «Вероятность и статистика» </a:t>
            </a:r>
            <a:r>
              <a:rPr lang="ru-RU" altLang="ru-RU" dirty="0" smtClean="0"/>
              <a:t> </a:t>
            </a:r>
            <a:endParaRPr lang="ru-RU" altLang="ru-RU" dirty="0"/>
          </a:p>
          <a:p>
            <a:r>
              <a:rPr lang="ru-RU" altLang="ru-RU" dirty="0" smtClean="0"/>
              <a:t>Новое </a:t>
            </a:r>
            <a:r>
              <a:rPr lang="ru-RU" altLang="ru-RU" dirty="0"/>
              <a:t>понимание базового и углубленного уровней </a:t>
            </a:r>
            <a:r>
              <a:rPr lang="ru-RU" altLang="ru-RU" dirty="0" smtClean="0"/>
              <a:t>изучения </a:t>
            </a:r>
            <a:r>
              <a:rPr lang="ru-RU" altLang="ru-RU" dirty="0"/>
              <a:t>математики и соответствующее этому иное </a:t>
            </a:r>
            <a:r>
              <a:rPr lang="ru-RU" altLang="ru-RU" dirty="0" smtClean="0"/>
              <a:t>распределение </a:t>
            </a:r>
            <a:r>
              <a:rPr lang="ru-RU" altLang="ru-RU" dirty="0"/>
              <a:t>между ними требований к математической </a:t>
            </a:r>
            <a:r>
              <a:rPr lang="ru-RU" altLang="ru-RU" dirty="0" smtClean="0"/>
              <a:t>подготовке </a:t>
            </a:r>
            <a:r>
              <a:rPr lang="ru-RU" altLang="ru-RU" dirty="0"/>
              <a:t>выпускника основной школы </a:t>
            </a: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Цель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60848"/>
            <a:ext cx="10972800" cy="3484983"/>
          </a:xfrm>
        </p:spPr>
        <p:txBody>
          <a:bodyPr/>
          <a:lstStyle/>
          <a:p>
            <a:r>
              <a:rPr lang="ru-RU" altLang="ru-RU" sz="3600" dirty="0" smtClean="0"/>
              <a:t>Создание эффективных механизмов обеспечения условий реализации основных образовательных программ основного и среднего общего образования в соответствии с обновленными ФГОС образовательными организациями региона</a:t>
            </a:r>
          </a:p>
          <a:p>
            <a:r>
              <a:rPr lang="ru-RU" altLang="ru-RU" sz="3600" dirty="0" smtClean="0"/>
              <a:t>Сроки исследования: 2022-2024 гг.</a:t>
            </a:r>
            <a:endParaRPr lang="ru-RU" altLang="ru-RU" sz="36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Задачи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352" y="1600201"/>
            <a:ext cx="11737304" cy="4525963"/>
          </a:xfrm>
        </p:spPr>
        <p:txBody>
          <a:bodyPr/>
          <a:lstStyle/>
          <a:p>
            <a:r>
              <a:rPr lang="ru-RU" altLang="ru-RU" dirty="0" smtClean="0"/>
              <a:t>Оказание адресной помощи педагогическим работникам по достижению планируемых образовательных результатов предметной области «Математика и информатика» в соответствии с обновленными ФГОС</a:t>
            </a:r>
          </a:p>
          <a:p>
            <a:r>
              <a:rPr lang="ru-RU" altLang="ru-RU" dirty="0" smtClean="0"/>
              <a:t>Создание площадок для обсуждения общих в педагогическом сообществе проблемных вопросов, предусматривающих возможность включения в процесс профессионального общения каждого учителя</a:t>
            </a:r>
          </a:p>
          <a:p>
            <a:r>
              <a:rPr lang="ru-RU" altLang="ru-RU" dirty="0" smtClean="0"/>
              <a:t>Выявление </a:t>
            </a:r>
            <a:r>
              <a:rPr lang="ru-RU" altLang="ru-RU" dirty="0"/>
              <a:t>дефицитов по достижению планируемых образовательных результатов предметной области «Математика и информатика» </a:t>
            </a:r>
            <a:r>
              <a:rPr lang="ru-RU" altLang="ru-RU" dirty="0" smtClean="0"/>
              <a:t>и способов их ликвидации</a:t>
            </a:r>
            <a:endParaRPr lang="ru-RU" altLang="ru-RU" dirty="0" smtClean="0"/>
          </a:p>
          <a:p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Аналитическая деятельность:</a:t>
            </a:r>
            <a:endParaRPr lang="ru-RU" dirty="0"/>
          </a:p>
          <a:p>
            <a:r>
              <a:rPr lang="ru-RU" dirty="0" smtClean="0"/>
              <a:t>аналитическая </a:t>
            </a:r>
            <a:r>
              <a:rPr lang="ru-RU" dirty="0"/>
              <a:t>справка по результатам тренировочного тестирования ЕГЭ по математике базового уровня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аналитическая </a:t>
            </a:r>
            <a:r>
              <a:rPr lang="ru-RU" dirty="0"/>
              <a:t>справка по результатам тренировочного тестирования ЕГЭ по математике </a:t>
            </a:r>
            <a:r>
              <a:rPr lang="ru-RU" dirty="0" smtClean="0"/>
              <a:t>профильного </a:t>
            </a:r>
            <a:r>
              <a:rPr lang="ru-RU" dirty="0"/>
              <a:t>уровня</a:t>
            </a: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Выявлены проблемы:</a:t>
            </a:r>
          </a:p>
          <a:p>
            <a:r>
              <a:rPr lang="ru-RU" dirty="0" smtClean="0"/>
              <a:t>Недостаточный </a:t>
            </a:r>
            <a:r>
              <a:rPr lang="ru-RU" dirty="0"/>
              <a:t>уровень предметной и методической компетенции педагогов в области достижения предметных и метапредметных результатов обучающихся в предметной области «Математика и информатика»</a:t>
            </a: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Профессиональное сопровождение:</a:t>
            </a:r>
          </a:p>
          <a:p>
            <a:r>
              <a:rPr lang="ru-RU" dirty="0"/>
              <a:t>Эффективные приемы формирования математической грамотности </a:t>
            </a:r>
            <a:r>
              <a:rPr lang="ru-RU" dirty="0" smtClean="0"/>
              <a:t>обучающихся</a:t>
            </a:r>
          </a:p>
          <a:p>
            <a:r>
              <a:rPr lang="ru-RU" dirty="0"/>
              <a:t>Типичные затруднения обучающихся при решении заданий ЕГЭ по математике базового и профильного уровней</a:t>
            </a: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10" y="152400"/>
            <a:ext cx="8598190" cy="1265238"/>
          </a:xfrm>
        </p:spPr>
        <p:txBody>
          <a:bodyPr/>
          <a:lstStyle/>
          <a:p>
            <a:pPr algn="r"/>
            <a:r>
              <a:rPr lang="ru-RU" altLang="ru-RU" sz="4400" dirty="0" smtClean="0"/>
              <a:t>Результаты исследования</a:t>
            </a:r>
            <a:endParaRPr lang="ru-RU" altLang="ru-RU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Июнь 2022</a:t>
            </a:r>
          </a:p>
          <a:p>
            <a:pPr marL="0" indent="0" algn="ctr">
              <a:buNone/>
            </a:pPr>
            <a:r>
              <a:rPr lang="ru-RU" dirty="0" smtClean="0"/>
              <a:t>   Разработаны </a:t>
            </a:r>
            <a:r>
              <a:rPr lang="ru-RU" dirty="0"/>
              <a:t>материалы:</a:t>
            </a:r>
          </a:p>
          <a:p>
            <a:r>
              <a:rPr lang="ru-RU" dirty="0" smtClean="0"/>
              <a:t>адресные </a:t>
            </a:r>
            <a:r>
              <a:rPr lang="ru-RU" dirty="0"/>
              <a:t>методические рекомендации по формированию функциональной математической грамотности;</a:t>
            </a:r>
          </a:p>
          <a:p>
            <a:r>
              <a:rPr lang="ru-RU" dirty="0" smtClean="0"/>
              <a:t>по </a:t>
            </a:r>
            <a:r>
              <a:rPr lang="ru-RU" dirty="0"/>
              <a:t>проектированию дидактических материалов для достижения предметных и метапредметных результатов обучающихся по теме «Функции» в соответствии с обновленным ФГОС ООО</a:t>
            </a: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3076"/>
            <a:ext cx="2720858" cy="6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5d1ad92a88d7d3753afb42a60d0f928c59f7e"/>
</p:tagLst>
</file>

<file path=ppt/theme/theme1.xml><?xml version="1.0" encoding="utf-8"?>
<a:theme xmlns:a="http://schemas.openxmlformats.org/drawingml/2006/main" name="1_schoolpresentation">
  <a:themeElements>
    <a:clrScheme name="1_schoolpresentation 1">
      <a:dk1>
        <a:srgbClr val="4F271C"/>
      </a:dk1>
      <a:lt1>
        <a:srgbClr val="FFFFFF"/>
      </a:lt1>
      <a:dk2>
        <a:srgbClr val="000000"/>
      </a:dk2>
      <a:lt2>
        <a:srgbClr val="E7DEC9"/>
      </a:lt2>
      <a:accent1>
        <a:srgbClr val="3891A7"/>
      </a:accent1>
      <a:accent2>
        <a:srgbClr val="FEB80A"/>
      </a:accent2>
      <a:accent3>
        <a:srgbClr val="AAAAAA"/>
      </a:accent3>
      <a:accent4>
        <a:srgbClr val="DADADA"/>
      </a:accent4>
      <a:accent5>
        <a:srgbClr val="AEC7D0"/>
      </a:accent5>
      <a:accent6>
        <a:srgbClr val="E6A608"/>
      </a:accent6>
      <a:hlink>
        <a:srgbClr val="21873A"/>
      </a:hlink>
      <a:folHlink>
        <a:srgbClr val="717E00"/>
      </a:folHlink>
    </a:clrScheme>
    <a:fontScheme name="1_school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choolpresentation 1">
        <a:dk1>
          <a:srgbClr val="4F271C"/>
        </a:dk1>
        <a:lt1>
          <a:srgbClr val="FFFFFF"/>
        </a:lt1>
        <a:dk2>
          <a:srgbClr val="000000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AAAAAA"/>
        </a:accent3>
        <a:accent4>
          <a:srgbClr val="DADADA"/>
        </a:accent4>
        <a:accent5>
          <a:srgbClr val="AEC7D0"/>
        </a:accent5>
        <a:accent6>
          <a:srgbClr val="E6A608"/>
        </a:accent6>
        <a:hlink>
          <a:srgbClr val="21873A"/>
        </a:hlink>
        <a:folHlink>
          <a:srgbClr val="717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oolpresentation">
  <a:themeElements>
    <a:clrScheme name="schoolpresentation 1">
      <a:dk1>
        <a:srgbClr val="4F271C"/>
      </a:dk1>
      <a:lt1>
        <a:srgbClr val="FFFFFF"/>
      </a:lt1>
      <a:dk2>
        <a:srgbClr val="000000"/>
      </a:dk2>
      <a:lt2>
        <a:srgbClr val="E7DEC9"/>
      </a:lt2>
      <a:accent1>
        <a:srgbClr val="3891A7"/>
      </a:accent1>
      <a:accent2>
        <a:srgbClr val="FEB80A"/>
      </a:accent2>
      <a:accent3>
        <a:srgbClr val="AAAAAA"/>
      </a:accent3>
      <a:accent4>
        <a:srgbClr val="DADADA"/>
      </a:accent4>
      <a:accent5>
        <a:srgbClr val="AEC7D0"/>
      </a:accent5>
      <a:accent6>
        <a:srgbClr val="E6A608"/>
      </a:accent6>
      <a:hlink>
        <a:srgbClr val="21873A"/>
      </a:hlink>
      <a:folHlink>
        <a:srgbClr val="717E00"/>
      </a:folHlink>
    </a:clrScheme>
    <a:fontScheme name="school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choolpresentation 1">
        <a:dk1>
          <a:srgbClr val="4F271C"/>
        </a:dk1>
        <a:lt1>
          <a:srgbClr val="FFFFFF"/>
        </a:lt1>
        <a:dk2>
          <a:srgbClr val="000000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AAAAAA"/>
        </a:accent3>
        <a:accent4>
          <a:srgbClr val="DADADA"/>
        </a:accent4>
        <a:accent5>
          <a:srgbClr val="AEC7D0"/>
        </a:accent5>
        <a:accent6>
          <a:srgbClr val="E6A608"/>
        </a:accent6>
        <a:hlink>
          <a:srgbClr val="21873A"/>
        </a:hlink>
        <a:folHlink>
          <a:srgbClr val="717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Pages>0</Pages>
  <Words>653</Words>
  <Characters>0</Characters>
  <Application>Microsoft Office PowerPoint</Application>
  <DocSecurity>0</DocSecurity>
  <PresentationFormat>Широкоэкранный</PresentationFormat>
  <Lines>0</Lines>
  <Paragraphs>76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SimSun</vt:lpstr>
      <vt:lpstr>Arial</vt:lpstr>
      <vt:lpstr>Bookman Old Style</vt:lpstr>
      <vt:lpstr>Calibri</vt:lpstr>
      <vt:lpstr>Segoe Condensed</vt:lpstr>
      <vt:lpstr>Times New Roman</vt:lpstr>
      <vt:lpstr>Verdana</vt:lpstr>
      <vt:lpstr>1_schoolpresentation</vt:lpstr>
      <vt:lpstr>schoolpresentation</vt:lpstr>
      <vt:lpstr>Презентация PowerPoint</vt:lpstr>
      <vt:lpstr>Актуальность исследования</vt:lpstr>
      <vt:lpstr>Актуальность исследования</vt:lpstr>
      <vt:lpstr>Цель исследования</vt:lpstr>
      <vt:lpstr>Задачи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Перспективы на 2023 год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user</dc:creator>
  <cp:keywords/>
  <dc:description/>
  <cp:lastModifiedBy>user</cp:lastModifiedBy>
  <cp:revision>17</cp:revision>
  <dcterms:created xsi:type="dcterms:W3CDTF">2013-04-08T02:30:13Z</dcterms:created>
  <dcterms:modified xsi:type="dcterms:W3CDTF">2023-02-14T01:09:32Z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1033-8.1.0.3855</vt:lpwstr>
  </property>
</Properties>
</file>