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8" r:id="rId2"/>
    <p:sldId id="298" r:id="rId3"/>
    <p:sldId id="299" r:id="rId4"/>
    <p:sldId id="303" r:id="rId5"/>
    <p:sldId id="297" r:id="rId6"/>
    <p:sldId id="281" r:id="rId7"/>
    <p:sldId id="282" r:id="rId8"/>
    <p:sldId id="285" r:id="rId9"/>
    <p:sldId id="279" r:id="rId10"/>
    <p:sldId id="283" r:id="rId11"/>
    <p:sldId id="284" r:id="rId12"/>
    <p:sldId id="295" r:id="rId13"/>
    <p:sldId id="296" r:id="rId14"/>
    <p:sldId id="286" r:id="rId15"/>
    <p:sldId id="287" r:id="rId16"/>
    <p:sldId id="267" r:id="rId17"/>
    <p:sldId id="268" r:id="rId18"/>
    <p:sldId id="270" r:id="rId19"/>
    <p:sldId id="260" r:id="rId20"/>
    <p:sldId id="265" r:id="rId21"/>
    <p:sldId id="266" r:id="rId22"/>
    <p:sldId id="271" r:id="rId23"/>
    <p:sldId id="274" r:id="rId24"/>
    <p:sldId id="275" r:id="rId25"/>
    <p:sldId id="276" r:id="rId26"/>
    <p:sldId id="277" r:id="rId27"/>
    <p:sldId id="278" r:id="rId28"/>
    <p:sldId id="292" r:id="rId29"/>
    <p:sldId id="293" r:id="rId30"/>
    <p:sldId id="294" r:id="rId31"/>
    <p:sldId id="262" r:id="rId32"/>
    <p:sldId id="263" r:id="rId33"/>
    <p:sldId id="264" r:id="rId34"/>
    <p:sldId id="273" r:id="rId35"/>
    <p:sldId id="291" r:id="rId36"/>
    <p:sldId id="289" r:id="rId37"/>
    <p:sldId id="290" r:id="rId38"/>
    <p:sldId id="300" r:id="rId39"/>
    <p:sldId id="302" r:id="rId4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09" autoAdjust="0"/>
    <p:restoredTop sz="94660"/>
  </p:normalViewPr>
  <p:slideViewPr>
    <p:cSldViewPr snapToGrid="0">
      <p:cViewPr varScale="1">
        <p:scale>
          <a:sx n="113" d="100"/>
          <a:sy n="113" d="100"/>
        </p:scale>
        <p:origin x="50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CF55285-5919-45F3-A5D6-4A92CF559388}"/>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D85C88B9-61C5-4A79-A69F-6C5A56E41C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BFCACB1F-CE2E-438D-890E-36DAB1D7B20C}"/>
              </a:ext>
            </a:extLst>
          </p:cNvPr>
          <p:cNvSpPr>
            <a:spLocks noGrp="1"/>
          </p:cNvSpPr>
          <p:nvPr>
            <p:ph type="dt" sz="half" idx="10"/>
          </p:nvPr>
        </p:nvSpPr>
        <p:spPr/>
        <p:txBody>
          <a:bodyPr/>
          <a:lstStyle/>
          <a:p>
            <a:fld id="{EECFB1A2-A240-4EA2-ADD6-CE24718C3308}" type="datetimeFigureOut">
              <a:rPr lang="ru-RU" smtClean="0"/>
              <a:t>20.02.2023</a:t>
            </a:fld>
            <a:endParaRPr lang="ru-RU" dirty="0"/>
          </a:p>
        </p:txBody>
      </p:sp>
      <p:sp>
        <p:nvSpPr>
          <p:cNvPr id="5" name="Нижний колонтитул 4">
            <a:extLst>
              <a:ext uri="{FF2B5EF4-FFF2-40B4-BE49-F238E27FC236}">
                <a16:creationId xmlns:a16="http://schemas.microsoft.com/office/drawing/2014/main" id="{D3CDD866-1599-45EE-ABDA-946EF1AFDDFA}"/>
              </a:ext>
            </a:extLst>
          </p:cNvPr>
          <p:cNvSpPr>
            <a:spLocks noGrp="1"/>
          </p:cNvSpPr>
          <p:nvPr>
            <p:ph type="ftr" sz="quarter" idx="11"/>
          </p:nvPr>
        </p:nvSpPr>
        <p:spPr/>
        <p:txBody>
          <a:bodyPr/>
          <a:lstStyle/>
          <a:p>
            <a:endParaRPr lang="ru-RU" dirty="0"/>
          </a:p>
        </p:txBody>
      </p:sp>
      <p:sp>
        <p:nvSpPr>
          <p:cNvPr id="6" name="Номер слайда 5">
            <a:extLst>
              <a:ext uri="{FF2B5EF4-FFF2-40B4-BE49-F238E27FC236}">
                <a16:creationId xmlns:a16="http://schemas.microsoft.com/office/drawing/2014/main" id="{FEA6C864-8265-407C-A008-B4F6C2BC0259}"/>
              </a:ext>
            </a:extLst>
          </p:cNvPr>
          <p:cNvSpPr>
            <a:spLocks noGrp="1"/>
          </p:cNvSpPr>
          <p:nvPr>
            <p:ph type="sldNum" sz="quarter" idx="12"/>
          </p:nvPr>
        </p:nvSpPr>
        <p:spPr/>
        <p:txBody>
          <a:bodyPr/>
          <a:lstStyle/>
          <a:p>
            <a:fld id="{C230CAC7-0B1E-4218-B8D3-C55A41573B95}" type="slidenum">
              <a:rPr lang="ru-RU" smtClean="0"/>
              <a:t>‹#›</a:t>
            </a:fld>
            <a:endParaRPr lang="ru-RU" dirty="0"/>
          </a:p>
        </p:txBody>
      </p:sp>
    </p:spTree>
    <p:extLst>
      <p:ext uri="{BB962C8B-B14F-4D97-AF65-F5344CB8AC3E}">
        <p14:creationId xmlns:p14="http://schemas.microsoft.com/office/powerpoint/2010/main" val="3789054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EEEA71-5ADD-48F8-AA5E-2B99877B51D8}"/>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510DB9B3-D871-464A-96F0-3062EE437D23}"/>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5AB59C46-9EAC-4C66-81A1-98128E17B255}"/>
              </a:ext>
            </a:extLst>
          </p:cNvPr>
          <p:cNvSpPr>
            <a:spLocks noGrp="1"/>
          </p:cNvSpPr>
          <p:nvPr>
            <p:ph type="dt" sz="half" idx="10"/>
          </p:nvPr>
        </p:nvSpPr>
        <p:spPr/>
        <p:txBody>
          <a:bodyPr/>
          <a:lstStyle/>
          <a:p>
            <a:fld id="{EECFB1A2-A240-4EA2-ADD6-CE24718C3308}" type="datetimeFigureOut">
              <a:rPr lang="ru-RU" smtClean="0"/>
              <a:t>20.02.2023</a:t>
            </a:fld>
            <a:endParaRPr lang="ru-RU" dirty="0"/>
          </a:p>
        </p:txBody>
      </p:sp>
      <p:sp>
        <p:nvSpPr>
          <p:cNvPr id="5" name="Нижний колонтитул 4">
            <a:extLst>
              <a:ext uri="{FF2B5EF4-FFF2-40B4-BE49-F238E27FC236}">
                <a16:creationId xmlns:a16="http://schemas.microsoft.com/office/drawing/2014/main" id="{5AF19A5E-A17A-4069-A6D3-9209F8B85849}"/>
              </a:ext>
            </a:extLst>
          </p:cNvPr>
          <p:cNvSpPr>
            <a:spLocks noGrp="1"/>
          </p:cNvSpPr>
          <p:nvPr>
            <p:ph type="ftr" sz="quarter" idx="11"/>
          </p:nvPr>
        </p:nvSpPr>
        <p:spPr/>
        <p:txBody>
          <a:bodyPr/>
          <a:lstStyle/>
          <a:p>
            <a:endParaRPr lang="ru-RU" dirty="0"/>
          </a:p>
        </p:txBody>
      </p:sp>
      <p:sp>
        <p:nvSpPr>
          <p:cNvPr id="6" name="Номер слайда 5">
            <a:extLst>
              <a:ext uri="{FF2B5EF4-FFF2-40B4-BE49-F238E27FC236}">
                <a16:creationId xmlns:a16="http://schemas.microsoft.com/office/drawing/2014/main" id="{4EBCC217-0950-45C1-A43A-DF95B7276A08}"/>
              </a:ext>
            </a:extLst>
          </p:cNvPr>
          <p:cNvSpPr>
            <a:spLocks noGrp="1"/>
          </p:cNvSpPr>
          <p:nvPr>
            <p:ph type="sldNum" sz="quarter" idx="12"/>
          </p:nvPr>
        </p:nvSpPr>
        <p:spPr/>
        <p:txBody>
          <a:bodyPr/>
          <a:lstStyle/>
          <a:p>
            <a:fld id="{C230CAC7-0B1E-4218-B8D3-C55A41573B95}" type="slidenum">
              <a:rPr lang="ru-RU" smtClean="0"/>
              <a:t>‹#›</a:t>
            </a:fld>
            <a:endParaRPr lang="ru-RU" dirty="0"/>
          </a:p>
        </p:txBody>
      </p:sp>
    </p:spTree>
    <p:extLst>
      <p:ext uri="{BB962C8B-B14F-4D97-AF65-F5344CB8AC3E}">
        <p14:creationId xmlns:p14="http://schemas.microsoft.com/office/powerpoint/2010/main" val="224971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DDA49726-CEC9-49FC-9AF6-AC823EAF40AE}"/>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7C377DBC-3D44-4BCF-8CAF-1ABF2ABAEC56}"/>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52C586BF-A2A7-4118-B74C-F527A0402654}"/>
              </a:ext>
            </a:extLst>
          </p:cNvPr>
          <p:cNvSpPr>
            <a:spLocks noGrp="1"/>
          </p:cNvSpPr>
          <p:nvPr>
            <p:ph type="dt" sz="half" idx="10"/>
          </p:nvPr>
        </p:nvSpPr>
        <p:spPr/>
        <p:txBody>
          <a:bodyPr/>
          <a:lstStyle/>
          <a:p>
            <a:fld id="{EECFB1A2-A240-4EA2-ADD6-CE24718C3308}" type="datetimeFigureOut">
              <a:rPr lang="ru-RU" smtClean="0"/>
              <a:t>20.02.2023</a:t>
            </a:fld>
            <a:endParaRPr lang="ru-RU" dirty="0"/>
          </a:p>
        </p:txBody>
      </p:sp>
      <p:sp>
        <p:nvSpPr>
          <p:cNvPr id="5" name="Нижний колонтитул 4">
            <a:extLst>
              <a:ext uri="{FF2B5EF4-FFF2-40B4-BE49-F238E27FC236}">
                <a16:creationId xmlns:a16="http://schemas.microsoft.com/office/drawing/2014/main" id="{75ECDA44-E802-4969-AA0D-5B6942962AD3}"/>
              </a:ext>
            </a:extLst>
          </p:cNvPr>
          <p:cNvSpPr>
            <a:spLocks noGrp="1"/>
          </p:cNvSpPr>
          <p:nvPr>
            <p:ph type="ftr" sz="quarter" idx="11"/>
          </p:nvPr>
        </p:nvSpPr>
        <p:spPr/>
        <p:txBody>
          <a:bodyPr/>
          <a:lstStyle/>
          <a:p>
            <a:endParaRPr lang="ru-RU" dirty="0"/>
          </a:p>
        </p:txBody>
      </p:sp>
      <p:sp>
        <p:nvSpPr>
          <p:cNvPr id="6" name="Номер слайда 5">
            <a:extLst>
              <a:ext uri="{FF2B5EF4-FFF2-40B4-BE49-F238E27FC236}">
                <a16:creationId xmlns:a16="http://schemas.microsoft.com/office/drawing/2014/main" id="{669ECA3D-2380-4305-A9BE-E750CBBE21D3}"/>
              </a:ext>
            </a:extLst>
          </p:cNvPr>
          <p:cNvSpPr>
            <a:spLocks noGrp="1"/>
          </p:cNvSpPr>
          <p:nvPr>
            <p:ph type="sldNum" sz="quarter" idx="12"/>
          </p:nvPr>
        </p:nvSpPr>
        <p:spPr/>
        <p:txBody>
          <a:bodyPr/>
          <a:lstStyle/>
          <a:p>
            <a:fld id="{C230CAC7-0B1E-4218-B8D3-C55A41573B95}" type="slidenum">
              <a:rPr lang="ru-RU" smtClean="0"/>
              <a:t>‹#›</a:t>
            </a:fld>
            <a:endParaRPr lang="ru-RU" dirty="0"/>
          </a:p>
        </p:txBody>
      </p:sp>
    </p:spTree>
    <p:extLst>
      <p:ext uri="{BB962C8B-B14F-4D97-AF65-F5344CB8AC3E}">
        <p14:creationId xmlns:p14="http://schemas.microsoft.com/office/powerpoint/2010/main" val="2576412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3667977-ED3F-464F-8D46-F4F79A2EAF17}"/>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75C26561-2D1E-4A20-98E9-813765145A44}"/>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49B0B0A-4BC7-424F-AE14-E461F40A16F2}"/>
              </a:ext>
            </a:extLst>
          </p:cNvPr>
          <p:cNvSpPr>
            <a:spLocks noGrp="1"/>
          </p:cNvSpPr>
          <p:nvPr>
            <p:ph type="dt" sz="half" idx="10"/>
          </p:nvPr>
        </p:nvSpPr>
        <p:spPr/>
        <p:txBody>
          <a:bodyPr/>
          <a:lstStyle/>
          <a:p>
            <a:fld id="{EECFB1A2-A240-4EA2-ADD6-CE24718C3308}" type="datetimeFigureOut">
              <a:rPr lang="ru-RU" smtClean="0"/>
              <a:t>20.02.2023</a:t>
            </a:fld>
            <a:endParaRPr lang="ru-RU" dirty="0"/>
          </a:p>
        </p:txBody>
      </p:sp>
      <p:sp>
        <p:nvSpPr>
          <p:cNvPr id="5" name="Нижний колонтитул 4">
            <a:extLst>
              <a:ext uri="{FF2B5EF4-FFF2-40B4-BE49-F238E27FC236}">
                <a16:creationId xmlns:a16="http://schemas.microsoft.com/office/drawing/2014/main" id="{FE89158F-29B3-4679-9B1E-E61A890D8770}"/>
              </a:ext>
            </a:extLst>
          </p:cNvPr>
          <p:cNvSpPr>
            <a:spLocks noGrp="1"/>
          </p:cNvSpPr>
          <p:nvPr>
            <p:ph type="ftr" sz="quarter" idx="11"/>
          </p:nvPr>
        </p:nvSpPr>
        <p:spPr/>
        <p:txBody>
          <a:bodyPr/>
          <a:lstStyle/>
          <a:p>
            <a:endParaRPr lang="ru-RU" dirty="0"/>
          </a:p>
        </p:txBody>
      </p:sp>
      <p:sp>
        <p:nvSpPr>
          <p:cNvPr id="6" name="Номер слайда 5">
            <a:extLst>
              <a:ext uri="{FF2B5EF4-FFF2-40B4-BE49-F238E27FC236}">
                <a16:creationId xmlns:a16="http://schemas.microsoft.com/office/drawing/2014/main" id="{BA27EF9F-04EE-4D27-90A5-49B4AEFF1EF1}"/>
              </a:ext>
            </a:extLst>
          </p:cNvPr>
          <p:cNvSpPr>
            <a:spLocks noGrp="1"/>
          </p:cNvSpPr>
          <p:nvPr>
            <p:ph type="sldNum" sz="quarter" idx="12"/>
          </p:nvPr>
        </p:nvSpPr>
        <p:spPr/>
        <p:txBody>
          <a:bodyPr/>
          <a:lstStyle/>
          <a:p>
            <a:fld id="{C230CAC7-0B1E-4218-B8D3-C55A41573B95}" type="slidenum">
              <a:rPr lang="ru-RU" smtClean="0"/>
              <a:t>‹#›</a:t>
            </a:fld>
            <a:endParaRPr lang="ru-RU" dirty="0"/>
          </a:p>
        </p:txBody>
      </p:sp>
    </p:spTree>
    <p:extLst>
      <p:ext uri="{BB962C8B-B14F-4D97-AF65-F5344CB8AC3E}">
        <p14:creationId xmlns:p14="http://schemas.microsoft.com/office/powerpoint/2010/main" val="2743828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9F10C0C-FAE8-4197-A629-A9AE6B3D09E8}"/>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37ED1851-47B1-4A9C-9142-878F37400E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389F8860-FD85-41B5-92AD-A7ACCC4F1BE4}"/>
              </a:ext>
            </a:extLst>
          </p:cNvPr>
          <p:cNvSpPr>
            <a:spLocks noGrp="1"/>
          </p:cNvSpPr>
          <p:nvPr>
            <p:ph type="dt" sz="half" idx="10"/>
          </p:nvPr>
        </p:nvSpPr>
        <p:spPr/>
        <p:txBody>
          <a:bodyPr/>
          <a:lstStyle/>
          <a:p>
            <a:fld id="{EECFB1A2-A240-4EA2-ADD6-CE24718C3308}" type="datetimeFigureOut">
              <a:rPr lang="ru-RU" smtClean="0"/>
              <a:t>20.02.2023</a:t>
            </a:fld>
            <a:endParaRPr lang="ru-RU" dirty="0"/>
          </a:p>
        </p:txBody>
      </p:sp>
      <p:sp>
        <p:nvSpPr>
          <p:cNvPr id="5" name="Нижний колонтитул 4">
            <a:extLst>
              <a:ext uri="{FF2B5EF4-FFF2-40B4-BE49-F238E27FC236}">
                <a16:creationId xmlns:a16="http://schemas.microsoft.com/office/drawing/2014/main" id="{385CB007-F20C-4729-A42A-AE9A3BADAB7B}"/>
              </a:ext>
            </a:extLst>
          </p:cNvPr>
          <p:cNvSpPr>
            <a:spLocks noGrp="1"/>
          </p:cNvSpPr>
          <p:nvPr>
            <p:ph type="ftr" sz="quarter" idx="11"/>
          </p:nvPr>
        </p:nvSpPr>
        <p:spPr/>
        <p:txBody>
          <a:bodyPr/>
          <a:lstStyle/>
          <a:p>
            <a:endParaRPr lang="ru-RU" dirty="0"/>
          </a:p>
        </p:txBody>
      </p:sp>
      <p:sp>
        <p:nvSpPr>
          <p:cNvPr id="6" name="Номер слайда 5">
            <a:extLst>
              <a:ext uri="{FF2B5EF4-FFF2-40B4-BE49-F238E27FC236}">
                <a16:creationId xmlns:a16="http://schemas.microsoft.com/office/drawing/2014/main" id="{9FE10693-870E-40D0-A197-C7F8FC969DFC}"/>
              </a:ext>
            </a:extLst>
          </p:cNvPr>
          <p:cNvSpPr>
            <a:spLocks noGrp="1"/>
          </p:cNvSpPr>
          <p:nvPr>
            <p:ph type="sldNum" sz="quarter" idx="12"/>
          </p:nvPr>
        </p:nvSpPr>
        <p:spPr/>
        <p:txBody>
          <a:bodyPr/>
          <a:lstStyle/>
          <a:p>
            <a:fld id="{C230CAC7-0B1E-4218-B8D3-C55A41573B95}" type="slidenum">
              <a:rPr lang="ru-RU" smtClean="0"/>
              <a:t>‹#›</a:t>
            </a:fld>
            <a:endParaRPr lang="ru-RU" dirty="0"/>
          </a:p>
        </p:txBody>
      </p:sp>
    </p:spTree>
    <p:extLst>
      <p:ext uri="{BB962C8B-B14F-4D97-AF65-F5344CB8AC3E}">
        <p14:creationId xmlns:p14="http://schemas.microsoft.com/office/powerpoint/2010/main" val="235795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3FDDCBE-F1A3-4447-B139-0C7B2DEA55ED}"/>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61057240-840C-4982-8EDB-DEDB679E1169}"/>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6185453F-6767-4462-AAC9-8ADDC21F66ED}"/>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FAEE982F-7A6C-4447-A282-B7F438AE06FD}"/>
              </a:ext>
            </a:extLst>
          </p:cNvPr>
          <p:cNvSpPr>
            <a:spLocks noGrp="1"/>
          </p:cNvSpPr>
          <p:nvPr>
            <p:ph type="dt" sz="half" idx="10"/>
          </p:nvPr>
        </p:nvSpPr>
        <p:spPr/>
        <p:txBody>
          <a:bodyPr/>
          <a:lstStyle/>
          <a:p>
            <a:fld id="{EECFB1A2-A240-4EA2-ADD6-CE24718C3308}" type="datetimeFigureOut">
              <a:rPr lang="ru-RU" smtClean="0"/>
              <a:t>20.02.2023</a:t>
            </a:fld>
            <a:endParaRPr lang="ru-RU" dirty="0"/>
          </a:p>
        </p:txBody>
      </p:sp>
      <p:sp>
        <p:nvSpPr>
          <p:cNvPr id="6" name="Нижний колонтитул 5">
            <a:extLst>
              <a:ext uri="{FF2B5EF4-FFF2-40B4-BE49-F238E27FC236}">
                <a16:creationId xmlns:a16="http://schemas.microsoft.com/office/drawing/2014/main" id="{6F0F83CF-88F1-4567-A17B-98B46679B118}"/>
              </a:ext>
            </a:extLst>
          </p:cNvPr>
          <p:cNvSpPr>
            <a:spLocks noGrp="1"/>
          </p:cNvSpPr>
          <p:nvPr>
            <p:ph type="ftr" sz="quarter" idx="11"/>
          </p:nvPr>
        </p:nvSpPr>
        <p:spPr/>
        <p:txBody>
          <a:bodyPr/>
          <a:lstStyle/>
          <a:p>
            <a:endParaRPr lang="ru-RU" dirty="0"/>
          </a:p>
        </p:txBody>
      </p:sp>
      <p:sp>
        <p:nvSpPr>
          <p:cNvPr id="7" name="Номер слайда 6">
            <a:extLst>
              <a:ext uri="{FF2B5EF4-FFF2-40B4-BE49-F238E27FC236}">
                <a16:creationId xmlns:a16="http://schemas.microsoft.com/office/drawing/2014/main" id="{14D3CC89-2675-46E3-9025-ABD42C0AC2E5}"/>
              </a:ext>
            </a:extLst>
          </p:cNvPr>
          <p:cNvSpPr>
            <a:spLocks noGrp="1"/>
          </p:cNvSpPr>
          <p:nvPr>
            <p:ph type="sldNum" sz="quarter" idx="12"/>
          </p:nvPr>
        </p:nvSpPr>
        <p:spPr/>
        <p:txBody>
          <a:bodyPr/>
          <a:lstStyle/>
          <a:p>
            <a:fld id="{C230CAC7-0B1E-4218-B8D3-C55A41573B95}" type="slidenum">
              <a:rPr lang="ru-RU" smtClean="0"/>
              <a:t>‹#›</a:t>
            </a:fld>
            <a:endParaRPr lang="ru-RU" dirty="0"/>
          </a:p>
        </p:txBody>
      </p:sp>
    </p:spTree>
    <p:extLst>
      <p:ext uri="{BB962C8B-B14F-4D97-AF65-F5344CB8AC3E}">
        <p14:creationId xmlns:p14="http://schemas.microsoft.com/office/powerpoint/2010/main" val="413564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248AC1E-EF51-44A9-A49F-2217D90163B2}"/>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E1575C56-A5B8-47CF-9FC3-432F11680E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3483EB4A-D485-46A4-A4EE-8281FBBBF242}"/>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2AF2CAE5-D09F-4947-81D5-B45B5298E8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072D93B2-91F8-4C56-A432-A3685B059934}"/>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101AC9ED-C7E1-486D-8C57-7B69100B585C}"/>
              </a:ext>
            </a:extLst>
          </p:cNvPr>
          <p:cNvSpPr>
            <a:spLocks noGrp="1"/>
          </p:cNvSpPr>
          <p:nvPr>
            <p:ph type="dt" sz="half" idx="10"/>
          </p:nvPr>
        </p:nvSpPr>
        <p:spPr/>
        <p:txBody>
          <a:bodyPr/>
          <a:lstStyle/>
          <a:p>
            <a:fld id="{EECFB1A2-A240-4EA2-ADD6-CE24718C3308}" type="datetimeFigureOut">
              <a:rPr lang="ru-RU" smtClean="0"/>
              <a:t>20.02.2023</a:t>
            </a:fld>
            <a:endParaRPr lang="ru-RU" dirty="0"/>
          </a:p>
        </p:txBody>
      </p:sp>
      <p:sp>
        <p:nvSpPr>
          <p:cNvPr id="8" name="Нижний колонтитул 7">
            <a:extLst>
              <a:ext uri="{FF2B5EF4-FFF2-40B4-BE49-F238E27FC236}">
                <a16:creationId xmlns:a16="http://schemas.microsoft.com/office/drawing/2014/main" id="{C1C3A83C-6D7B-4DD4-96B7-276A74BF27BA}"/>
              </a:ext>
            </a:extLst>
          </p:cNvPr>
          <p:cNvSpPr>
            <a:spLocks noGrp="1"/>
          </p:cNvSpPr>
          <p:nvPr>
            <p:ph type="ftr" sz="quarter" idx="11"/>
          </p:nvPr>
        </p:nvSpPr>
        <p:spPr/>
        <p:txBody>
          <a:bodyPr/>
          <a:lstStyle/>
          <a:p>
            <a:endParaRPr lang="ru-RU" dirty="0"/>
          </a:p>
        </p:txBody>
      </p:sp>
      <p:sp>
        <p:nvSpPr>
          <p:cNvPr id="9" name="Номер слайда 8">
            <a:extLst>
              <a:ext uri="{FF2B5EF4-FFF2-40B4-BE49-F238E27FC236}">
                <a16:creationId xmlns:a16="http://schemas.microsoft.com/office/drawing/2014/main" id="{B85658F0-F065-4D06-B0F5-3ED6B4F5CA34}"/>
              </a:ext>
            </a:extLst>
          </p:cNvPr>
          <p:cNvSpPr>
            <a:spLocks noGrp="1"/>
          </p:cNvSpPr>
          <p:nvPr>
            <p:ph type="sldNum" sz="quarter" idx="12"/>
          </p:nvPr>
        </p:nvSpPr>
        <p:spPr/>
        <p:txBody>
          <a:bodyPr/>
          <a:lstStyle/>
          <a:p>
            <a:fld id="{C230CAC7-0B1E-4218-B8D3-C55A41573B95}" type="slidenum">
              <a:rPr lang="ru-RU" smtClean="0"/>
              <a:t>‹#›</a:t>
            </a:fld>
            <a:endParaRPr lang="ru-RU" dirty="0"/>
          </a:p>
        </p:txBody>
      </p:sp>
    </p:spTree>
    <p:extLst>
      <p:ext uri="{BB962C8B-B14F-4D97-AF65-F5344CB8AC3E}">
        <p14:creationId xmlns:p14="http://schemas.microsoft.com/office/powerpoint/2010/main" val="1937084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CA4472-0CCA-4121-B325-8C6A073BE905}"/>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0B915279-9640-4DD1-A69C-8AE7D290D5B5}"/>
              </a:ext>
            </a:extLst>
          </p:cNvPr>
          <p:cNvSpPr>
            <a:spLocks noGrp="1"/>
          </p:cNvSpPr>
          <p:nvPr>
            <p:ph type="dt" sz="half" idx="10"/>
          </p:nvPr>
        </p:nvSpPr>
        <p:spPr/>
        <p:txBody>
          <a:bodyPr/>
          <a:lstStyle/>
          <a:p>
            <a:fld id="{EECFB1A2-A240-4EA2-ADD6-CE24718C3308}" type="datetimeFigureOut">
              <a:rPr lang="ru-RU" smtClean="0"/>
              <a:t>20.02.2023</a:t>
            </a:fld>
            <a:endParaRPr lang="ru-RU" dirty="0"/>
          </a:p>
        </p:txBody>
      </p:sp>
      <p:sp>
        <p:nvSpPr>
          <p:cNvPr id="4" name="Нижний колонтитул 3">
            <a:extLst>
              <a:ext uri="{FF2B5EF4-FFF2-40B4-BE49-F238E27FC236}">
                <a16:creationId xmlns:a16="http://schemas.microsoft.com/office/drawing/2014/main" id="{39252125-EB27-4762-8E15-0207362F9CFC}"/>
              </a:ext>
            </a:extLst>
          </p:cNvPr>
          <p:cNvSpPr>
            <a:spLocks noGrp="1"/>
          </p:cNvSpPr>
          <p:nvPr>
            <p:ph type="ftr" sz="quarter" idx="11"/>
          </p:nvPr>
        </p:nvSpPr>
        <p:spPr/>
        <p:txBody>
          <a:bodyPr/>
          <a:lstStyle/>
          <a:p>
            <a:endParaRPr lang="ru-RU" dirty="0"/>
          </a:p>
        </p:txBody>
      </p:sp>
      <p:sp>
        <p:nvSpPr>
          <p:cNvPr id="5" name="Номер слайда 4">
            <a:extLst>
              <a:ext uri="{FF2B5EF4-FFF2-40B4-BE49-F238E27FC236}">
                <a16:creationId xmlns:a16="http://schemas.microsoft.com/office/drawing/2014/main" id="{4497CF8E-07AA-4F60-A0D7-EA8965C9FDA3}"/>
              </a:ext>
            </a:extLst>
          </p:cNvPr>
          <p:cNvSpPr>
            <a:spLocks noGrp="1"/>
          </p:cNvSpPr>
          <p:nvPr>
            <p:ph type="sldNum" sz="quarter" idx="12"/>
          </p:nvPr>
        </p:nvSpPr>
        <p:spPr/>
        <p:txBody>
          <a:bodyPr/>
          <a:lstStyle/>
          <a:p>
            <a:fld id="{C230CAC7-0B1E-4218-B8D3-C55A41573B95}" type="slidenum">
              <a:rPr lang="ru-RU" smtClean="0"/>
              <a:t>‹#›</a:t>
            </a:fld>
            <a:endParaRPr lang="ru-RU" dirty="0"/>
          </a:p>
        </p:txBody>
      </p:sp>
    </p:spTree>
    <p:extLst>
      <p:ext uri="{BB962C8B-B14F-4D97-AF65-F5344CB8AC3E}">
        <p14:creationId xmlns:p14="http://schemas.microsoft.com/office/powerpoint/2010/main" val="1446447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7871B79C-4277-4CB0-AADC-B17B3A71B238}"/>
              </a:ext>
            </a:extLst>
          </p:cNvPr>
          <p:cNvSpPr>
            <a:spLocks noGrp="1"/>
          </p:cNvSpPr>
          <p:nvPr>
            <p:ph type="dt" sz="half" idx="10"/>
          </p:nvPr>
        </p:nvSpPr>
        <p:spPr/>
        <p:txBody>
          <a:bodyPr/>
          <a:lstStyle/>
          <a:p>
            <a:fld id="{EECFB1A2-A240-4EA2-ADD6-CE24718C3308}" type="datetimeFigureOut">
              <a:rPr lang="ru-RU" smtClean="0"/>
              <a:t>20.02.2023</a:t>
            </a:fld>
            <a:endParaRPr lang="ru-RU" dirty="0"/>
          </a:p>
        </p:txBody>
      </p:sp>
      <p:sp>
        <p:nvSpPr>
          <p:cNvPr id="3" name="Нижний колонтитул 2">
            <a:extLst>
              <a:ext uri="{FF2B5EF4-FFF2-40B4-BE49-F238E27FC236}">
                <a16:creationId xmlns:a16="http://schemas.microsoft.com/office/drawing/2014/main" id="{F0F3BF8D-6DA1-4ED7-8FC6-19783D89FDCB}"/>
              </a:ext>
            </a:extLst>
          </p:cNvPr>
          <p:cNvSpPr>
            <a:spLocks noGrp="1"/>
          </p:cNvSpPr>
          <p:nvPr>
            <p:ph type="ftr" sz="quarter" idx="11"/>
          </p:nvPr>
        </p:nvSpPr>
        <p:spPr/>
        <p:txBody>
          <a:bodyPr/>
          <a:lstStyle/>
          <a:p>
            <a:endParaRPr lang="ru-RU" dirty="0"/>
          </a:p>
        </p:txBody>
      </p:sp>
      <p:sp>
        <p:nvSpPr>
          <p:cNvPr id="4" name="Номер слайда 3">
            <a:extLst>
              <a:ext uri="{FF2B5EF4-FFF2-40B4-BE49-F238E27FC236}">
                <a16:creationId xmlns:a16="http://schemas.microsoft.com/office/drawing/2014/main" id="{2A068969-F400-47B3-848D-2B9CB48793D4}"/>
              </a:ext>
            </a:extLst>
          </p:cNvPr>
          <p:cNvSpPr>
            <a:spLocks noGrp="1"/>
          </p:cNvSpPr>
          <p:nvPr>
            <p:ph type="sldNum" sz="quarter" idx="12"/>
          </p:nvPr>
        </p:nvSpPr>
        <p:spPr/>
        <p:txBody>
          <a:bodyPr/>
          <a:lstStyle/>
          <a:p>
            <a:fld id="{C230CAC7-0B1E-4218-B8D3-C55A41573B95}" type="slidenum">
              <a:rPr lang="ru-RU" smtClean="0"/>
              <a:t>‹#›</a:t>
            </a:fld>
            <a:endParaRPr lang="ru-RU" dirty="0"/>
          </a:p>
        </p:txBody>
      </p:sp>
    </p:spTree>
    <p:extLst>
      <p:ext uri="{BB962C8B-B14F-4D97-AF65-F5344CB8AC3E}">
        <p14:creationId xmlns:p14="http://schemas.microsoft.com/office/powerpoint/2010/main" val="3949805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EB8758-979B-4FBC-B429-341A9ECF98B4}"/>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98437836-FC6D-45F7-8535-ED7596922F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27935946-50CD-42B0-8B96-108848EB7D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CB7D04E3-CA99-4256-86C5-9AB3CF96AECB}"/>
              </a:ext>
            </a:extLst>
          </p:cNvPr>
          <p:cNvSpPr>
            <a:spLocks noGrp="1"/>
          </p:cNvSpPr>
          <p:nvPr>
            <p:ph type="dt" sz="half" idx="10"/>
          </p:nvPr>
        </p:nvSpPr>
        <p:spPr/>
        <p:txBody>
          <a:bodyPr/>
          <a:lstStyle/>
          <a:p>
            <a:fld id="{EECFB1A2-A240-4EA2-ADD6-CE24718C3308}" type="datetimeFigureOut">
              <a:rPr lang="ru-RU" smtClean="0"/>
              <a:t>20.02.2023</a:t>
            </a:fld>
            <a:endParaRPr lang="ru-RU" dirty="0"/>
          </a:p>
        </p:txBody>
      </p:sp>
      <p:sp>
        <p:nvSpPr>
          <p:cNvPr id="6" name="Нижний колонтитул 5">
            <a:extLst>
              <a:ext uri="{FF2B5EF4-FFF2-40B4-BE49-F238E27FC236}">
                <a16:creationId xmlns:a16="http://schemas.microsoft.com/office/drawing/2014/main" id="{1D226CBA-D487-4F88-9E13-25BD7C5F9082}"/>
              </a:ext>
            </a:extLst>
          </p:cNvPr>
          <p:cNvSpPr>
            <a:spLocks noGrp="1"/>
          </p:cNvSpPr>
          <p:nvPr>
            <p:ph type="ftr" sz="quarter" idx="11"/>
          </p:nvPr>
        </p:nvSpPr>
        <p:spPr/>
        <p:txBody>
          <a:bodyPr/>
          <a:lstStyle/>
          <a:p>
            <a:endParaRPr lang="ru-RU" dirty="0"/>
          </a:p>
        </p:txBody>
      </p:sp>
      <p:sp>
        <p:nvSpPr>
          <p:cNvPr id="7" name="Номер слайда 6">
            <a:extLst>
              <a:ext uri="{FF2B5EF4-FFF2-40B4-BE49-F238E27FC236}">
                <a16:creationId xmlns:a16="http://schemas.microsoft.com/office/drawing/2014/main" id="{2BF5B602-7332-4D70-A447-199DF245E0DD}"/>
              </a:ext>
            </a:extLst>
          </p:cNvPr>
          <p:cNvSpPr>
            <a:spLocks noGrp="1"/>
          </p:cNvSpPr>
          <p:nvPr>
            <p:ph type="sldNum" sz="quarter" idx="12"/>
          </p:nvPr>
        </p:nvSpPr>
        <p:spPr/>
        <p:txBody>
          <a:bodyPr/>
          <a:lstStyle/>
          <a:p>
            <a:fld id="{C230CAC7-0B1E-4218-B8D3-C55A41573B95}" type="slidenum">
              <a:rPr lang="ru-RU" smtClean="0"/>
              <a:t>‹#›</a:t>
            </a:fld>
            <a:endParaRPr lang="ru-RU" dirty="0"/>
          </a:p>
        </p:txBody>
      </p:sp>
    </p:spTree>
    <p:extLst>
      <p:ext uri="{BB962C8B-B14F-4D97-AF65-F5344CB8AC3E}">
        <p14:creationId xmlns:p14="http://schemas.microsoft.com/office/powerpoint/2010/main" val="2368402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66E3C7F-89F8-429E-B3B2-ACAA4F540AD2}"/>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FF00C815-DB7B-4D9B-9B2A-C849660E5B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a:extLst>
              <a:ext uri="{FF2B5EF4-FFF2-40B4-BE49-F238E27FC236}">
                <a16:creationId xmlns:a16="http://schemas.microsoft.com/office/drawing/2014/main" id="{52ECEB86-FB16-459D-B872-533B199ACC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4C69A806-6018-4CCF-97CD-2200A8897D1E}"/>
              </a:ext>
            </a:extLst>
          </p:cNvPr>
          <p:cNvSpPr>
            <a:spLocks noGrp="1"/>
          </p:cNvSpPr>
          <p:nvPr>
            <p:ph type="dt" sz="half" idx="10"/>
          </p:nvPr>
        </p:nvSpPr>
        <p:spPr/>
        <p:txBody>
          <a:bodyPr/>
          <a:lstStyle/>
          <a:p>
            <a:fld id="{EECFB1A2-A240-4EA2-ADD6-CE24718C3308}" type="datetimeFigureOut">
              <a:rPr lang="ru-RU" smtClean="0"/>
              <a:t>20.02.2023</a:t>
            </a:fld>
            <a:endParaRPr lang="ru-RU" dirty="0"/>
          </a:p>
        </p:txBody>
      </p:sp>
      <p:sp>
        <p:nvSpPr>
          <p:cNvPr id="6" name="Нижний колонтитул 5">
            <a:extLst>
              <a:ext uri="{FF2B5EF4-FFF2-40B4-BE49-F238E27FC236}">
                <a16:creationId xmlns:a16="http://schemas.microsoft.com/office/drawing/2014/main" id="{44B9DBB8-A88C-45F7-A7F6-0A40DCE3961A}"/>
              </a:ext>
            </a:extLst>
          </p:cNvPr>
          <p:cNvSpPr>
            <a:spLocks noGrp="1"/>
          </p:cNvSpPr>
          <p:nvPr>
            <p:ph type="ftr" sz="quarter" idx="11"/>
          </p:nvPr>
        </p:nvSpPr>
        <p:spPr/>
        <p:txBody>
          <a:bodyPr/>
          <a:lstStyle/>
          <a:p>
            <a:endParaRPr lang="ru-RU" dirty="0"/>
          </a:p>
        </p:txBody>
      </p:sp>
      <p:sp>
        <p:nvSpPr>
          <p:cNvPr id="7" name="Номер слайда 6">
            <a:extLst>
              <a:ext uri="{FF2B5EF4-FFF2-40B4-BE49-F238E27FC236}">
                <a16:creationId xmlns:a16="http://schemas.microsoft.com/office/drawing/2014/main" id="{FF226CE6-ABE8-44C3-9E0A-67A8A83F5E83}"/>
              </a:ext>
            </a:extLst>
          </p:cNvPr>
          <p:cNvSpPr>
            <a:spLocks noGrp="1"/>
          </p:cNvSpPr>
          <p:nvPr>
            <p:ph type="sldNum" sz="quarter" idx="12"/>
          </p:nvPr>
        </p:nvSpPr>
        <p:spPr/>
        <p:txBody>
          <a:bodyPr/>
          <a:lstStyle/>
          <a:p>
            <a:fld id="{C230CAC7-0B1E-4218-B8D3-C55A41573B95}" type="slidenum">
              <a:rPr lang="ru-RU" smtClean="0"/>
              <a:t>‹#›</a:t>
            </a:fld>
            <a:endParaRPr lang="ru-RU" dirty="0"/>
          </a:p>
        </p:txBody>
      </p:sp>
    </p:spTree>
    <p:extLst>
      <p:ext uri="{BB962C8B-B14F-4D97-AF65-F5344CB8AC3E}">
        <p14:creationId xmlns:p14="http://schemas.microsoft.com/office/powerpoint/2010/main" val="610648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D2B8A43-994C-41CD-B84D-4B1611EECE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327F235F-8A91-4BA3-93DC-F6608B2014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DB557F93-54A8-40B1-BFB2-98130B996E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CFB1A2-A240-4EA2-ADD6-CE24718C3308}" type="datetimeFigureOut">
              <a:rPr lang="ru-RU" smtClean="0"/>
              <a:t>20.02.2023</a:t>
            </a:fld>
            <a:endParaRPr lang="ru-RU" dirty="0"/>
          </a:p>
        </p:txBody>
      </p:sp>
      <p:sp>
        <p:nvSpPr>
          <p:cNvPr id="5" name="Нижний колонтитул 4">
            <a:extLst>
              <a:ext uri="{FF2B5EF4-FFF2-40B4-BE49-F238E27FC236}">
                <a16:creationId xmlns:a16="http://schemas.microsoft.com/office/drawing/2014/main" id="{EEFD6DBA-CB05-4BDE-871B-EFBB46448A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a:extLst>
              <a:ext uri="{FF2B5EF4-FFF2-40B4-BE49-F238E27FC236}">
                <a16:creationId xmlns:a16="http://schemas.microsoft.com/office/drawing/2014/main" id="{569E48AB-F896-4881-84BD-A14D1EC907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0CAC7-0B1E-4218-B8D3-C55A41573B95}" type="slidenum">
              <a:rPr lang="ru-RU" smtClean="0"/>
              <a:t>‹#›</a:t>
            </a:fld>
            <a:endParaRPr lang="ru-RU" dirty="0"/>
          </a:p>
        </p:txBody>
      </p:sp>
    </p:spTree>
    <p:extLst>
      <p:ext uri="{BB962C8B-B14F-4D97-AF65-F5344CB8AC3E}">
        <p14:creationId xmlns:p14="http://schemas.microsoft.com/office/powerpoint/2010/main" val="2638923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15E33C9-5006-4641-8EE5-C8FD582FF939}"/>
              </a:ext>
            </a:extLst>
          </p:cNvPr>
          <p:cNvSpPr>
            <a:spLocks noGrp="1"/>
          </p:cNvSpPr>
          <p:nvPr>
            <p:ph type="ctrTitle"/>
          </p:nvPr>
        </p:nvSpPr>
        <p:spPr>
          <a:xfrm>
            <a:off x="1524000" y="1967346"/>
            <a:ext cx="9144000" cy="831128"/>
          </a:xfrm>
        </p:spPr>
        <p:txBody>
          <a:bodyPr>
            <a:normAutofit fontScale="90000"/>
          </a:bodyPr>
          <a:lstStyle/>
          <a:p>
            <a:br>
              <a:rPr lang="ru-RU" sz="3200" b="1" dirty="0">
                <a:latin typeface="Times New Roman" panose="02020603050405020304" pitchFamily="18" charset="0"/>
                <a:cs typeface="Times New Roman" panose="02020603050405020304" pitchFamily="18" charset="0"/>
              </a:rPr>
            </a:br>
            <a:br>
              <a:rPr lang="ru-RU" sz="3200" b="1" dirty="0">
                <a:latin typeface="Times New Roman" panose="02020603050405020304" pitchFamily="18" charset="0"/>
                <a:cs typeface="Times New Roman" panose="02020603050405020304" pitchFamily="18" charset="0"/>
              </a:rPr>
            </a:br>
            <a:r>
              <a:rPr lang="ru-RU" sz="3200" b="1" dirty="0">
                <a:latin typeface="Times New Roman" panose="02020603050405020304" pitchFamily="18" charset="0"/>
                <a:cs typeface="Times New Roman" panose="02020603050405020304" pitchFamily="18" charset="0"/>
              </a:rPr>
              <a:t>Этиопатогенетические факторы формирования суицидального поведения</a:t>
            </a:r>
          </a:p>
        </p:txBody>
      </p:sp>
      <p:sp>
        <p:nvSpPr>
          <p:cNvPr id="3" name="Подзаголовок 2">
            <a:extLst>
              <a:ext uri="{FF2B5EF4-FFF2-40B4-BE49-F238E27FC236}">
                <a16:creationId xmlns:a16="http://schemas.microsoft.com/office/drawing/2014/main" id="{CB59FD4E-5CE3-4063-85E8-1BDC1D6EA3FD}"/>
              </a:ext>
            </a:extLst>
          </p:cNvPr>
          <p:cNvSpPr>
            <a:spLocks noGrp="1"/>
          </p:cNvSpPr>
          <p:nvPr>
            <p:ph type="subTitle" idx="1"/>
          </p:nvPr>
        </p:nvSpPr>
        <p:spPr>
          <a:xfrm>
            <a:off x="1524000" y="3248748"/>
            <a:ext cx="9144000" cy="831128"/>
          </a:xfrm>
        </p:spPr>
        <p:txBody>
          <a:bodyPr/>
          <a:lstStyle/>
          <a:p>
            <a:r>
              <a:rPr lang="ru-RU" dirty="0">
                <a:latin typeface="Times New Roman" panose="02020603050405020304" pitchFamily="18" charset="0"/>
                <a:cs typeface="Times New Roman" panose="02020603050405020304" pitchFamily="18" charset="0"/>
              </a:rPr>
              <a:t>(причины, условия и социально-психологические факторы формирования суицидального поведения у детей и подростков)</a:t>
            </a:r>
          </a:p>
        </p:txBody>
      </p:sp>
    </p:spTree>
    <p:extLst>
      <p:ext uri="{BB962C8B-B14F-4D97-AF65-F5344CB8AC3E}">
        <p14:creationId xmlns:p14="http://schemas.microsoft.com/office/powerpoint/2010/main" val="29597536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BB80CF8-C3E2-41E6-9063-F9FE466A652A}"/>
              </a:ext>
            </a:extLst>
          </p:cNvPr>
          <p:cNvSpPr>
            <a:spLocks noGrp="1"/>
          </p:cNvSpPr>
          <p:nvPr>
            <p:ph type="title"/>
          </p:nvPr>
        </p:nvSpPr>
        <p:spPr>
          <a:xfrm>
            <a:off x="171797" y="124691"/>
            <a:ext cx="11687694" cy="415637"/>
          </a:xfrm>
        </p:spPr>
        <p:txBody>
          <a:bodyPr>
            <a:normAutofit fontScale="90000"/>
          </a:bodyPr>
          <a:lstStyle/>
          <a:p>
            <a:pPr algn="ctr"/>
            <a:r>
              <a:rPr lang="ru-RU" sz="2800" b="1" dirty="0">
                <a:latin typeface="Times New Roman" panose="02020603050405020304" pitchFamily="18" charset="0"/>
                <a:cs typeface="Times New Roman" panose="02020603050405020304" pitchFamily="18" charset="0"/>
              </a:rPr>
              <a:t>Суицидальное поведение: основные понятия, характеристики, этапы</a:t>
            </a:r>
          </a:p>
        </p:txBody>
      </p:sp>
      <p:sp>
        <p:nvSpPr>
          <p:cNvPr id="3" name="Объект 2">
            <a:extLst>
              <a:ext uri="{FF2B5EF4-FFF2-40B4-BE49-F238E27FC236}">
                <a16:creationId xmlns:a16="http://schemas.microsoft.com/office/drawing/2014/main" id="{0B204EA6-4BC7-4E28-A12E-ABB0A1FB4A38}"/>
              </a:ext>
            </a:extLst>
          </p:cNvPr>
          <p:cNvSpPr>
            <a:spLocks noGrp="1"/>
          </p:cNvSpPr>
          <p:nvPr>
            <p:ph idx="1"/>
          </p:nvPr>
        </p:nvSpPr>
        <p:spPr>
          <a:xfrm>
            <a:off x="177339" y="540328"/>
            <a:ext cx="11887200" cy="6317672"/>
          </a:xfrm>
        </p:spPr>
        <p:txBody>
          <a:bodyPr>
            <a:normAutofit/>
          </a:bodyPr>
          <a:lstStyle/>
          <a:p>
            <a:pPr marL="0" indent="0">
              <a:lnSpc>
                <a:spcPct val="120000"/>
              </a:lnSpc>
              <a:spcBef>
                <a:spcPts val="0"/>
              </a:spcBef>
              <a:buNone/>
            </a:pPr>
            <a:endParaRPr lang="ru-RU" dirty="0">
              <a:latin typeface="Times New Roman" panose="02020603050405020304" pitchFamily="18" charset="0"/>
              <a:cs typeface="Times New Roman" panose="02020603050405020304" pitchFamily="18" charset="0"/>
            </a:endParaRPr>
          </a:p>
          <a:p>
            <a:pPr marL="0" indent="457200">
              <a:lnSpc>
                <a:spcPct val="120000"/>
              </a:lnSpc>
              <a:spcBef>
                <a:spcPts val="0"/>
              </a:spcBef>
              <a:buNone/>
            </a:pPr>
            <a:r>
              <a:rPr lang="ru-RU" dirty="0">
                <a:latin typeface="Times New Roman" panose="02020603050405020304" pitchFamily="18" charset="0"/>
                <a:cs typeface="Times New Roman" panose="02020603050405020304" pitchFamily="18" charset="0"/>
              </a:rPr>
              <a:t>У лиц, предрасположенных к суицидальному поведению, в условиях воздействия психотравмирующей ситуации или ряда таких ситуаций, развивается </a:t>
            </a:r>
            <a:r>
              <a:rPr lang="ru-RU" b="1" dirty="0">
                <a:latin typeface="Times New Roman" panose="02020603050405020304" pitchFamily="18" charset="0"/>
                <a:cs typeface="Times New Roman" panose="02020603050405020304" pitchFamily="18" charset="0"/>
              </a:rPr>
              <a:t>состояние психической дезадаптации</a:t>
            </a:r>
            <a:r>
              <a:rPr lang="ru-RU" dirty="0">
                <a:latin typeface="Times New Roman" panose="02020603050405020304" pitchFamily="18" charset="0"/>
                <a:cs typeface="Times New Roman" panose="02020603050405020304" pitchFamily="18" charset="0"/>
              </a:rPr>
              <a:t>. По мере того, как психотравмирующая ситуация не находит разрешения, состояние психической дезадаптации продолжает усиливаться и нарастать, что приводит к появлению </a:t>
            </a:r>
            <a:r>
              <a:rPr lang="ru-RU" b="1" dirty="0">
                <a:latin typeface="Times New Roman" panose="02020603050405020304" pitchFamily="18" charset="0"/>
                <a:cs typeface="Times New Roman" panose="02020603050405020304" pitchFamily="18" charset="0"/>
              </a:rPr>
              <a:t>суицидальных мыслей и переживаний.</a:t>
            </a:r>
          </a:p>
          <a:p>
            <a:pPr marL="0" indent="0">
              <a:lnSpc>
                <a:spcPct val="120000"/>
              </a:lnSpc>
              <a:spcBef>
                <a:spcPts val="0"/>
              </a:spcBef>
              <a:buNone/>
            </a:pPr>
            <a:r>
              <a:rPr lang="ru-RU" dirty="0">
                <a:latin typeface="Times New Roman" panose="02020603050405020304" pitchFamily="18" charset="0"/>
                <a:cs typeface="Times New Roman" panose="02020603050405020304" pitchFamily="18" charset="0"/>
              </a:rPr>
              <a:t>Существуют различные формы суицидальных мыслей:</a:t>
            </a:r>
          </a:p>
          <a:p>
            <a:pPr>
              <a:lnSpc>
                <a:spcPct val="120000"/>
              </a:lnSpc>
              <a:spcBef>
                <a:spcPts val="0"/>
              </a:spcBef>
              <a:buClr>
                <a:srgbClr val="00B0F0"/>
              </a:buClr>
              <a:buFont typeface="Wingdings" panose="05000000000000000000" pitchFamily="2" charset="2"/>
              <a:buChar char="Ø"/>
            </a:pPr>
            <a:r>
              <a:rPr lang="ru-RU" dirty="0">
                <a:latin typeface="Times New Roman" panose="02020603050405020304" pitchFamily="18" charset="0"/>
                <a:cs typeface="Times New Roman" panose="02020603050405020304" pitchFamily="18" charset="0"/>
              </a:rPr>
              <a:t> пассивные суицидальные мысли</a:t>
            </a:r>
          </a:p>
          <a:p>
            <a:pPr>
              <a:lnSpc>
                <a:spcPct val="120000"/>
              </a:lnSpc>
              <a:spcBef>
                <a:spcPts val="0"/>
              </a:spcBef>
              <a:buClr>
                <a:srgbClr val="00B0F0"/>
              </a:buClr>
              <a:buFont typeface="Wingdings" panose="05000000000000000000" pitchFamily="2" charset="2"/>
              <a:buChar char="Ø"/>
            </a:pPr>
            <a:r>
              <a:rPr lang="ru-RU" dirty="0">
                <a:latin typeface="Times New Roman" panose="02020603050405020304" pitchFamily="18" charset="0"/>
                <a:cs typeface="Times New Roman" panose="02020603050405020304" pitchFamily="18" charset="0"/>
              </a:rPr>
              <a:t> активные суицидальные мысли. </a:t>
            </a:r>
          </a:p>
          <a:p>
            <a:pPr marL="0" indent="0">
              <a:lnSpc>
                <a:spcPct val="120000"/>
              </a:lnSpc>
              <a:spcBef>
                <a:spcPts val="0"/>
              </a:spcBef>
              <a:buNone/>
            </a:pPr>
            <a:endParaRPr lang="ru-RU" b="1" dirty="0">
              <a:latin typeface="Times New Roman" panose="02020603050405020304" pitchFamily="18"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12450408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BB80CF8-C3E2-41E6-9063-F9FE466A652A}"/>
              </a:ext>
            </a:extLst>
          </p:cNvPr>
          <p:cNvSpPr>
            <a:spLocks noGrp="1"/>
          </p:cNvSpPr>
          <p:nvPr>
            <p:ph type="title"/>
          </p:nvPr>
        </p:nvSpPr>
        <p:spPr>
          <a:xfrm>
            <a:off x="171797" y="124691"/>
            <a:ext cx="11687694" cy="415637"/>
          </a:xfrm>
        </p:spPr>
        <p:txBody>
          <a:bodyPr>
            <a:normAutofit fontScale="90000"/>
          </a:bodyPr>
          <a:lstStyle/>
          <a:p>
            <a:pPr algn="ctr"/>
            <a:r>
              <a:rPr lang="ru-RU" sz="2800" b="1" dirty="0">
                <a:latin typeface="Times New Roman" panose="02020603050405020304" pitchFamily="18" charset="0"/>
                <a:cs typeface="Times New Roman" panose="02020603050405020304" pitchFamily="18" charset="0"/>
              </a:rPr>
              <a:t>Суицидальное поведение: основные понятия, характеристики, этапы</a:t>
            </a:r>
          </a:p>
        </p:txBody>
      </p:sp>
      <p:sp>
        <p:nvSpPr>
          <p:cNvPr id="3" name="Объект 2">
            <a:extLst>
              <a:ext uri="{FF2B5EF4-FFF2-40B4-BE49-F238E27FC236}">
                <a16:creationId xmlns:a16="http://schemas.microsoft.com/office/drawing/2014/main" id="{0B204EA6-4BC7-4E28-A12E-ABB0A1FB4A38}"/>
              </a:ext>
            </a:extLst>
          </p:cNvPr>
          <p:cNvSpPr>
            <a:spLocks noGrp="1"/>
          </p:cNvSpPr>
          <p:nvPr>
            <p:ph idx="1"/>
          </p:nvPr>
        </p:nvSpPr>
        <p:spPr>
          <a:xfrm>
            <a:off x="177339" y="540328"/>
            <a:ext cx="11887200" cy="6317672"/>
          </a:xfrm>
        </p:spPr>
        <p:txBody>
          <a:bodyPr>
            <a:normAutofit lnSpcReduction="10000"/>
          </a:bodyPr>
          <a:lstStyle/>
          <a:p>
            <a:pPr marL="0" indent="0">
              <a:lnSpc>
                <a:spcPct val="120000"/>
              </a:lnSpc>
              <a:spcBef>
                <a:spcPts val="0"/>
              </a:spcBef>
              <a:buNone/>
            </a:pPr>
            <a:endParaRPr lang="ru-RU" dirty="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ru-RU" b="1" dirty="0">
                <a:latin typeface="Times New Roman" panose="02020603050405020304" pitchFamily="18" charset="0"/>
                <a:cs typeface="Times New Roman" panose="02020603050405020304" pitchFamily="18" charset="0"/>
              </a:rPr>
              <a:t>Пассивные суицидальные мысли </a:t>
            </a:r>
            <a:r>
              <a:rPr lang="ru-RU" dirty="0">
                <a:latin typeface="Times New Roman" panose="02020603050405020304" pitchFamily="18" charset="0"/>
                <a:cs typeface="Times New Roman" panose="02020603050405020304" pitchFamily="18" charset="0"/>
              </a:rPr>
              <a:t>носят недифференцированный характер и не связаны с формированием суицидального плана («иногда у меня мелькали мысли о том, что не стоит жить, но я никогда не сделаю этого»). </a:t>
            </a:r>
          </a:p>
          <a:p>
            <a:pPr marL="0" indent="0">
              <a:lnSpc>
                <a:spcPct val="120000"/>
              </a:lnSpc>
              <a:spcBef>
                <a:spcPts val="0"/>
              </a:spcBef>
              <a:buNone/>
            </a:pPr>
            <a:r>
              <a:rPr lang="ru-RU" b="1" dirty="0">
                <a:latin typeface="Times New Roman" panose="02020603050405020304" pitchFamily="18" charset="0"/>
                <a:cs typeface="Times New Roman" panose="02020603050405020304" pitchFamily="18" charset="0"/>
              </a:rPr>
              <a:t>Активные суицидальные мысли </a:t>
            </a:r>
            <a:r>
              <a:rPr lang="ru-RU" dirty="0">
                <a:latin typeface="Times New Roman" panose="02020603050405020304" pitchFamily="18" charset="0"/>
                <a:cs typeface="Times New Roman" panose="02020603050405020304" pitchFamily="18" charset="0"/>
              </a:rPr>
              <a:t>связаны с активным намерением убить себя («я убил бы себя, если бы представился удобный случай», «всем будет лучше, если я умру»), и касаются способа, места и времени суицидального акта.</a:t>
            </a:r>
          </a:p>
          <a:p>
            <a:pPr marL="0" indent="0">
              <a:lnSpc>
                <a:spcPct val="120000"/>
              </a:lnSpc>
              <a:spcBef>
                <a:spcPts val="0"/>
              </a:spcBef>
              <a:buNone/>
            </a:pPr>
            <a:endParaRPr lang="ru-RU" dirty="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ru-RU" dirty="0">
                <a:latin typeface="Times New Roman" panose="02020603050405020304" pitchFamily="18" charset="0"/>
                <a:cs typeface="Times New Roman" panose="02020603050405020304" pitchFamily="18" charset="0"/>
              </a:rPr>
              <a:t>Наряду с пассивным / активным характером суицидальных мыслей существенное значение имеет их частота и длительность. Если длительность суицидальных мыслей составляет год и более, говорят о хронических суицидальных тенденциях.</a:t>
            </a:r>
          </a:p>
          <a:p>
            <a:pPr marL="0" indent="0">
              <a:lnSpc>
                <a:spcPct val="120000"/>
              </a:lnSpc>
              <a:spcBef>
                <a:spcPts val="0"/>
              </a:spcBef>
              <a:buNone/>
            </a:pPr>
            <a:endParaRPr lang="ru-RU" dirty="0">
              <a:latin typeface="Times New Roman" panose="02020603050405020304" pitchFamily="18"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1771859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BB80CF8-C3E2-41E6-9063-F9FE466A652A}"/>
              </a:ext>
            </a:extLst>
          </p:cNvPr>
          <p:cNvSpPr>
            <a:spLocks noGrp="1"/>
          </p:cNvSpPr>
          <p:nvPr>
            <p:ph type="title"/>
          </p:nvPr>
        </p:nvSpPr>
        <p:spPr>
          <a:xfrm>
            <a:off x="171797" y="124691"/>
            <a:ext cx="11687694" cy="415637"/>
          </a:xfrm>
        </p:spPr>
        <p:txBody>
          <a:bodyPr>
            <a:normAutofit fontScale="90000"/>
          </a:bodyPr>
          <a:lstStyle/>
          <a:p>
            <a:pPr algn="ctr"/>
            <a:r>
              <a:rPr lang="ru-RU" sz="2800" b="1" dirty="0">
                <a:latin typeface="Times New Roman" panose="02020603050405020304" pitchFamily="18" charset="0"/>
                <a:cs typeface="Times New Roman" panose="02020603050405020304" pitchFamily="18" charset="0"/>
              </a:rPr>
              <a:t>Особенности поведения, свидетельствующие о наличии суицидальных мыслей:</a:t>
            </a:r>
          </a:p>
        </p:txBody>
      </p:sp>
      <p:sp>
        <p:nvSpPr>
          <p:cNvPr id="3" name="Объект 2">
            <a:extLst>
              <a:ext uri="{FF2B5EF4-FFF2-40B4-BE49-F238E27FC236}">
                <a16:creationId xmlns:a16="http://schemas.microsoft.com/office/drawing/2014/main" id="{0B204EA6-4BC7-4E28-A12E-ABB0A1FB4A38}"/>
              </a:ext>
            </a:extLst>
          </p:cNvPr>
          <p:cNvSpPr>
            <a:spLocks noGrp="1"/>
          </p:cNvSpPr>
          <p:nvPr>
            <p:ph idx="1"/>
          </p:nvPr>
        </p:nvSpPr>
        <p:spPr>
          <a:xfrm>
            <a:off x="177339" y="540328"/>
            <a:ext cx="11887200" cy="6317672"/>
          </a:xfrm>
        </p:spPr>
        <p:txBody>
          <a:bodyPr>
            <a:normAutofit fontScale="92500"/>
          </a:bodyPr>
          <a:lstStyle/>
          <a:p>
            <a:pPr marL="0" indent="0">
              <a:lnSpc>
                <a:spcPct val="120000"/>
              </a:lnSpc>
              <a:spcBef>
                <a:spcPts val="0"/>
              </a:spcBef>
              <a:buNone/>
            </a:pPr>
            <a:r>
              <a:rPr lang="ru-RU" dirty="0">
                <a:latin typeface="Times New Roman" panose="02020603050405020304" pitchFamily="18" charset="0"/>
                <a:cs typeface="Times New Roman" panose="02020603050405020304" pitchFamily="18" charset="0"/>
              </a:rPr>
              <a:t>Смерть и самоубийство как постоянная тема разговоров.</a:t>
            </a:r>
          </a:p>
          <a:p>
            <a:pPr marL="0" indent="0">
              <a:lnSpc>
                <a:spcPct val="120000"/>
              </a:lnSpc>
              <a:spcBef>
                <a:spcPts val="0"/>
              </a:spcBef>
              <a:buNone/>
            </a:pPr>
            <a:r>
              <a:rPr lang="ru-RU" dirty="0">
                <a:latin typeface="Times New Roman" panose="02020603050405020304" pitchFamily="18" charset="0"/>
                <a:cs typeface="Times New Roman" panose="02020603050405020304" pitchFamily="18" charset="0"/>
              </a:rPr>
              <a:t>Предпочтение траурной или скорбной музыки.</a:t>
            </a:r>
          </a:p>
          <a:p>
            <a:pPr marL="0" indent="0">
              <a:lnSpc>
                <a:spcPct val="120000"/>
              </a:lnSpc>
              <a:spcBef>
                <a:spcPts val="0"/>
              </a:spcBef>
              <a:buNone/>
            </a:pPr>
            <a:r>
              <a:rPr lang="ru-RU" dirty="0">
                <a:latin typeface="Times New Roman" panose="02020603050405020304" pitchFamily="18" charset="0"/>
                <a:cs typeface="Times New Roman" panose="02020603050405020304" pitchFamily="18" charset="0"/>
              </a:rPr>
              <a:t>Раздача личных вещей, упаковка вещей, составление за­вещаний.</a:t>
            </a:r>
          </a:p>
          <a:p>
            <a:pPr marL="0" indent="0">
              <a:lnSpc>
                <a:spcPct val="120000"/>
              </a:lnSpc>
              <a:spcBef>
                <a:spcPts val="0"/>
              </a:spcBef>
              <a:buNone/>
            </a:pPr>
            <a:r>
              <a:rPr lang="ru-RU" dirty="0">
                <a:latin typeface="Times New Roman" panose="02020603050405020304" pitchFamily="18" charset="0"/>
                <a:cs typeface="Times New Roman" panose="02020603050405020304" pitchFamily="18" charset="0"/>
              </a:rPr>
              <a:t>Разговоры об отсутствии ценности жизни.</a:t>
            </a:r>
          </a:p>
          <a:p>
            <a:pPr marL="0" indent="0">
              <a:lnSpc>
                <a:spcPct val="120000"/>
              </a:lnSpc>
              <a:spcBef>
                <a:spcPts val="0"/>
              </a:spcBef>
              <a:buNone/>
            </a:pPr>
            <a:r>
              <a:rPr lang="ru-RU" dirty="0">
                <a:latin typeface="Times New Roman" panose="02020603050405020304" pitchFamily="18" charset="0"/>
                <a:cs typeface="Times New Roman" panose="02020603050405020304" pitchFamily="18" charset="0"/>
              </a:rPr>
              <a:t>Фантазии на тему о своей смерти.</a:t>
            </a:r>
          </a:p>
          <a:p>
            <a:pPr marL="0" indent="0">
              <a:lnSpc>
                <a:spcPct val="120000"/>
              </a:lnSpc>
              <a:spcBef>
                <a:spcPts val="0"/>
              </a:spcBef>
              <a:buNone/>
            </a:pPr>
            <a:r>
              <a:rPr lang="ru-RU" dirty="0">
                <a:latin typeface="Times New Roman" panose="02020603050405020304" pitchFamily="18" charset="0"/>
                <a:cs typeface="Times New Roman" panose="02020603050405020304" pitchFamily="18" charset="0"/>
              </a:rPr>
              <a:t>Интерес, проявляющийся косвенно или прямо к возмож­ным средствам самоубийства (отравляющие вещества, возможности приобретения оружия и т. п.).</a:t>
            </a:r>
          </a:p>
          <a:p>
            <a:pPr marL="0" indent="0">
              <a:lnSpc>
                <a:spcPct val="120000"/>
              </a:lnSpc>
              <a:spcBef>
                <a:spcPts val="0"/>
              </a:spcBef>
              <a:buNone/>
            </a:pPr>
            <a:r>
              <a:rPr lang="ru-RU" dirty="0">
                <a:latin typeface="Times New Roman" panose="02020603050405020304" pitchFamily="18" charset="0"/>
                <a:cs typeface="Times New Roman" panose="02020603050405020304" pitchFamily="18" charset="0"/>
              </a:rPr>
              <a:t>Прямые высказывания типа «Я не могу этого выдержать», «Я не хочу жить», «Я хочу умереть и</a:t>
            </a:r>
          </a:p>
          <a:p>
            <a:pPr marL="0" indent="0">
              <a:lnSpc>
                <a:spcPct val="120000"/>
              </a:lnSpc>
              <a:spcBef>
                <a:spcPts val="0"/>
              </a:spcBef>
              <a:buNone/>
            </a:pPr>
            <a:r>
              <a:rPr lang="ru-RU" dirty="0">
                <a:latin typeface="Times New Roman" panose="02020603050405020304" pitchFamily="18" charset="0"/>
                <a:cs typeface="Times New Roman" panose="02020603050405020304" pitchFamily="18" charset="0"/>
              </a:rPr>
              <a:t>умру», «Нет смысла жить дальше».</a:t>
            </a:r>
          </a:p>
          <a:p>
            <a:pPr marL="0" indent="0">
              <a:lnSpc>
                <a:spcPct val="120000"/>
              </a:lnSpc>
              <a:spcBef>
                <a:spcPts val="0"/>
              </a:spcBef>
              <a:buNone/>
            </a:pPr>
            <a:r>
              <a:rPr lang="ru-RU" dirty="0">
                <a:latin typeface="Times New Roman" panose="02020603050405020304" pitchFamily="18" charset="0"/>
                <a:cs typeface="Times New Roman" panose="02020603050405020304" pitchFamily="18" charset="0"/>
              </a:rPr>
              <a:t>Косвенные высказывания типа «Ничего, скоро вы отдох­нете от меня», «Он очень скоро пожалеет о том, что отверг ме­ня», «Ничего, скоро все это закончится для меня». Конечно, при этом необходимо учитывать контекст высказывания.</a:t>
            </a:r>
          </a:p>
          <a:p>
            <a:pPr marL="0" indent="0">
              <a:lnSpc>
                <a:spcPct val="120000"/>
              </a:lnSpc>
              <a:spcBef>
                <a:spcPts val="0"/>
              </a:spcBef>
              <a:buNone/>
            </a:pPr>
            <a:endParaRPr lang="ru-RU" dirty="0">
              <a:latin typeface="Times New Roman" panose="02020603050405020304" pitchFamily="18"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2726344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BB80CF8-C3E2-41E6-9063-F9FE466A652A}"/>
              </a:ext>
            </a:extLst>
          </p:cNvPr>
          <p:cNvSpPr>
            <a:spLocks noGrp="1"/>
          </p:cNvSpPr>
          <p:nvPr>
            <p:ph type="title"/>
          </p:nvPr>
        </p:nvSpPr>
        <p:spPr>
          <a:xfrm>
            <a:off x="171797" y="124691"/>
            <a:ext cx="11687694" cy="415637"/>
          </a:xfrm>
        </p:spPr>
        <p:txBody>
          <a:bodyPr>
            <a:normAutofit fontScale="90000"/>
          </a:bodyPr>
          <a:lstStyle/>
          <a:p>
            <a:pPr algn="ctr"/>
            <a:r>
              <a:rPr lang="ru-RU" sz="2800" b="1" dirty="0">
                <a:latin typeface="Times New Roman" panose="02020603050405020304" pitchFamily="18" charset="0"/>
                <a:cs typeface="Times New Roman" panose="02020603050405020304" pitchFamily="18" charset="0"/>
              </a:rPr>
              <a:t>Особенности поведения, свидетельствующие о наличии суицидальных мыслей:</a:t>
            </a:r>
          </a:p>
        </p:txBody>
      </p:sp>
      <p:sp>
        <p:nvSpPr>
          <p:cNvPr id="3" name="Объект 2">
            <a:extLst>
              <a:ext uri="{FF2B5EF4-FFF2-40B4-BE49-F238E27FC236}">
                <a16:creationId xmlns:a16="http://schemas.microsoft.com/office/drawing/2014/main" id="{0B204EA6-4BC7-4E28-A12E-ABB0A1FB4A38}"/>
              </a:ext>
            </a:extLst>
          </p:cNvPr>
          <p:cNvSpPr>
            <a:spLocks noGrp="1"/>
          </p:cNvSpPr>
          <p:nvPr>
            <p:ph idx="1"/>
          </p:nvPr>
        </p:nvSpPr>
        <p:spPr>
          <a:xfrm>
            <a:off x="177339" y="692726"/>
            <a:ext cx="11887200" cy="6165273"/>
          </a:xfrm>
        </p:spPr>
        <p:txBody>
          <a:bodyPr>
            <a:normAutofit/>
          </a:bodyPr>
          <a:lstStyle/>
          <a:p>
            <a:pPr marL="0" indent="0">
              <a:lnSpc>
                <a:spcPct val="120000"/>
              </a:lnSpc>
              <a:spcBef>
                <a:spcPts val="0"/>
              </a:spcBef>
              <a:buNone/>
            </a:pPr>
            <a:r>
              <a:rPr lang="ru-RU" dirty="0">
                <a:latin typeface="Times New Roman" panose="02020603050405020304" pitchFamily="18" charset="0"/>
                <a:cs typeface="Times New Roman" panose="02020603050405020304" pitchFamily="18" charset="0"/>
              </a:rPr>
              <a:t>Приобретение средств для совершения суицида</a:t>
            </a:r>
          </a:p>
          <a:p>
            <a:pPr marL="0" indent="0">
              <a:lnSpc>
                <a:spcPct val="120000"/>
              </a:lnSpc>
              <a:spcBef>
                <a:spcPts val="0"/>
              </a:spcBef>
              <a:buNone/>
            </a:pPr>
            <a:r>
              <a:rPr lang="ru-RU" dirty="0">
                <a:latin typeface="Times New Roman" panose="02020603050405020304" pitchFamily="18" charset="0"/>
                <a:cs typeface="Times New Roman" panose="02020603050405020304" pitchFamily="18" charset="0"/>
              </a:rPr>
              <a:t>Приведение в порядок дел, внезапное завершение долгосрочных дел.</a:t>
            </a:r>
          </a:p>
          <a:p>
            <a:pPr marL="0" indent="0">
              <a:lnSpc>
                <a:spcPct val="120000"/>
              </a:lnSpc>
              <a:spcBef>
                <a:spcPts val="0"/>
              </a:spcBef>
              <a:buNone/>
            </a:pPr>
            <a:r>
              <a:rPr lang="ru-RU" dirty="0">
                <a:latin typeface="Times New Roman" panose="02020603050405020304" pitchFamily="18" charset="0"/>
                <a:cs typeface="Times New Roman" panose="02020603050405020304" pitchFamily="18" charset="0"/>
              </a:rPr>
              <a:t>Высказывание тяжелых самообвинений, жалобы на собственную беспомощность, безнадежность.</a:t>
            </a:r>
          </a:p>
          <a:p>
            <a:pPr marL="0" indent="0">
              <a:lnSpc>
                <a:spcPct val="120000"/>
              </a:lnSpc>
              <a:spcBef>
                <a:spcPts val="0"/>
              </a:spcBef>
              <a:buNone/>
            </a:pPr>
            <a:r>
              <a:rPr lang="ru-RU" dirty="0">
                <a:latin typeface="Times New Roman" panose="02020603050405020304" pitchFamily="18" charset="0"/>
                <a:cs typeface="Times New Roman" panose="02020603050405020304" pitchFamily="18" charset="0"/>
              </a:rPr>
              <a:t>Написание прощальных писем.</a:t>
            </a:r>
          </a:p>
          <a:p>
            <a:pPr marL="0" indent="0">
              <a:lnSpc>
                <a:spcPct val="120000"/>
              </a:lnSpc>
              <a:spcBef>
                <a:spcPts val="0"/>
              </a:spcBef>
              <a:buNone/>
            </a:pPr>
            <a:r>
              <a:rPr lang="ru-RU" dirty="0">
                <a:latin typeface="Times New Roman" panose="02020603050405020304" pitchFamily="18" charset="0"/>
                <a:cs typeface="Times New Roman" panose="02020603050405020304" pitchFamily="18" charset="0"/>
              </a:rPr>
              <a:t>Странное для окружающих «прощальное» поведение с людьми.</a:t>
            </a:r>
          </a:p>
          <a:p>
            <a:pPr marL="0" indent="0">
              <a:lnSpc>
                <a:spcPct val="120000"/>
              </a:lnSpc>
              <a:spcBef>
                <a:spcPts val="0"/>
              </a:spcBef>
              <a:buNone/>
            </a:pPr>
            <a:r>
              <a:rPr lang="ru-RU" dirty="0">
                <a:latin typeface="Times New Roman" panose="02020603050405020304" pitchFamily="18" charset="0"/>
                <a:cs typeface="Times New Roman" panose="02020603050405020304" pitchFamily="18" charset="0"/>
              </a:rPr>
              <a:t>Несвойственная молчаливость или высказывания со скрытым вторым смыслом, связанным со смертью, символические высказывания.</a:t>
            </a:r>
          </a:p>
          <a:p>
            <a:pPr marL="0" indent="0">
              <a:lnSpc>
                <a:spcPct val="120000"/>
              </a:lnSpc>
              <a:spcBef>
                <a:spcPts val="0"/>
              </a:spcBef>
              <a:buNone/>
            </a:pPr>
            <a:r>
              <a:rPr lang="ru-RU" dirty="0">
                <a:latin typeface="Times New Roman" panose="02020603050405020304" pitchFamily="18" charset="0"/>
                <a:cs typeface="Times New Roman" panose="02020603050405020304" pitchFamily="18" charset="0"/>
              </a:rPr>
              <a:t>Проявление особого интерес к тому, что происходит с человеком по­сле смерти.</a:t>
            </a:r>
          </a:p>
          <a:p>
            <a:pPr marL="0" indent="0">
              <a:lnSpc>
                <a:spcPct val="120000"/>
              </a:lnSpc>
              <a:spcBef>
                <a:spcPts val="0"/>
              </a:spcBef>
              <a:buNone/>
            </a:pPr>
            <a:r>
              <a:rPr lang="ru-RU" dirty="0">
                <a:latin typeface="Times New Roman" panose="02020603050405020304" pitchFamily="18" charset="0"/>
                <a:cs typeface="Times New Roman" panose="02020603050405020304" pitchFamily="18" charset="0"/>
              </a:rPr>
              <a:t>Проявление признаков депрессии.</a:t>
            </a:r>
          </a:p>
          <a:p>
            <a:pPr marL="0" indent="0">
              <a:lnSpc>
                <a:spcPct val="120000"/>
              </a:lnSpc>
              <a:spcBef>
                <a:spcPts val="0"/>
              </a:spcBef>
              <a:buNone/>
            </a:pPr>
            <a:endParaRPr lang="ru-RU" dirty="0">
              <a:latin typeface="Times New Roman" panose="02020603050405020304" pitchFamily="18"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1516445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BB80CF8-C3E2-41E6-9063-F9FE466A652A}"/>
              </a:ext>
            </a:extLst>
          </p:cNvPr>
          <p:cNvSpPr>
            <a:spLocks noGrp="1"/>
          </p:cNvSpPr>
          <p:nvPr>
            <p:ph type="title"/>
          </p:nvPr>
        </p:nvSpPr>
        <p:spPr>
          <a:xfrm>
            <a:off x="171797" y="124691"/>
            <a:ext cx="11687694" cy="415637"/>
          </a:xfrm>
        </p:spPr>
        <p:txBody>
          <a:bodyPr>
            <a:normAutofit fontScale="90000"/>
          </a:bodyPr>
          <a:lstStyle/>
          <a:p>
            <a:pPr algn="ctr"/>
            <a:r>
              <a:rPr lang="ru-RU" sz="2800" b="1" dirty="0">
                <a:latin typeface="Times New Roman" panose="02020603050405020304" pitchFamily="18" charset="0"/>
                <a:cs typeface="Times New Roman" panose="02020603050405020304" pitchFamily="18" charset="0"/>
              </a:rPr>
              <a:t>Суицидальное поведение: основные понятия, характеристики, этапы</a:t>
            </a:r>
          </a:p>
        </p:txBody>
      </p:sp>
      <p:sp>
        <p:nvSpPr>
          <p:cNvPr id="3" name="Объект 2">
            <a:extLst>
              <a:ext uri="{FF2B5EF4-FFF2-40B4-BE49-F238E27FC236}">
                <a16:creationId xmlns:a16="http://schemas.microsoft.com/office/drawing/2014/main" id="{0B204EA6-4BC7-4E28-A12E-ABB0A1FB4A38}"/>
              </a:ext>
            </a:extLst>
          </p:cNvPr>
          <p:cNvSpPr>
            <a:spLocks noGrp="1"/>
          </p:cNvSpPr>
          <p:nvPr>
            <p:ph idx="1"/>
          </p:nvPr>
        </p:nvSpPr>
        <p:spPr>
          <a:xfrm>
            <a:off x="72044" y="540328"/>
            <a:ext cx="11887200" cy="6317672"/>
          </a:xfrm>
        </p:spPr>
        <p:txBody>
          <a:bodyPr>
            <a:normAutofit/>
          </a:bodyPr>
          <a:lstStyle/>
          <a:p>
            <a:pPr marL="0" indent="457200">
              <a:lnSpc>
                <a:spcPct val="120000"/>
              </a:lnSpc>
              <a:spcBef>
                <a:spcPts val="0"/>
              </a:spcBef>
              <a:buNone/>
            </a:pPr>
            <a:r>
              <a:rPr lang="ru-RU" b="1" dirty="0">
                <a:latin typeface="Times New Roman" panose="02020603050405020304" pitchFamily="18" charset="0"/>
                <a:cs typeface="Times New Roman" panose="02020603050405020304" pitchFamily="18" charset="0"/>
              </a:rPr>
              <a:t>Пресуицидальный период</a:t>
            </a:r>
            <a:r>
              <a:rPr lang="ru-RU" dirty="0">
                <a:latin typeface="Times New Roman" panose="02020603050405020304" pitchFamily="18" charset="0"/>
                <a:cs typeface="Times New Roman" panose="02020603050405020304" pitchFamily="18" charset="0"/>
              </a:rPr>
              <a:t>, когда пациент вынашивает идеи о самоубийстве, может иметь различную длительность, что определяется как динамикой самой психотравмирующей ситуации, так и личностными особенностями суицидента. </a:t>
            </a:r>
          </a:p>
          <a:p>
            <a:pPr marL="0" indent="457200">
              <a:lnSpc>
                <a:spcPct val="120000"/>
              </a:lnSpc>
              <a:spcBef>
                <a:spcPts val="0"/>
              </a:spcBef>
              <a:buNone/>
            </a:pPr>
            <a:r>
              <a:rPr lang="ru-RU" dirty="0">
                <a:latin typeface="Times New Roman" panose="02020603050405020304" pitchFamily="18" charset="0"/>
                <a:cs typeface="Times New Roman" panose="02020603050405020304" pitchFamily="18" charset="0"/>
              </a:rPr>
              <a:t>Вместе с тем конкретное время совершения суицида определяется поводом. </a:t>
            </a:r>
          </a:p>
          <a:p>
            <a:pPr marL="0" indent="0">
              <a:lnSpc>
                <a:spcPct val="120000"/>
              </a:lnSpc>
              <a:spcBef>
                <a:spcPts val="0"/>
              </a:spcBef>
              <a:buNone/>
            </a:pPr>
            <a:r>
              <a:rPr lang="ru-RU" b="1" dirty="0">
                <a:latin typeface="Times New Roman" panose="02020603050405020304" pitchFamily="18" charset="0"/>
                <a:cs typeface="Times New Roman" panose="02020603050405020304" pitchFamily="18" charset="0"/>
              </a:rPr>
              <a:t>Повод</a:t>
            </a:r>
            <a:r>
              <a:rPr lang="ru-RU" dirty="0">
                <a:latin typeface="Times New Roman" panose="02020603050405020304" pitchFamily="18" charset="0"/>
                <a:cs typeface="Times New Roman" panose="02020603050405020304" pitchFamily="18" charset="0"/>
              </a:rPr>
              <a:t>, это событие типа «последней капли», под влиянием которого пациент принимает решение покончить с собой. Иногда в качестве повода выступают определенные даты, например, день Св. Валентина, день рождения умершего близкого человека, усугубляющие болезненные переживания человека.</a:t>
            </a:r>
          </a:p>
          <a:p>
            <a:pPr marL="0" indent="0">
              <a:buNone/>
            </a:pPr>
            <a:endParaRPr lang="ru-RU" dirty="0"/>
          </a:p>
        </p:txBody>
      </p:sp>
    </p:spTree>
    <p:extLst>
      <p:ext uri="{BB962C8B-B14F-4D97-AF65-F5344CB8AC3E}">
        <p14:creationId xmlns:p14="http://schemas.microsoft.com/office/powerpoint/2010/main" val="9600097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BB80CF8-C3E2-41E6-9063-F9FE466A652A}"/>
              </a:ext>
            </a:extLst>
          </p:cNvPr>
          <p:cNvSpPr>
            <a:spLocks noGrp="1"/>
          </p:cNvSpPr>
          <p:nvPr>
            <p:ph type="title"/>
          </p:nvPr>
        </p:nvSpPr>
        <p:spPr>
          <a:xfrm>
            <a:off x="171797" y="124691"/>
            <a:ext cx="11687694" cy="415637"/>
          </a:xfrm>
        </p:spPr>
        <p:txBody>
          <a:bodyPr>
            <a:normAutofit fontScale="90000"/>
          </a:bodyPr>
          <a:lstStyle/>
          <a:p>
            <a:pPr algn="ctr"/>
            <a:r>
              <a:rPr lang="ru-RU" sz="2800" b="1" dirty="0">
                <a:latin typeface="Times New Roman" panose="02020603050405020304" pitchFamily="18" charset="0"/>
                <a:cs typeface="Times New Roman" panose="02020603050405020304" pitchFamily="18" charset="0"/>
              </a:rPr>
              <a:t>Суицидальное поведение: основные понятия, характеристики, этапы</a:t>
            </a:r>
          </a:p>
        </p:txBody>
      </p:sp>
      <p:sp>
        <p:nvSpPr>
          <p:cNvPr id="3" name="Объект 2">
            <a:extLst>
              <a:ext uri="{FF2B5EF4-FFF2-40B4-BE49-F238E27FC236}">
                <a16:creationId xmlns:a16="http://schemas.microsoft.com/office/drawing/2014/main" id="{0B204EA6-4BC7-4E28-A12E-ABB0A1FB4A38}"/>
              </a:ext>
            </a:extLst>
          </p:cNvPr>
          <p:cNvSpPr>
            <a:spLocks noGrp="1"/>
          </p:cNvSpPr>
          <p:nvPr>
            <p:ph idx="1"/>
          </p:nvPr>
        </p:nvSpPr>
        <p:spPr>
          <a:xfrm>
            <a:off x="72044" y="540328"/>
            <a:ext cx="11887200" cy="6317672"/>
          </a:xfrm>
        </p:spPr>
        <p:txBody>
          <a:bodyPr>
            <a:normAutofit/>
          </a:bodyPr>
          <a:lstStyle/>
          <a:p>
            <a:pPr marL="0" indent="457200">
              <a:lnSpc>
                <a:spcPct val="120000"/>
              </a:lnSpc>
              <a:spcBef>
                <a:spcPts val="0"/>
              </a:spcBef>
              <a:buNone/>
            </a:pPr>
            <a:endParaRPr lang="ru-RU" dirty="0">
              <a:latin typeface="Times New Roman" panose="02020603050405020304" pitchFamily="18" charset="0"/>
              <a:cs typeface="Times New Roman" panose="02020603050405020304" pitchFamily="18" charset="0"/>
            </a:endParaRPr>
          </a:p>
          <a:p>
            <a:pPr marL="0" indent="457200">
              <a:lnSpc>
                <a:spcPct val="120000"/>
              </a:lnSpc>
              <a:spcBef>
                <a:spcPts val="0"/>
              </a:spcBef>
              <a:buNone/>
            </a:pPr>
            <a:r>
              <a:rPr lang="ru-RU" dirty="0">
                <a:latin typeface="Times New Roman" panose="02020603050405020304" pitchFamily="18" charset="0"/>
                <a:cs typeface="Times New Roman" panose="02020603050405020304" pitchFamily="18" charset="0"/>
              </a:rPr>
              <a:t>С принятием решения о самоубийстве заканчивается </a:t>
            </a:r>
            <a:r>
              <a:rPr lang="ru-RU" b="1" dirty="0">
                <a:latin typeface="Times New Roman" panose="02020603050405020304" pitchFamily="18" charset="0"/>
                <a:cs typeface="Times New Roman" panose="02020603050405020304" pitchFamily="18" charset="0"/>
              </a:rPr>
              <a:t>пресуицидальный этап </a:t>
            </a:r>
            <a:r>
              <a:rPr lang="ru-RU" dirty="0">
                <a:latin typeface="Times New Roman" panose="02020603050405020304" pitchFamily="18" charset="0"/>
                <a:cs typeface="Times New Roman" panose="02020603050405020304" pitchFamily="18" charset="0"/>
              </a:rPr>
              <a:t>и начинается </a:t>
            </a:r>
            <a:r>
              <a:rPr lang="ru-RU" b="1" dirty="0">
                <a:latin typeface="Times New Roman" panose="02020603050405020304" pitchFamily="18" charset="0"/>
                <a:cs typeface="Times New Roman" panose="02020603050405020304" pitchFamily="18" charset="0"/>
              </a:rPr>
              <a:t>этап реализации суицидальных намерений</a:t>
            </a:r>
            <a:r>
              <a:rPr lang="ru-RU" dirty="0">
                <a:latin typeface="Times New Roman" panose="02020603050405020304" pitchFamily="18" charset="0"/>
                <a:cs typeface="Times New Roman" panose="02020603050405020304" pitchFamily="18" charset="0"/>
              </a:rPr>
              <a:t>. На этом этапе суицидент осуществляет планирование предстоящих действий, выбирает подходящий способ самоубийства, обдумывает наилучшее место и время для суицида. Затем в предвосхищении суицида он </a:t>
            </a:r>
            <a:r>
              <a:rPr lang="ru-RU" b="1" dirty="0">
                <a:latin typeface="Times New Roman" panose="02020603050405020304" pitchFamily="18" charset="0"/>
                <a:cs typeface="Times New Roman" panose="02020603050405020304" pitchFamily="18" charset="0"/>
              </a:rPr>
              <a:t>совершает последние пресуицидальные действия</a:t>
            </a:r>
            <a:r>
              <a:rPr lang="ru-RU" dirty="0">
                <a:latin typeface="Times New Roman" panose="02020603050405020304" pitchFamily="18" charset="0"/>
                <a:cs typeface="Times New Roman" panose="02020603050405020304" pitchFamily="18" charset="0"/>
              </a:rPr>
              <a:t>, например, прощается с близкими (которые обычно не догадываются о его намерениях), пишет предсмертную записку и, наконец, реализует суицид.</a:t>
            </a:r>
            <a:endParaRPr lang="ru-RU" dirty="0"/>
          </a:p>
        </p:txBody>
      </p:sp>
    </p:spTree>
    <p:extLst>
      <p:ext uri="{BB962C8B-B14F-4D97-AF65-F5344CB8AC3E}">
        <p14:creationId xmlns:p14="http://schemas.microsoft.com/office/powerpoint/2010/main" val="9093274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E4A5BFA-CE85-48DD-B3DA-02C87F1C4BED}"/>
              </a:ext>
            </a:extLst>
          </p:cNvPr>
          <p:cNvSpPr>
            <a:spLocks noGrp="1"/>
          </p:cNvSpPr>
          <p:nvPr>
            <p:ph type="title"/>
          </p:nvPr>
        </p:nvSpPr>
        <p:spPr>
          <a:xfrm>
            <a:off x="152400" y="138545"/>
            <a:ext cx="11928764" cy="2008910"/>
          </a:xfrm>
        </p:spPr>
        <p:txBody>
          <a:bodyPr>
            <a:normAutofit fontScale="90000"/>
          </a:bodyPr>
          <a:lstStyle/>
          <a:p>
            <a:r>
              <a:rPr lang="ru-RU" sz="2800" b="1" dirty="0">
                <a:latin typeface="Times New Roman" panose="02020603050405020304" pitchFamily="18" charset="0"/>
                <a:cs typeface="Times New Roman" panose="02020603050405020304" pitchFamily="18" charset="0"/>
              </a:rPr>
              <a:t>1. Акцентуации характера (расстройства личности(психопатии, социопатии);</a:t>
            </a:r>
            <a:br>
              <a:rPr lang="ru-RU" sz="2800" b="1" dirty="0">
                <a:latin typeface="Times New Roman" panose="02020603050405020304" pitchFamily="18" charset="0"/>
                <a:cs typeface="Times New Roman" panose="02020603050405020304" pitchFamily="18" charset="0"/>
              </a:rPr>
            </a:br>
            <a:r>
              <a:rPr lang="ru-RU" sz="2800" b="1" dirty="0">
                <a:latin typeface="Times New Roman" panose="02020603050405020304" pitchFamily="18" charset="0"/>
                <a:cs typeface="Times New Roman" panose="02020603050405020304" pitchFamily="18" charset="0"/>
              </a:rPr>
              <a:t>2. Возрастные реакции и формы нарушения поведения;</a:t>
            </a:r>
            <a:br>
              <a:rPr lang="ru-RU" sz="2800" b="1" dirty="0">
                <a:latin typeface="Times New Roman" panose="02020603050405020304" pitchFamily="18" charset="0"/>
                <a:cs typeface="Times New Roman" panose="02020603050405020304" pitchFamily="18" charset="0"/>
              </a:rPr>
            </a:br>
            <a:r>
              <a:rPr lang="ru-RU" sz="2800" b="1" dirty="0">
                <a:latin typeface="Times New Roman" panose="02020603050405020304" pitchFamily="18" charset="0"/>
                <a:cs typeface="Times New Roman" panose="02020603050405020304" pitchFamily="18" charset="0"/>
              </a:rPr>
              <a:t>3. Состояние дезадаптации</a:t>
            </a:r>
            <a:br>
              <a:rPr lang="ru-RU" sz="2800" b="1">
                <a:latin typeface="Times New Roman" panose="02020603050405020304" pitchFamily="18" charset="0"/>
                <a:cs typeface="Times New Roman" panose="02020603050405020304" pitchFamily="18" charset="0"/>
              </a:rPr>
            </a:br>
            <a:r>
              <a:rPr lang="ru-RU" sz="2800" b="1">
                <a:latin typeface="Times New Roman" panose="02020603050405020304" pitchFamily="18" charset="0"/>
                <a:cs typeface="Times New Roman" panose="02020603050405020304" pitchFamily="18" charset="0"/>
              </a:rPr>
              <a:t>4. </a:t>
            </a:r>
            <a:r>
              <a:rPr lang="ru-RU" sz="2800" b="1" dirty="0">
                <a:latin typeface="Times New Roman" panose="02020603050405020304" pitchFamily="18" charset="0"/>
                <a:cs typeface="Times New Roman" panose="02020603050405020304" pitchFamily="18" charset="0"/>
              </a:rPr>
              <a:t>Особенности внутрисемейных отношений (типы семейного воспитания).</a:t>
            </a:r>
          </a:p>
        </p:txBody>
      </p:sp>
      <p:sp>
        <p:nvSpPr>
          <p:cNvPr id="3" name="Объект 2">
            <a:extLst>
              <a:ext uri="{FF2B5EF4-FFF2-40B4-BE49-F238E27FC236}">
                <a16:creationId xmlns:a16="http://schemas.microsoft.com/office/drawing/2014/main" id="{1D1C6A5E-02A7-46D4-8EB4-0367CF636889}"/>
              </a:ext>
            </a:extLst>
          </p:cNvPr>
          <p:cNvSpPr>
            <a:spLocks noGrp="1"/>
          </p:cNvSpPr>
          <p:nvPr>
            <p:ph idx="1"/>
          </p:nvPr>
        </p:nvSpPr>
        <p:spPr>
          <a:xfrm>
            <a:off x="838200" y="1978025"/>
            <a:ext cx="10515600" cy="4741430"/>
          </a:xfrm>
        </p:spPr>
        <p:txBody>
          <a:bodyPr>
            <a:noAutofit/>
          </a:bodyPr>
          <a:lstStyle/>
          <a:p>
            <a:pPr marL="0" indent="0" algn="ctr">
              <a:lnSpc>
                <a:spcPct val="150000"/>
              </a:lnSpc>
              <a:buNone/>
            </a:pPr>
            <a:r>
              <a:rPr lang="ru-RU" sz="3200" b="1" dirty="0">
                <a:effectLst/>
                <a:latin typeface="Times New Roman" panose="02020603050405020304" pitchFamily="18" charset="0"/>
                <a:ea typeface="Times New Roman" panose="02020603050405020304" pitchFamily="18" charset="0"/>
              </a:rPr>
              <a:t>Акцентуации характера </a:t>
            </a:r>
            <a:r>
              <a:rPr lang="ru-RU" sz="3200" dirty="0">
                <a:effectLst/>
                <a:latin typeface="Times New Roman" panose="02020603050405020304" pitchFamily="18" charset="0"/>
                <a:ea typeface="Times New Roman" panose="02020603050405020304" pitchFamily="18" charset="0"/>
              </a:rPr>
              <a:t>– это ”крайние варианты его нормы, при которых отдельные черты характера чрезмерно усилены, отчего обнаруживается избирательная уязвимость в отношении определенного рода психогенных воздействий при хорошей или даже повышенной чувствительности к другим”</a:t>
            </a:r>
          </a:p>
          <a:p>
            <a:pPr marL="0" indent="0">
              <a:lnSpc>
                <a:spcPct val="150000"/>
              </a:lnSpc>
              <a:buNone/>
            </a:pPr>
            <a:r>
              <a:rPr lang="ru-RU" sz="3200" dirty="0">
                <a:effectLst/>
                <a:latin typeface="Times New Roman" panose="02020603050405020304" pitchFamily="18" charset="0"/>
                <a:ea typeface="Times New Roman" panose="02020603050405020304" pitchFamily="18" charset="0"/>
              </a:rPr>
              <a:t> </a:t>
            </a:r>
          </a:p>
          <a:p>
            <a:endParaRPr lang="ru-RU" sz="3200" dirty="0"/>
          </a:p>
        </p:txBody>
      </p:sp>
    </p:spTree>
    <p:extLst>
      <p:ext uri="{BB962C8B-B14F-4D97-AF65-F5344CB8AC3E}">
        <p14:creationId xmlns:p14="http://schemas.microsoft.com/office/powerpoint/2010/main" val="5036915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300E709-D5D4-4682-BA29-552F3801EB9B}"/>
              </a:ext>
            </a:extLst>
          </p:cNvPr>
          <p:cNvSpPr>
            <a:spLocks noGrp="1"/>
          </p:cNvSpPr>
          <p:nvPr>
            <p:ph type="title"/>
          </p:nvPr>
        </p:nvSpPr>
        <p:spPr>
          <a:xfrm>
            <a:off x="838200" y="0"/>
            <a:ext cx="10515600" cy="45719"/>
          </a:xfrm>
        </p:spPr>
        <p:txBody>
          <a:bodyPr>
            <a:normAutofit fontScale="90000"/>
          </a:bodyPr>
          <a:lstStyle/>
          <a:p>
            <a:endParaRPr lang="ru-RU" dirty="0"/>
          </a:p>
        </p:txBody>
      </p:sp>
      <p:sp>
        <p:nvSpPr>
          <p:cNvPr id="3" name="Объект 2">
            <a:extLst>
              <a:ext uri="{FF2B5EF4-FFF2-40B4-BE49-F238E27FC236}">
                <a16:creationId xmlns:a16="http://schemas.microsoft.com/office/drawing/2014/main" id="{93C68DAF-94FA-428E-A0B5-49F6D915229B}"/>
              </a:ext>
            </a:extLst>
          </p:cNvPr>
          <p:cNvSpPr>
            <a:spLocks noGrp="1"/>
          </p:cNvSpPr>
          <p:nvPr>
            <p:ph idx="1"/>
          </p:nvPr>
        </p:nvSpPr>
        <p:spPr>
          <a:xfrm>
            <a:off x="130629" y="225332"/>
            <a:ext cx="11936185" cy="6541227"/>
          </a:xfrm>
        </p:spPr>
        <p:txBody>
          <a:bodyPr/>
          <a:lstStyle/>
          <a:p>
            <a:pPr indent="0">
              <a:lnSpc>
                <a:spcPct val="150000"/>
              </a:lnSpc>
              <a:buNone/>
            </a:pPr>
            <a:r>
              <a:rPr lang="ru-RU" sz="3200" dirty="0">
                <a:effectLst/>
                <a:latin typeface="Times New Roman" panose="02020603050405020304" pitchFamily="18" charset="0"/>
                <a:ea typeface="Times New Roman" panose="02020603050405020304" pitchFamily="18" charset="0"/>
              </a:rPr>
              <a:t>По количественным показателям (тяжесть, продолжительность и частота декомпенсаций и фаз, психогенных реакций, соответствие этих реакций силе и особенностям патогенных факторов, степень выраженности крайних форм нарушений поведения, оценка социальной дезадаптации, глубина нарушений самооценки) выделяются различные степени тяжести психопатии и акцентуации характера: тяжелая, выраженная, умеренная психопатия, явная и скрытая акцентуация.</a:t>
            </a:r>
          </a:p>
          <a:p>
            <a:endParaRPr lang="ru-RU" dirty="0"/>
          </a:p>
        </p:txBody>
      </p:sp>
    </p:spTree>
    <p:extLst>
      <p:ext uri="{BB962C8B-B14F-4D97-AF65-F5344CB8AC3E}">
        <p14:creationId xmlns:p14="http://schemas.microsoft.com/office/powerpoint/2010/main" val="1292379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07DBB33-F6EE-4488-B3F4-D9ADC91DB22A}"/>
              </a:ext>
            </a:extLst>
          </p:cNvPr>
          <p:cNvSpPr>
            <a:spLocks noGrp="1"/>
          </p:cNvSpPr>
          <p:nvPr>
            <p:ph type="title"/>
          </p:nvPr>
        </p:nvSpPr>
        <p:spPr>
          <a:xfrm>
            <a:off x="157843" y="0"/>
            <a:ext cx="11854543" cy="424543"/>
          </a:xfrm>
        </p:spPr>
        <p:txBody>
          <a:bodyPr>
            <a:normAutofit fontScale="90000"/>
          </a:bodyPr>
          <a:lstStyle/>
          <a:p>
            <a:pPr algn="ctr"/>
            <a:r>
              <a:rPr kumimoji="0" lang="ru-RU" sz="27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j-cs"/>
              </a:rPr>
              <a:t>Сопоставление типов акцентуаций по К. Леонгард и А.Е Личко</a:t>
            </a:r>
            <a:endParaRPr lang="ru-RU" dirty="0"/>
          </a:p>
        </p:txBody>
      </p:sp>
      <p:graphicFrame>
        <p:nvGraphicFramePr>
          <p:cNvPr id="4" name="Объект 3">
            <a:extLst>
              <a:ext uri="{FF2B5EF4-FFF2-40B4-BE49-F238E27FC236}">
                <a16:creationId xmlns:a16="http://schemas.microsoft.com/office/drawing/2014/main" id="{491954B5-4029-4DB7-BE78-0A454A3D4373}"/>
              </a:ext>
            </a:extLst>
          </p:cNvPr>
          <p:cNvGraphicFramePr>
            <a:graphicFrameLocks noGrp="1"/>
          </p:cNvGraphicFramePr>
          <p:nvPr>
            <p:ph idx="1"/>
            <p:extLst>
              <p:ext uri="{D42A27DB-BD31-4B8C-83A1-F6EECF244321}">
                <p14:modId xmlns:p14="http://schemas.microsoft.com/office/powerpoint/2010/main" val="432364746"/>
              </p:ext>
            </p:extLst>
          </p:nvPr>
        </p:nvGraphicFramePr>
        <p:xfrm>
          <a:off x="179613" y="424543"/>
          <a:ext cx="11832773" cy="6458225"/>
        </p:xfrm>
        <a:graphic>
          <a:graphicData uri="http://schemas.openxmlformats.org/drawingml/2006/table">
            <a:tbl>
              <a:tblPr firstRow="1" firstCol="1" lastRow="1" lastCol="1" bandRow="1" bandCol="1"/>
              <a:tblGrid>
                <a:gridCol w="801132">
                  <a:extLst>
                    <a:ext uri="{9D8B030D-6E8A-4147-A177-3AD203B41FA5}">
                      <a16:colId xmlns:a16="http://schemas.microsoft.com/office/drawing/2014/main" val="1037039760"/>
                    </a:ext>
                  </a:extLst>
                </a:gridCol>
                <a:gridCol w="4895808">
                  <a:extLst>
                    <a:ext uri="{9D8B030D-6E8A-4147-A177-3AD203B41FA5}">
                      <a16:colId xmlns:a16="http://schemas.microsoft.com/office/drawing/2014/main" val="2790931633"/>
                    </a:ext>
                  </a:extLst>
                </a:gridCol>
                <a:gridCol w="6135833">
                  <a:extLst>
                    <a:ext uri="{9D8B030D-6E8A-4147-A177-3AD203B41FA5}">
                      <a16:colId xmlns:a16="http://schemas.microsoft.com/office/drawing/2014/main" val="3821872761"/>
                    </a:ext>
                  </a:extLst>
                </a:gridCol>
              </a:tblGrid>
              <a:tr h="492305">
                <a:tc>
                  <a:txBody>
                    <a:bodyPr/>
                    <a:lstStyle/>
                    <a:p>
                      <a:pPr algn="ctr">
                        <a:lnSpc>
                          <a:spcPct val="150000"/>
                        </a:lnSpc>
                      </a:pPr>
                      <a:r>
                        <a:rPr lang="ru-RU" sz="24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ru-RU" sz="2400" dirty="0">
                          <a:effectLst/>
                          <a:latin typeface="Times New Roman" panose="02020603050405020304" pitchFamily="18" charset="0"/>
                          <a:ea typeface="Times New Roman" panose="02020603050405020304" pitchFamily="18" charset="0"/>
                        </a:rPr>
                        <a:t>По К. Леонгард</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ru-RU" sz="2400" dirty="0">
                          <a:effectLst/>
                          <a:latin typeface="Times New Roman" panose="02020603050405020304" pitchFamily="18" charset="0"/>
                          <a:ea typeface="Times New Roman" panose="02020603050405020304" pitchFamily="18" charset="0"/>
                        </a:rPr>
                        <a:t>По А.Е Личко</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4118978"/>
                  </a:ext>
                </a:extLst>
              </a:tr>
              <a:tr h="372870">
                <a:tc>
                  <a:txBody>
                    <a:bodyPr/>
                    <a:lstStyle/>
                    <a:p>
                      <a:r>
                        <a:rPr lang="ru-RU" sz="2400" dirty="0">
                          <a:effectLst/>
                          <a:latin typeface="Times New Roman" panose="02020603050405020304" pitchFamily="18" charset="0"/>
                          <a:ea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2400" dirty="0">
                          <a:effectLst/>
                          <a:latin typeface="Times New Roman" panose="02020603050405020304" pitchFamily="18" charset="0"/>
                          <a:ea typeface="Times New Roman" panose="02020603050405020304" pitchFamily="18" charset="0"/>
                        </a:rPr>
                        <a:t>Демонстративный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2400" dirty="0">
                          <a:effectLst/>
                          <a:latin typeface="Times New Roman" panose="02020603050405020304" pitchFamily="18" charset="0"/>
                          <a:ea typeface="Times New Roman" panose="02020603050405020304" pitchFamily="18" charset="0"/>
                        </a:rPr>
                        <a:t>Истероидный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388499"/>
                  </a:ext>
                </a:extLst>
              </a:tr>
              <a:tr h="372870">
                <a:tc>
                  <a:txBody>
                    <a:bodyPr/>
                    <a:lstStyle/>
                    <a:p>
                      <a:r>
                        <a:rPr lang="ru-RU" sz="2400" dirty="0">
                          <a:effectLst/>
                          <a:latin typeface="Times New Roman" panose="02020603050405020304" pitchFamily="18" charset="0"/>
                          <a:ea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2400" dirty="0">
                          <a:effectLst/>
                          <a:latin typeface="Times New Roman" panose="02020603050405020304" pitchFamily="18" charset="0"/>
                          <a:ea typeface="Times New Roman" panose="02020603050405020304" pitchFamily="18" charset="0"/>
                        </a:rPr>
                        <a:t>Педантичный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2400" dirty="0">
                          <a:effectLst/>
                          <a:latin typeface="Times New Roman" panose="02020603050405020304" pitchFamily="18" charset="0"/>
                          <a:ea typeface="Times New Roman" panose="02020603050405020304" pitchFamily="18" charset="0"/>
                        </a:rPr>
                        <a:t>Психастенический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7437673"/>
                  </a:ext>
                </a:extLst>
              </a:tr>
              <a:tr h="372870">
                <a:tc>
                  <a:txBody>
                    <a:bodyPr/>
                    <a:lstStyle/>
                    <a:p>
                      <a:r>
                        <a:rPr lang="ru-RU" sz="2400" dirty="0">
                          <a:effectLst/>
                          <a:latin typeface="Times New Roman" panose="02020603050405020304" pitchFamily="18" charset="0"/>
                          <a:ea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2400" dirty="0">
                          <a:effectLst/>
                          <a:latin typeface="Times New Roman" panose="02020603050405020304" pitchFamily="18" charset="0"/>
                          <a:ea typeface="Times New Roman" panose="02020603050405020304" pitchFamily="18" charset="0"/>
                        </a:rPr>
                        <a:t>Застревающий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24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9342172"/>
                  </a:ext>
                </a:extLst>
              </a:tr>
              <a:tr h="372870">
                <a:tc>
                  <a:txBody>
                    <a:bodyPr/>
                    <a:lstStyle/>
                    <a:p>
                      <a:r>
                        <a:rPr lang="ru-RU" sz="2400" dirty="0">
                          <a:effectLst/>
                          <a:latin typeface="Times New Roman" panose="02020603050405020304" pitchFamily="18" charset="0"/>
                          <a:ea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2400" dirty="0">
                          <a:effectLst/>
                          <a:latin typeface="Times New Roman" panose="02020603050405020304" pitchFamily="18" charset="0"/>
                          <a:ea typeface="Times New Roman" panose="02020603050405020304" pitchFamily="18" charset="0"/>
                        </a:rPr>
                        <a:t>Возбудимый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2400" dirty="0">
                          <a:effectLst/>
                          <a:latin typeface="Times New Roman" panose="02020603050405020304" pitchFamily="18" charset="0"/>
                          <a:ea typeface="Times New Roman" panose="02020603050405020304" pitchFamily="18" charset="0"/>
                        </a:rPr>
                        <a:t>Эпилептоидный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7596822"/>
                  </a:ext>
                </a:extLst>
              </a:tr>
              <a:tr h="372870">
                <a:tc>
                  <a:txBody>
                    <a:bodyPr/>
                    <a:lstStyle/>
                    <a:p>
                      <a:r>
                        <a:rPr lang="ru-RU" sz="2400" dirty="0">
                          <a:effectLst/>
                          <a:latin typeface="Times New Roman" panose="02020603050405020304" pitchFamily="18" charset="0"/>
                          <a:ea typeface="Times New Roman" panose="02020603050405020304" pitchFamily="18"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2400" dirty="0">
                          <a:effectLst/>
                          <a:latin typeface="Times New Roman" panose="02020603050405020304" pitchFamily="18" charset="0"/>
                          <a:ea typeface="Times New Roman" panose="02020603050405020304" pitchFamily="18" charset="0"/>
                        </a:rPr>
                        <a:t>Гипертимный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2400" dirty="0">
                          <a:effectLst/>
                          <a:latin typeface="Times New Roman" panose="02020603050405020304" pitchFamily="18" charset="0"/>
                          <a:ea typeface="Times New Roman" panose="02020603050405020304" pitchFamily="18" charset="0"/>
                        </a:rPr>
                        <a:t>Гипертимный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9672116"/>
                  </a:ext>
                </a:extLst>
              </a:tr>
              <a:tr h="372870">
                <a:tc>
                  <a:txBody>
                    <a:bodyPr/>
                    <a:lstStyle/>
                    <a:p>
                      <a:r>
                        <a:rPr lang="ru-RU" sz="2400" dirty="0">
                          <a:effectLst/>
                          <a:latin typeface="Times New Roman" panose="02020603050405020304" pitchFamily="18" charset="0"/>
                          <a:ea typeface="Times New Roman" panose="02020603050405020304" pitchFamily="18" charset="0"/>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2400" dirty="0">
                          <a:effectLst/>
                          <a:latin typeface="Times New Roman" panose="02020603050405020304" pitchFamily="18" charset="0"/>
                          <a:ea typeface="Times New Roman" panose="02020603050405020304" pitchFamily="18" charset="0"/>
                        </a:rPr>
                        <a:t>Дистимический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24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9273994"/>
                  </a:ext>
                </a:extLst>
              </a:tr>
              <a:tr h="372870">
                <a:tc>
                  <a:txBody>
                    <a:bodyPr/>
                    <a:lstStyle/>
                    <a:p>
                      <a:r>
                        <a:rPr lang="ru-RU" sz="2400" dirty="0">
                          <a:effectLst/>
                          <a:latin typeface="Times New Roman" panose="02020603050405020304" pitchFamily="18" charset="0"/>
                          <a:ea typeface="Times New Roman" panose="02020603050405020304" pitchFamily="18" charset="0"/>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2400" dirty="0">
                          <a:effectLst/>
                          <a:latin typeface="Times New Roman" panose="02020603050405020304" pitchFamily="18" charset="0"/>
                          <a:ea typeface="Times New Roman" panose="02020603050405020304" pitchFamily="18" charset="0"/>
                        </a:rPr>
                        <a:t>Аффективно-лабильный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2400" dirty="0">
                          <a:effectLst/>
                          <a:latin typeface="Times New Roman" panose="02020603050405020304" pitchFamily="18" charset="0"/>
                          <a:ea typeface="Times New Roman" panose="02020603050405020304" pitchFamily="18" charset="0"/>
                        </a:rPr>
                        <a:t>Циклоидный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2894458"/>
                  </a:ext>
                </a:extLst>
              </a:tr>
              <a:tr h="372870">
                <a:tc>
                  <a:txBody>
                    <a:bodyPr/>
                    <a:lstStyle/>
                    <a:p>
                      <a:r>
                        <a:rPr lang="ru-RU" sz="2400" dirty="0">
                          <a:effectLst/>
                          <a:latin typeface="Times New Roman" panose="02020603050405020304" pitchFamily="18" charset="0"/>
                          <a:ea typeface="Times New Roman" panose="02020603050405020304" pitchFamily="18" charset="0"/>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2400" dirty="0">
                          <a:effectLst/>
                          <a:latin typeface="Times New Roman" panose="02020603050405020304" pitchFamily="18" charset="0"/>
                          <a:ea typeface="Times New Roman" panose="02020603050405020304" pitchFamily="18" charset="0"/>
                        </a:rPr>
                        <a:t>Аффективно-экзальтированный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2400" dirty="0">
                          <a:effectLst/>
                          <a:latin typeface="Times New Roman" panose="02020603050405020304" pitchFamily="18" charset="0"/>
                          <a:ea typeface="Times New Roman" panose="02020603050405020304" pitchFamily="18" charset="0"/>
                        </a:rPr>
                        <a:t>Лабильный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2644206"/>
                  </a:ext>
                </a:extLst>
              </a:tr>
              <a:tr h="372870">
                <a:tc>
                  <a:txBody>
                    <a:bodyPr/>
                    <a:lstStyle/>
                    <a:p>
                      <a:r>
                        <a:rPr lang="ru-RU" sz="2400" dirty="0">
                          <a:effectLst/>
                          <a:latin typeface="Times New Roman" panose="02020603050405020304" pitchFamily="18" charset="0"/>
                          <a:ea typeface="Times New Roman" panose="02020603050405020304" pitchFamily="18" charset="0"/>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2400" dirty="0">
                          <a:effectLst/>
                          <a:latin typeface="Times New Roman" panose="02020603050405020304" pitchFamily="18" charset="0"/>
                          <a:ea typeface="Times New Roman" panose="02020603050405020304" pitchFamily="18" charset="0"/>
                        </a:rPr>
                        <a:t>Эмотивный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2400" dirty="0">
                          <a:effectLst/>
                          <a:latin typeface="Times New Roman" panose="02020603050405020304" pitchFamily="18" charset="0"/>
                          <a:ea typeface="Times New Roman" panose="02020603050405020304" pitchFamily="18" charset="0"/>
                        </a:rPr>
                        <a:t>Лабильный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1695124"/>
                  </a:ext>
                </a:extLst>
              </a:tr>
              <a:tr h="372870">
                <a:tc>
                  <a:txBody>
                    <a:bodyPr/>
                    <a:lstStyle/>
                    <a:p>
                      <a:r>
                        <a:rPr lang="ru-RU" sz="2400" dirty="0">
                          <a:effectLst/>
                          <a:latin typeface="Times New Roman" panose="02020603050405020304" pitchFamily="18" charset="0"/>
                          <a:ea typeface="Times New Roman" panose="02020603050405020304" pitchFamily="18" charset="0"/>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2400" dirty="0">
                          <a:effectLst/>
                          <a:latin typeface="Times New Roman" panose="02020603050405020304" pitchFamily="18" charset="0"/>
                          <a:ea typeface="Times New Roman" panose="02020603050405020304" pitchFamily="18" charset="0"/>
                        </a:rPr>
                        <a:t>Тревожный (боязливый)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2400" dirty="0">
                          <a:effectLst/>
                          <a:latin typeface="Times New Roman" panose="02020603050405020304" pitchFamily="18" charset="0"/>
                          <a:ea typeface="Times New Roman" panose="02020603050405020304" pitchFamily="18" charset="0"/>
                        </a:rPr>
                        <a:t>Сенситивный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6101784"/>
                  </a:ext>
                </a:extLst>
              </a:tr>
              <a:tr h="372870">
                <a:tc>
                  <a:txBody>
                    <a:bodyPr/>
                    <a:lstStyle/>
                    <a:p>
                      <a:r>
                        <a:rPr lang="ru-RU" sz="2400" dirty="0">
                          <a:effectLst/>
                          <a:latin typeface="Times New Roman" panose="02020603050405020304" pitchFamily="18" charset="0"/>
                          <a:ea typeface="Times New Roman" panose="02020603050405020304" pitchFamily="18" charset="0"/>
                        </a:rPr>
                        <a:t>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2400" dirty="0">
                          <a:effectLst/>
                          <a:latin typeface="Times New Roman" panose="02020603050405020304" pitchFamily="18" charset="0"/>
                          <a:ea typeface="Times New Roman" panose="02020603050405020304" pitchFamily="18" charset="0"/>
                        </a:rPr>
                        <a:t>Экстравертированный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2400" dirty="0">
                          <a:effectLst/>
                          <a:latin typeface="Times New Roman" panose="02020603050405020304" pitchFamily="18" charset="0"/>
                          <a:ea typeface="Times New Roman" panose="02020603050405020304" pitchFamily="18" charset="0"/>
                        </a:rPr>
                        <a:t>Гипертимно-конформный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3367123"/>
                  </a:ext>
                </a:extLst>
              </a:tr>
              <a:tr h="372870">
                <a:tc>
                  <a:txBody>
                    <a:bodyPr/>
                    <a:lstStyle/>
                    <a:p>
                      <a:r>
                        <a:rPr lang="ru-RU" sz="2400" dirty="0">
                          <a:effectLst/>
                          <a:latin typeface="Times New Roman" panose="02020603050405020304" pitchFamily="18" charset="0"/>
                          <a:ea typeface="Times New Roman" panose="02020603050405020304" pitchFamily="18" charset="0"/>
                        </a:rPr>
                        <a:t>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2400" dirty="0">
                          <a:effectLst/>
                          <a:latin typeface="Times New Roman" panose="02020603050405020304" pitchFamily="18" charset="0"/>
                          <a:ea typeface="Times New Roman" panose="02020603050405020304" pitchFamily="18" charset="0"/>
                        </a:rPr>
                        <a:t>Интровертированный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2400" dirty="0">
                          <a:effectLst/>
                          <a:latin typeface="Times New Roman" panose="02020603050405020304" pitchFamily="18" charset="0"/>
                          <a:ea typeface="Times New Roman" panose="02020603050405020304" pitchFamily="18" charset="0"/>
                        </a:rPr>
                        <a:t>Шизоидный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9223082"/>
                  </a:ext>
                </a:extLst>
              </a:tr>
              <a:tr h="372870">
                <a:tc>
                  <a:txBody>
                    <a:bodyPr/>
                    <a:lstStyle/>
                    <a:p>
                      <a:r>
                        <a:rPr lang="ru-RU" sz="2400" dirty="0">
                          <a:effectLst/>
                          <a:latin typeface="Times New Roman" panose="02020603050405020304" pitchFamily="18" charset="0"/>
                          <a:ea typeface="Times New Roman" panose="02020603050405020304" pitchFamily="18" charset="0"/>
                        </a:rPr>
                        <a:t>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2400" dirty="0">
                          <a:effectLst/>
                          <a:latin typeface="Times New Roman" panose="02020603050405020304" pitchFamily="18" charset="0"/>
                          <a:ea typeface="Times New Roman" panose="02020603050405020304" pitchFamily="18" charset="0"/>
                        </a:rPr>
                        <a:t>То же</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2400" dirty="0">
                          <a:effectLst/>
                          <a:latin typeface="Times New Roman" panose="02020603050405020304" pitchFamily="18" charset="0"/>
                          <a:ea typeface="Times New Roman" panose="02020603050405020304" pitchFamily="18" charset="0"/>
                        </a:rPr>
                        <a:t>Сенситивный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4873266"/>
                  </a:ext>
                </a:extLst>
              </a:tr>
              <a:tr h="372870">
                <a:tc>
                  <a:txBody>
                    <a:bodyPr/>
                    <a:lstStyle/>
                    <a:p>
                      <a:r>
                        <a:rPr lang="ru-RU" sz="2400" dirty="0">
                          <a:effectLst/>
                          <a:latin typeface="Times New Roman" panose="02020603050405020304" pitchFamily="18" charset="0"/>
                          <a:ea typeface="Times New Roman" panose="02020603050405020304" pitchFamily="18" charset="0"/>
                        </a:rPr>
                        <a:t>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24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2400" dirty="0">
                          <a:effectLst/>
                          <a:latin typeface="Times New Roman" panose="02020603050405020304" pitchFamily="18" charset="0"/>
                          <a:ea typeface="Times New Roman" panose="02020603050405020304" pitchFamily="18" charset="0"/>
                        </a:rPr>
                        <a:t>Неустойчивый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0046228"/>
                  </a:ext>
                </a:extLst>
              </a:tr>
              <a:tr h="372870">
                <a:tc>
                  <a:txBody>
                    <a:bodyPr/>
                    <a:lstStyle/>
                    <a:p>
                      <a:r>
                        <a:rPr lang="ru-RU" sz="2400" dirty="0">
                          <a:effectLst/>
                          <a:latin typeface="Times New Roman" panose="02020603050405020304" pitchFamily="18" charset="0"/>
                          <a:ea typeface="Times New Roman" panose="02020603050405020304" pitchFamily="18" charset="0"/>
                        </a:rPr>
                        <a:t>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24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2400" dirty="0">
                          <a:effectLst/>
                          <a:latin typeface="Times New Roman" panose="02020603050405020304" pitchFamily="18" charset="0"/>
                          <a:ea typeface="Times New Roman" panose="02020603050405020304" pitchFamily="18" charset="0"/>
                        </a:rPr>
                        <a:t>Конформный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273308"/>
                  </a:ext>
                </a:extLst>
              </a:tr>
              <a:tr h="372870">
                <a:tc>
                  <a:txBody>
                    <a:bodyPr/>
                    <a:lstStyle/>
                    <a:p>
                      <a:r>
                        <a:rPr lang="ru-RU" sz="2400" dirty="0">
                          <a:effectLst/>
                          <a:latin typeface="Times New Roman" panose="02020603050405020304" pitchFamily="18" charset="0"/>
                          <a:ea typeface="Times New Roman" panose="02020603050405020304" pitchFamily="18" charset="0"/>
                        </a:rPr>
                        <a:t>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24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2400" dirty="0">
                          <a:effectLst/>
                          <a:latin typeface="Times New Roman" panose="02020603050405020304" pitchFamily="18" charset="0"/>
                          <a:ea typeface="Times New Roman" panose="02020603050405020304" pitchFamily="18" charset="0"/>
                        </a:rPr>
                        <a:t>Астеноневротический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4445003"/>
                  </a:ext>
                </a:extLst>
              </a:tr>
            </a:tbl>
          </a:graphicData>
        </a:graphic>
      </p:graphicFrame>
    </p:spTree>
    <p:extLst>
      <p:ext uri="{BB962C8B-B14F-4D97-AF65-F5344CB8AC3E}">
        <p14:creationId xmlns:p14="http://schemas.microsoft.com/office/powerpoint/2010/main" val="8657113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A14259B-9831-4276-922F-D0681E2880EA}"/>
              </a:ext>
            </a:extLst>
          </p:cNvPr>
          <p:cNvSpPr>
            <a:spLocks noGrp="1"/>
          </p:cNvSpPr>
          <p:nvPr>
            <p:ph type="title"/>
          </p:nvPr>
        </p:nvSpPr>
        <p:spPr>
          <a:xfrm>
            <a:off x="838200" y="0"/>
            <a:ext cx="10515600" cy="85636"/>
          </a:xfrm>
        </p:spPr>
        <p:txBody>
          <a:bodyPr>
            <a:normAutofit fontScale="90000"/>
          </a:bodyPr>
          <a:lstStyle/>
          <a:p>
            <a:endParaRPr lang="ru-RU" dirty="0"/>
          </a:p>
        </p:txBody>
      </p:sp>
      <p:graphicFrame>
        <p:nvGraphicFramePr>
          <p:cNvPr id="4" name="Объект 3">
            <a:extLst>
              <a:ext uri="{FF2B5EF4-FFF2-40B4-BE49-F238E27FC236}">
                <a16:creationId xmlns:a16="http://schemas.microsoft.com/office/drawing/2014/main" id="{B7BA54CF-09C3-4620-8BA1-FCD5D6CE8E8E}"/>
              </a:ext>
            </a:extLst>
          </p:cNvPr>
          <p:cNvGraphicFramePr>
            <a:graphicFrameLocks noGrp="1"/>
          </p:cNvGraphicFramePr>
          <p:nvPr>
            <p:ph idx="1"/>
            <p:extLst>
              <p:ext uri="{D42A27DB-BD31-4B8C-83A1-F6EECF244321}">
                <p14:modId xmlns:p14="http://schemas.microsoft.com/office/powerpoint/2010/main" val="290957558"/>
              </p:ext>
            </p:extLst>
          </p:nvPr>
        </p:nvGraphicFramePr>
        <p:xfrm>
          <a:off x="1093094" y="154928"/>
          <a:ext cx="10005811" cy="6399914"/>
        </p:xfrm>
        <a:graphic>
          <a:graphicData uri="http://schemas.openxmlformats.org/drawingml/2006/table">
            <a:tbl>
              <a:tblPr/>
              <a:tblGrid>
                <a:gridCol w="2129208">
                  <a:extLst>
                    <a:ext uri="{9D8B030D-6E8A-4147-A177-3AD203B41FA5}">
                      <a16:colId xmlns:a16="http://schemas.microsoft.com/office/drawing/2014/main" val="2488994675"/>
                    </a:ext>
                  </a:extLst>
                </a:gridCol>
                <a:gridCol w="3495773">
                  <a:extLst>
                    <a:ext uri="{9D8B030D-6E8A-4147-A177-3AD203B41FA5}">
                      <a16:colId xmlns:a16="http://schemas.microsoft.com/office/drawing/2014/main" val="3336814709"/>
                    </a:ext>
                  </a:extLst>
                </a:gridCol>
                <a:gridCol w="4380830">
                  <a:extLst>
                    <a:ext uri="{9D8B030D-6E8A-4147-A177-3AD203B41FA5}">
                      <a16:colId xmlns:a16="http://schemas.microsoft.com/office/drawing/2014/main" val="828968096"/>
                    </a:ext>
                  </a:extLst>
                </a:gridCol>
              </a:tblGrid>
              <a:tr h="0">
                <a:tc gridSpan="3">
                  <a:txBody>
                    <a:bodyPr/>
                    <a:lstStyle/>
                    <a:p>
                      <a:pPr algn="ctr">
                        <a:lnSpc>
                          <a:spcPct val="107000"/>
                        </a:lnSpc>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Акцентуации с наименьшим риском формирования суицидального поведения </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923716442"/>
                  </a:ext>
                </a:extLst>
              </a:tr>
              <a:tr h="0">
                <a:tc>
                  <a:txBody>
                    <a:bodyPr/>
                    <a:lstStyle/>
                    <a:p>
                      <a:pPr algn="l">
                        <a:lnSpc>
                          <a:spcPct val="107000"/>
                        </a:lnSpc>
                      </a:pPr>
                      <a:r>
                        <a:rPr lang="ru-RU" sz="1600" i="1" dirty="0">
                          <a:effectLst/>
                          <a:latin typeface="Times New Roman" panose="02020603050405020304" pitchFamily="18" charset="0"/>
                          <a:ea typeface="Times New Roman" panose="02020603050405020304" pitchFamily="18" charset="0"/>
                          <a:cs typeface="Times New Roman" panose="02020603050405020304" pitchFamily="18" charset="0"/>
                        </a:rPr>
                        <a:t>Тип акцентуации</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ru-RU" sz="1600" i="1" dirty="0">
                          <a:effectLst/>
                          <a:latin typeface="Times New Roman" panose="02020603050405020304" pitchFamily="18" charset="0"/>
                          <a:ea typeface="Times New Roman" panose="02020603050405020304" pitchFamily="18" charset="0"/>
                          <a:cs typeface="Times New Roman" panose="02020603050405020304" pitchFamily="18" charset="0"/>
                        </a:rPr>
                        <a:t>Характерные виды отклоняющегося поведения</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ru-RU" sz="1600" i="1" dirty="0">
                          <a:effectLst/>
                          <a:latin typeface="Times New Roman" panose="02020603050405020304" pitchFamily="18" charset="0"/>
                          <a:ea typeface="Times New Roman" panose="02020603050405020304" pitchFamily="18" charset="0"/>
                          <a:cs typeface="Times New Roman" panose="02020603050405020304" pitchFamily="18" charset="0"/>
                        </a:rPr>
                        <a:t>Положительные черты характера</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0133052"/>
                  </a:ext>
                </a:extLst>
              </a:tr>
              <a:tr h="0">
                <a:tc>
                  <a:txBody>
                    <a:bodyPr/>
                    <a:lstStyle/>
                    <a:p>
                      <a:pPr algn="l">
                        <a:lnSpc>
                          <a:spcPct val="107000"/>
                        </a:lnSpc>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Гипертимный (приподнятое настроение, повышенная активность)</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Склонность к риску, к контактам с антисоциальными личностями, прогулам, бродяжничеству, склонность к групповым нарушениям</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Предприимчивость, быстрота усвоения учебного материала, легкость общения, активность, энергичность, выносливость, умение вызывать доверие, находчивость в нестандартной обстановке, готовность быть ответственным.</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7421036"/>
                  </a:ext>
                </a:extLst>
              </a:tr>
              <a:tr h="0">
                <a:tc>
                  <a:txBody>
                    <a:bodyPr/>
                    <a:lstStyle/>
                    <a:p>
                      <a:pPr algn="l">
                        <a:lnSpc>
                          <a:spcPct val="107000"/>
                        </a:lnSpc>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Неустойчивый (безвольный)</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Склонность к риску, к контактам с антисоциальными личностями, прогулам, бродяжничеству, склонность к групповым нарушениям</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Умение не переутомляться, получать сильные впечатления, доверчивость, открытость, услужливость.</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9627268"/>
                  </a:ext>
                </a:extLst>
              </a:tr>
              <a:tr h="0">
                <a:tc>
                  <a:txBody>
                    <a:bodyPr/>
                    <a:lstStyle/>
                    <a:p>
                      <a:pPr algn="l">
                        <a:lnSpc>
                          <a:spcPct val="107000"/>
                        </a:lnSpc>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Конформный (соглашательство, подчинение мнению группы)</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ru-RU" sz="16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Преданность группе, консерватизм, стремление к устойчивости, уживчивость.</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0316293"/>
                  </a:ext>
                </a:extLst>
              </a:tr>
              <a:tr h="0">
                <a:tc>
                  <a:txBody>
                    <a:bodyPr/>
                    <a:lstStyle/>
                    <a:p>
                      <a:pPr algn="l">
                        <a:lnSpc>
                          <a:spcPct val="107000"/>
                        </a:lnSpc>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Шизоидная (замкнутость, отгороженность)</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ru-RU" sz="16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холодный ум, способность к нестандартному мышлению, увлеченность, способность работать в одиночку, аналитические способности.</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5930933"/>
                  </a:ext>
                </a:extLst>
              </a:tr>
              <a:tr h="0">
                <a:tc>
                  <a:txBody>
                    <a:bodyPr/>
                    <a:lstStyle/>
                    <a:p>
                      <a:pPr algn="l">
                        <a:lnSpc>
                          <a:spcPct val="107000"/>
                        </a:lnSpc>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Астено-невротический (повышенная утомляемость, ипохондричность)</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ru-RU" sz="16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способность рассчитывать свои силы, аккуратность, дисциплинированность, скромность, покладистость.</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7506050"/>
                  </a:ext>
                </a:extLst>
              </a:tr>
            </a:tbl>
          </a:graphicData>
        </a:graphic>
      </p:graphicFrame>
    </p:spTree>
    <p:extLst>
      <p:ext uri="{BB962C8B-B14F-4D97-AF65-F5344CB8AC3E}">
        <p14:creationId xmlns:p14="http://schemas.microsoft.com/office/powerpoint/2010/main" val="2266019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BB80CF8-C3E2-41E6-9063-F9FE466A652A}"/>
              </a:ext>
            </a:extLst>
          </p:cNvPr>
          <p:cNvSpPr>
            <a:spLocks noGrp="1"/>
          </p:cNvSpPr>
          <p:nvPr>
            <p:ph type="title"/>
          </p:nvPr>
        </p:nvSpPr>
        <p:spPr>
          <a:xfrm>
            <a:off x="252152" y="124691"/>
            <a:ext cx="11687694" cy="415637"/>
          </a:xfrm>
        </p:spPr>
        <p:txBody>
          <a:bodyPr>
            <a:normAutofit fontScale="90000"/>
          </a:bodyPr>
          <a:lstStyle/>
          <a:p>
            <a:pPr algn="ctr"/>
            <a:r>
              <a:rPr lang="ru-RU" sz="2800" b="1" dirty="0">
                <a:latin typeface="Times New Roman" panose="02020603050405020304" pitchFamily="18" charset="0"/>
                <a:cs typeface="Times New Roman" panose="02020603050405020304" pitchFamily="18" charset="0"/>
              </a:rPr>
              <a:t>Суицид, суицидальное поведение: основные понятия, характеристики, этапы</a:t>
            </a:r>
          </a:p>
        </p:txBody>
      </p:sp>
      <p:sp>
        <p:nvSpPr>
          <p:cNvPr id="3" name="Объект 2">
            <a:extLst>
              <a:ext uri="{FF2B5EF4-FFF2-40B4-BE49-F238E27FC236}">
                <a16:creationId xmlns:a16="http://schemas.microsoft.com/office/drawing/2014/main" id="{0B204EA6-4BC7-4E28-A12E-ABB0A1FB4A38}"/>
              </a:ext>
            </a:extLst>
          </p:cNvPr>
          <p:cNvSpPr>
            <a:spLocks noGrp="1"/>
          </p:cNvSpPr>
          <p:nvPr>
            <p:ph idx="1"/>
          </p:nvPr>
        </p:nvSpPr>
        <p:spPr>
          <a:xfrm>
            <a:off x="252151" y="955965"/>
            <a:ext cx="11687693" cy="5347854"/>
          </a:xfrm>
        </p:spPr>
        <p:txBody>
          <a:bodyPr>
            <a:normAutofit/>
          </a:bodyPr>
          <a:lstStyle/>
          <a:p>
            <a:pPr marL="0" indent="457200">
              <a:lnSpc>
                <a:spcPct val="120000"/>
              </a:lnSpc>
              <a:spcBef>
                <a:spcPts val="0"/>
              </a:spcBef>
              <a:buNone/>
            </a:pPr>
            <a:r>
              <a:rPr lang="ru-RU" dirty="0">
                <a:latin typeface="Times New Roman" panose="02020603050405020304" pitchFamily="18" charset="0"/>
                <a:cs typeface="Times New Roman" panose="02020603050405020304" pitchFamily="18" charset="0"/>
              </a:rPr>
              <a:t>В настоящее время, проблема суицида и суицидального поведения рассматривается в рамках концепции о деструктивном саморазрушающем поведении человека. </a:t>
            </a:r>
          </a:p>
          <a:p>
            <a:pPr marL="0" indent="457200">
              <a:lnSpc>
                <a:spcPct val="120000"/>
              </a:lnSpc>
              <a:spcBef>
                <a:spcPts val="0"/>
              </a:spcBef>
              <a:buNone/>
            </a:pPr>
            <a:r>
              <a:rPr lang="ru-RU" dirty="0">
                <a:latin typeface="Times New Roman" panose="02020603050405020304" pitchFamily="18" charset="0"/>
                <a:cs typeface="Times New Roman" panose="02020603050405020304" pitchFamily="18" charset="0"/>
              </a:rPr>
              <a:t>Такой подход позволяет более широко взглянуть на проблему, имея в виду не только завершенные самоубийства, но и другие формы аутоагрессивного поведения, таких ка, зависимое (аддиктивное): алкоголизм, токсикоманию, наркотическую зависимость, игровую зависимость и др., пренебрежение врачебными рекомендациями, трудоголизм, делинквентные (антисоциальные) поступки, неоправданную склонность к риску, опрометчивый азарт и т. д.</a:t>
            </a:r>
            <a:endParaRPr lang="ru-RU" dirty="0"/>
          </a:p>
        </p:txBody>
      </p:sp>
    </p:spTree>
    <p:extLst>
      <p:ext uri="{BB962C8B-B14F-4D97-AF65-F5344CB8AC3E}">
        <p14:creationId xmlns:p14="http://schemas.microsoft.com/office/powerpoint/2010/main" val="15197385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08D9C73-2923-423B-8B26-3FB4A0CDAEAB}"/>
              </a:ext>
            </a:extLst>
          </p:cNvPr>
          <p:cNvSpPr>
            <a:spLocks noGrp="1"/>
          </p:cNvSpPr>
          <p:nvPr>
            <p:ph type="title"/>
          </p:nvPr>
        </p:nvSpPr>
        <p:spPr>
          <a:xfrm>
            <a:off x="713508" y="269823"/>
            <a:ext cx="10515600" cy="105984"/>
          </a:xfrm>
        </p:spPr>
        <p:txBody>
          <a:bodyPr>
            <a:normAutofit fontScale="90000"/>
          </a:bodyPr>
          <a:lstStyle/>
          <a:p>
            <a:r>
              <a:rPr lang="ru-RU" sz="2200" b="1" dirty="0">
                <a:effectLst/>
                <a:latin typeface="Times New Roman" panose="02020603050405020304" pitchFamily="18" charset="0"/>
                <a:ea typeface="Times New Roman" panose="02020603050405020304" pitchFamily="18" charset="0"/>
                <a:cs typeface="Times New Roman" panose="02020603050405020304" pitchFamily="18" charset="0"/>
              </a:rPr>
              <a:t>Акцентуации с наименьшим риском формирования суицидального поведения </a:t>
            </a:r>
            <a:b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ru-RU" sz="2000" dirty="0"/>
          </a:p>
        </p:txBody>
      </p:sp>
      <p:graphicFrame>
        <p:nvGraphicFramePr>
          <p:cNvPr id="4" name="Объект 3">
            <a:extLst>
              <a:ext uri="{FF2B5EF4-FFF2-40B4-BE49-F238E27FC236}">
                <a16:creationId xmlns:a16="http://schemas.microsoft.com/office/drawing/2014/main" id="{1E6E0004-B92D-4BA6-AADD-CD6496B3D0D6}"/>
              </a:ext>
            </a:extLst>
          </p:cNvPr>
          <p:cNvGraphicFramePr>
            <a:graphicFrameLocks noGrp="1"/>
          </p:cNvGraphicFramePr>
          <p:nvPr>
            <p:ph idx="1"/>
            <p:extLst>
              <p:ext uri="{D42A27DB-BD31-4B8C-83A1-F6EECF244321}">
                <p14:modId xmlns:p14="http://schemas.microsoft.com/office/powerpoint/2010/main" val="3222806889"/>
              </p:ext>
            </p:extLst>
          </p:nvPr>
        </p:nvGraphicFramePr>
        <p:xfrm>
          <a:off x="0" y="375806"/>
          <a:ext cx="11942617" cy="6482193"/>
        </p:xfrm>
        <a:graphic>
          <a:graphicData uri="http://schemas.openxmlformats.org/drawingml/2006/table">
            <a:tbl>
              <a:tblPr/>
              <a:tblGrid>
                <a:gridCol w="2663915">
                  <a:extLst>
                    <a:ext uri="{9D8B030D-6E8A-4147-A177-3AD203B41FA5}">
                      <a16:colId xmlns:a16="http://schemas.microsoft.com/office/drawing/2014/main" val="3570656485"/>
                    </a:ext>
                  </a:extLst>
                </a:gridCol>
                <a:gridCol w="2434831">
                  <a:extLst>
                    <a:ext uri="{9D8B030D-6E8A-4147-A177-3AD203B41FA5}">
                      <a16:colId xmlns:a16="http://schemas.microsoft.com/office/drawing/2014/main" val="2527013830"/>
                    </a:ext>
                  </a:extLst>
                </a:gridCol>
                <a:gridCol w="3654358">
                  <a:extLst>
                    <a:ext uri="{9D8B030D-6E8A-4147-A177-3AD203B41FA5}">
                      <a16:colId xmlns:a16="http://schemas.microsoft.com/office/drawing/2014/main" val="3909973283"/>
                    </a:ext>
                  </a:extLst>
                </a:gridCol>
                <a:gridCol w="3189513">
                  <a:extLst>
                    <a:ext uri="{9D8B030D-6E8A-4147-A177-3AD203B41FA5}">
                      <a16:colId xmlns:a16="http://schemas.microsoft.com/office/drawing/2014/main" val="184445545"/>
                    </a:ext>
                  </a:extLst>
                </a:gridCol>
              </a:tblGrid>
              <a:tr h="1287590">
                <a:tc>
                  <a:txBody>
                    <a:bodyPr/>
                    <a:lstStyle/>
                    <a:p>
                      <a:pPr algn="l">
                        <a:lnSpc>
                          <a:spcPct val="107000"/>
                        </a:lnSpc>
                      </a:pP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Циклоидный (эйфория - дисфорию)</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ru-RU" sz="20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Вероятность суицидного поведения</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В зависимости от фазы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ru-RU" sz="20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Полный порядок, конец - делу венец, (эйфория), победитель, шут, похвала, (дисфория)</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319114"/>
                  </a:ext>
                </a:extLst>
              </a:tr>
              <a:tr h="1287590">
                <a:tc>
                  <a:txBody>
                    <a:bodyPr/>
                    <a:lstStyle/>
                    <a:p>
                      <a:pPr algn="l">
                        <a:lnSpc>
                          <a:spcPct val="107000"/>
                        </a:lnSpc>
                      </a:pP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Лабильная (подвижность, крайняя изменчивость настроения)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ru-RU" sz="20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Вероятность демонстративного суицида</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Общительность, добродушие, чуткость, привязанность, увлечения (музыка), общение в компаниях.</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Аналитик, единственная роль, раздражение отменяется.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1290983"/>
                  </a:ext>
                </a:extLst>
              </a:tr>
              <a:tr h="3907013">
                <a:tc>
                  <a:txBody>
                    <a:bodyPr/>
                    <a:lstStyle/>
                    <a:p>
                      <a:pPr algn="l">
                        <a:lnSpc>
                          <a:spcPct val="107000"/>
                        </a:lnSpc>
                      </a:pP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И стероидный (жажда внимания, потребность удивлять, восхищать, вызывать сочувствие)</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Склонность к риску, к контактам с антисоциальными личностями, прогулам, бродяжничеству, склонность к групповым нарушениям</a:t>
                      </a:r>
                      <a:r>
                        <a:rPr lang="ru-RU" sz="20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Вероятность демонстративного суицида</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упорство, инициативность, коммуникабельность, активность, организаторские способности, энергичность (спринтер)</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ru-RU" sz="20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Разумное поощрение организаторских способностей, инициативы в реализации конструктивных видов деятельности с условием достижения конечного результата. Констатация и поощрение конкретных достижений а не пустых амбиций</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7977932"/>
                  </a:ext>
                </a:extLst>
              </a:tr>
            </a:tbl>
          </a:graphicData>
        </a:graphic>
      </p:graphicFrame>
    </p:spTree>
    <p:extLst>
      <p:ext uri="{BB962C8B-B14F-4D97-AF65-F5344CB8AC3E}">
        <p14:creationId xmlns:p14="http://schemas.microsoft.com/office/powerpoint/2010/main" val="2787575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B636139-4D64-421C-BEBC-B9B3EB398A1A}"/>
              </a:ext>
            </a:extLst>
          </p:cNvPr>
          <p:cNvSpPr>
            <a:spLocks noGrp="1"/>
          </p:cNvSpPr>
          <p:nvPr>
            <p:ph type="title"/>
          </p:nvPr>
        </p:nvSpPr>
        <p:spPr>
          <a:xfrm>
            <a:off x="838200" y="0"/>
            <a:ext cx="10515600" cy="50511"/>
          </a:xfrm>
        </p:spPr>
        <p:txBody>
          <a:bodyPr>
            <a:normAutofit fontScale="90000"/>
          </a:bodyPr>
          <a:lstStyle/>
          <a:p>
            <a:endParaRPr lang="ru-RU" dirty="0"/>
          </a:p>
        </p:txBody>
      </p:sp>
      <p:graphicFrame>
        <p:nvGraphicFramePr>
          <p:cNvPr id="4" name="Объект 3">
            <a:extLst>
              <a:ext uri="{FF2B5EF4-FFF2-40B4-BE49-F238E27FC236}">
                <a16:creationId xmlns:a16="http://schemas.microsoft.com/office/drawing/2014/main" id="{615A9CC0-EAA6-48C6-8878-8ECDA88BE31B}"/>
              </a:ext>
            </a:extLst>
          </p:cNvPr>
          <p:cNvGraphicFramePr>
            <a:graphicFrameLocks noGrp="1"/>
          </p:cNvGraphicFramePr>
          <p:nvPr>
            <p:ph idx="1"/>
            <p:extLst>
              <p:ext uri="{D42A27DB-BD31-4B8C-83A1-F6EECF244321}">
                <p14:modId xmlns:p14="http://schemas.microsoft.com/office/powerpoint/2010/main" val="3062542636"/>
              </p:ext>
            </p:extLst>
          </p:nvPr>
        </p:nvGraphicFramePr>
        <p:xfrm>
          <a:off x="110836" y="41564"/>
          <a:ext cx="11970328" cy="7280089"/>
        </p:xfrm>
        <a:graphic>
          <a:graphicData uri="http://schemas.openxmlformats.org/drawingml/2006/table">
            <a:tbl>
              <a:tblPr/>
              <a:tblGrid>
                <a:gridCol w="2670096">
                  <a:extLst>
                    <a:ext uri="{9D8B030D-6E8A-4147-A177-3AD203B41FA5}">
                      <a16:colId xmlns:a16="http://schemas.microsoft.com/office/drawing/2014/main" val="4257697822"/>
                    </a:ext>
                  </a:extLst>
                </a:gridCol>
                <a:gridCol w="2440480">
                  <a:extLst>
                    <a:ext uri="{9D8B030D-6E8A-4147-A177-3AD203B41FA5}">
                      <a16:colId xmlns:a16="http://schemas.microsoft.com/office/drawing/2014/main" val="4127099635"/>
                    </a:ext>
                  </a:extLst>
                </a:gridCol>
                <a:gridCol w="4069108">
                  <a:extLst>
                    <a:ext uri="{9D8B030D-6E8A-4147-A177-3AD203B41FA5}">
                      <a16:colId xmlns:a16="http://schemas.microsoft.com/office/drawing/2014/main" val="2916853833"/>
                    </a:ext>
                  </a:extLst>
                </a:gridCol>
                <a:gridCol w="2790644">
                  <a:extLst>
                    <a:ext uri="{9D8B030D-6E8A-4147-A177-3AD203B41FA5}">
                      <a16:colId xmlns:a16="http://schemas.microsoft.com/office/drawing/2014/main" val="682026595"/>
                    </a:ext>
                  </a:extLst>
                </a:gridCol>
              </a:tblGrid>
              <a:tr h="3248528">
                <a:tc>
                  <a:txBody>
                    <a:bodyPr/>
                    <a:lstStyle/>
                    <a:p>
                      <a:pPr algn="l">
                        <a:lnSpc>
                          <a:spcPct val="107000"/>
                        </a:lnSpc>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Эпилептоидный (склонность к тоскливо-злобному настроению)</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Склонность к риску, к контактам с антисоциальными личностями, прогулам, бродяжничеству, склонность к групповым нарушениям</a:t>
                      </a:r>
                      <a:r>
                        <a:rPr lang="ru-RU" sz="18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Склонность к агрессии</a:t>
                      </a:r>
                      <a:r>
                        <a:rPr lang="ru-RU" sz="18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Вероятность демонстративного суицида</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упорство в достижении цели, пунктуальность, обязательность, выносливость, внимание к мелочам.</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ru-RU" sz="18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Добрая улыбка, я рад тебя видеть, приятный разговор, день без замечаний, день прощений, исполнитель желаний, ведомый, созерцатель, мудрец.</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4416449"/>
                  </a:ext>
                </a:extLst>
              </a:tr>
              <a:tr h="1430247">
                <a:tc>
                  <a:txBody>
                    <a:bodyPr/>
                    <a:lstStyle/>
                    <a:p>
                      <a:pPr algn="l">
                        <a:lnSpc>
                          <a:spcPct val="107000"/>
                        </a:lnSpc>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Сенситивный (чрезмерная чувствительность)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ru-RU" sz="18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Вероятность суицидного поведения</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острое нравственное зрение, способность чувствовать внутреннюю суть, ориентация на истинные чувства.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ru-RU" sz="18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Полный покой души, приятное событие, идеальный день, идеальное окружение, киногерой, встречный пример.</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0689792"/>
                  </a:ext>
                </a:extLst>
              </a:tr>
              <a:tr h="2036639">
                <a:tc>
                  <a:txBody>
                    <a:bodyPr/>
                    <a:lstStyle/>
                    <a:p>
                      <a:pPr algn="l">
                        <a:lnSpc>
                          <a:spcPct val="107000"/>
                        </a:lnSpc>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Психастенический (тревожная мнительность)</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ru-RU" sz="18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Вероятность суицидного поведения</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устойчивые интересы, способность брать на себя ответственно за других, эмоциональная привязанность к матери, ответственность за дело.</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ru-RU" sz="18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Риск - благородное дело, решительность, внутренние голоса</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8105758"/>
                  </a:ext>
                </a:extLst>
              </a:tr>
            </a:tbl>
          </a:graphicData>
        </a:graphic>
      </p:graphicFrame>
    </p:spTree>
    <p:extLst>
      <p:ext uri="{BB962C8B-B14F-4D97-AF65-F5344CB8AC3E}">
        <p14:creationId xmlns:p14="http://schemas.microsoft.com/office/powerpoint/2010/main" val="36857408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8E324BD-B3FE-4827-A552-BDE133C8D8DD}"/>
              </a:ext>
            </a:extLst>
          </p:cNvPr>
          <p:cNvSpPr>
            <a:spLocks noGrp="1"/>
          </p:cNvSpPr>
          <p:nvPr>
            <p:ph type="title"/>
          </p:nvPr>
        </p:nvSpPr>
        <p:spPr>
          <a:xfrm>
            <a:off x="0" y="0"/>
            <a:ext cx="12082072" cy="404734"/>
          </a:xfrm>
        </p:spPr>
        <p:txBody>
          <a:bodyPr>
            <a:normAutofit/>
          </a:bodyPr>
          <a:lstStyle/>
          <a:p>
            <a:r>
              <a:rPr lang="ru-RU" sz="1600" b="1" dirty="0">
                <a:latin typeface="Times New Roman" panose="02020603050405020304" pitchFamily="18" charset="0"/>
                <a:cs typeface="Times New Roman" panose="02020603050405020304" pitchFamily="18" charset="0"/>
              </a:rPr>
              <a:t>Комплексное описание типов акцентуаций с наибольшим риском формирования суицидального поведения</a:t>
            </a:r>
          </a:p>
        </p:txBody>
      </p:sp>
      <p:graphicFrame>
        <p:nvGraphicFramePr>
          <p:cNvPr id="9" name="Объект 8">
            <a:extLst>
              <a:ext uri="{FF2B5EF4-FFF2-40B4-BE49-F238E27FC236}">
                <a16:creationId xmlns:a16="http://schemas.microsoft.com/office/drawing/2014/main" id="{C7884532-E9BF-453B-94FE-C4D9898F0C49}"/>
              </a:ext>
            </a:extLst>
          </p:cNvPr>
          <p:cNvGraphicFramePr>
            <a:graphicFrameLocks noGrp="1"/>
          </p:cNvGraphicFramePr>
          <p:nvPr>
            <p:ph idx="1"/>
            <p:extLst>
              <p:ext uri="{D42A27DB-BD31-4B8C-83A1-F6EECF244321}">
                <p14:modId xmlns:p14="http://schemas.microsoft.com/office/powerpoint/2010/main" val="1094932636"/>
              </p:ext>
            </p:extLst>
          </p:nvPr>
        </p:nvGraphicFramePr>
        <p:xfrm>
          <a:off x="-1" y="404733"/>
          <a:ext cx="12082071" cy="6296441"/>
        </p:xfrm>
        <a:graphic>
          <a:graphicData uri="http://schemas.openxmlformats.org/drawingml/2006/table">
            <a:tbl>
              <a:tblPr firstRow="1" firstCol="1" bandRow="1"/>
              <a:tblGrid>
                <a:gridCol w="1162443">
                  <a:extLst>
                    <a:ext uri="{9D8B030D-6E8A-4147-A177-3AD203B41FA5}">
                      <a16:colId xmlns:a16="http://schemas.microsoft.com/office/drawing/2014/main" val="3223074533"/>
                    </a:ext>
                  </a:extLst>
                </a:gridCol>
                <a:gridCol w="2113382">
                  <a:extLst>
                    <a:ext uri="{9D8B030D-6E8A-4147-A177-3AD203B41FA5}">
                      <a16:colId xmlns:a16="http://schemas.microsoft.com/office/drawing/2014/main" val="911277958"/>
                    </a:ext>
                  </a:extLst>
                </a:gridCol>
                <a:gridCol w="1481866">
                  <a:extLst>
                    <a:ext uri="{9D8B030D-6E8A-4147-A177-3AD203B41FA5}">
                      <a16:colId xmlns:a16="http://schemas.microsoft.com/office/drawing/2014/main" val="1215930922"/>
                    </a:ext>
                  </a:extLst>
                </a:gridCol>
                <a:gridCol w="2364010">
                  <a:extLst>
                    <a:ext uri="{9D8B030D-6E8A-4147-A177-3AD203B41FA5}">
                      <a16:colId xmlns:a16="http://schemas.microsoft.com/office/drawing/2014/main" val="1155210250"/>
                    </a:ext>
                  </a:extLst>
                </a:gridCol>
                <a:gridCol w="2690073">
                  <a:extLst>
                    <a:ext uri="{9D8B030D-6E8A-4147-A177-3AD203B41FA5}">
                      <a16:colId xmlns:a16="http://schemas.microsoft.com/office/drawing/2014/main" val="2347530304"/>
                    </a:ext>
                  </a:extLst>
                </a:gridCol>
                <a:gridCol w="2270297">
                  <a:extLst>
                    <a:ext uri="{9D8B030D-6E8A-4147-A177-3AD203B41FA5}">
                      <a16:colId xmlns:a16="http://schemas.microsoft.com/office/drawing/2014/main" val="256716310"/>
                    </a:ext>
                  </a:extLst>
                </a:gridCol>
              </a:tblGrid>
              <a:tr h="648628">
                <a:tc>
                  <a:txBody>
                    <a:bodyPr/>
                    <a:lstStyle/>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Тип акцентуации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Основные признаки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Провоцирующие  факторы, “слабое место”</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Форма проявления дезадаптации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Возрастные реакции и формы нарушения поведения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Индивидуально-дифференцированный подход</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4092757"/>
                  </a:ext>
                </a:extLst>
              </a:tr>
              <a:tr h="5626897">
                <a:tc>
                  <a:txBody>
                    <a:bodyPr/>
                    <a:lstStyle/>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Циклоидный тип</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Чаще  это скрытый тип. В детстве обычно не проявляется. Признаками являются негрубо выраженные колебания настроения, периоды подъема сменяются периодами спада, вплоть до депрессии. В период подъема настроения напоминают подростков  с гипертимной акцентуацией. Первая субдепрессивная фаза обычно совпадает с началом подросткового кризиса, проявляется в снижении настроения, утомляемости, вялости.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Факторы, провоцирующие дезадаптацию, в период подъема настроения такова же как у гипертимов. В депрессивную фазу отрицательно влияет коренная ломка испытанного стереотипа т. е. известного порядка занятий отношений или обязательств. Чувствителен к коллективной проработке на собраниях.</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Субдепрессия или депрессия с раздражительностью или придирчивостью не только к старшим, но и к сверстникам, с утомляемостью, вялостью, ипохондрическими жалобами, стремлением к “домоседству”, ощущением собственной несостоятельности неуверенностью. Такое состояние может смениться эмоциональным подъемом, напоминающим гипертимный с повышенной активностью, неусидчивостью, возбудимостью. При перегрузках возникает повышенная утомляемостью с идеями самообвинения.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Реакции группирования и эмансипации </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обычно проявляются в периоды подъема настроения.  </a:t>
                      </a:r>
                      <a:r>
                        <a:rPr lang="ru-RU" sz="1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Увлечения нестойкие</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возникают в период подъема настроения, а в период спада настроения забрасываются на время.</a:t>
                      </a:r>
                    </a:p>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Этому типу свойственны грубые формы нарушения поведения. </a:t>
                      </a:r>
                      <a:r>
                        <a:rPr lang="ru-RU" sz="1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Делинквентное</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поведение может появиться  в период подъема настроения. Склонность к приему алкоголя проявляется также в период подъема, а в депрессивную фазу отсутствует. В период спада настроения под влиянием идей самообвинения </a:t>
                      </a:r>
                      <a:r>
                        <a:rPr lang="ru-RU" sz="1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могут совершать попытки самоубийства, носящие аффективный характер.</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При контакте требуется гибкая  тактика в зависимости от фазы, в которой находится подросток. При подъеме - как с гипертимными; при спаде - ровное, теплое отношение, избегать критики и наказания, не фиксировать внимание на неудачах. Напоминание о том, что вскоре наступит подъем настроения , может облегчить состояние.</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863797"/>
                  </a:ext>
                </a:extLst>
              </a:tr>
            </a:tbl>
          </a:graphicData>
        </a:graphic>
      </p:graphicFrame>
    </p:spTree>
    <p:extLst>
      <p:ext uri="{BB962C8B-B14F-4D97-AF65-F5344CB8AC3E}">
        <p14:creationId xmlns:p14="http://schemas.microsoft.com/office/powerpoint/2010/main" val="11171655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8E324BD-B3FE-4827-A552-BDE133C8D8DD}"/>
              </a:ext>
            </a:extLst>
          </p:cNvPr>
          <p:cNvSpPr>
            <a:spLocks noGrp="1"/>
          </p:cNvSpPr>
          <p:nvPr>
            <p:ph type="title"/>
          </p:nvPr>
        </p:nvSpPr>
        <p:spPr>
          <a:xfrm>
            <a:off x="0" y="0"/>
            <a:ext cx="12082072" cy="270933"/>
          </a:xfrm>
        </p:spPr>
        <p:txBody>
          <a:bodyPr>
            <a:normAutofit fontScale="90000"/>
          </a:bodyPr>
          <a:lstStyle/>
          <a:p>
            <a:r>
              <a:rPr lang="ru-RU" sz="1600" b="1" dirty="0">
                <a:latin typeface="Times New Roman" panose="02020603050405020304" pitchFamily="18" charset="0"/>
                <a:cs typeface="Times New Roman" panose="02020603050405020304" pitchFamily="18" charset="0"/>
              </a:rPr>
              <a:t>Комплексное описание типов акцентуаций с наибольшим риском формирования суицидального поведения</a:t>
            </a:r>
          </a:p>
        </p:txBody>
      </p:sp>
      <p:graphicFrame>
        <p:nvGraphicFramePr>
          <p:cNvPr id="9" name="Объект 8">
            <a:extLst>
              <a:ext uri="{FF2B5EF4-FFF2-40B4-BE49-F238E27FC236}">
                <a16:creationId xmlns:a16="http://schemas.microsoft.com/office/drawing/2014/main" id="{C7884532-E9BF-453B-94FE-C4D9898F0C49}"/>
              </a:ext>
            </a:extLst>
          </p:cNvPr>
          <p:cNvGraphicFramePr>
            <a:graphicFrameLocks noGrp="1"/>
          </p:cNvGraphicFramePr>
          <p:nvPr>
            <p:ph idx="1"/>
            <p:extLst>
              <p:ext uri="{D42A27DB-BD31-4B8C-83A1-F6EECF244321}">
                <p14:modId xmlns:p14="http://schemas.microsoft.com/office/powerpoint/2010/main" val="2085596439"/>
              </p:ext>
            </p:extLst>
          </p:nvPr>
        </p:nvGraphicFramePr>
        <p:xfrm>
          <a:off x="0" y="270933"/>
          <a:ext cx="12261250" cy="6740063"/>
        </p:xfrm>
        <a:graphic>
          <a:graphicData uri="http://schemas.openxmlformats.org/drawingml/2006/table">
            <a:tbl>
              <a:tblPr firstRow="1" firstCol="1" bandRow="1"/>
              <a:tblGrid>
                <a:gridCol w="1495721">
                  <a:extLst>
                    <a:ext uri="{9D8B030D-6E8A-4147-A177-3AD203B41FA5}">
                      <a16:colId xmlns:a16="http://schemas.microsoft.com/office/drawing/2014/main" val="3223074533"/>
                    </a:ext>
                  </a:extLst>
                </a:gridCol>
                <a:gridCol w="1711240">
                  <a:extLst>
                    <a:ext uri="{9D8B030D-6E8A-4147-A177-3AD203B41FA5}">
                      <a16:colId xmlns:a16="http://schemas.microsoft.com/office/drawing/2014/main" val="911277958"/>
                    </a:ext>
                  </a:extLst>
                </a:gridCol>
                <a:gridCol w="1418747">
                  <a:extLst>
                    <a:ext uri="{9D8B030D-6E8A-4147-A177-3AD203B41FA5}">
                      <a16:colId xmlns:a16="http://schemas.microsoft.com/office/drawing/2014/main" val="1215930922"/>
                    </a:ext>
                  </a:extLst>
                </a:gridCol>
                <a:gridCol w="1980335">
                  <a:extLst>
                    <a:ext uri="{9D8B030D-6E8A-4147-A177-3AD203B41FA5}">
                      <a16:colId xmlns:a16="http://schemas.microsoft.com/office/drawing/2014/main" val="1155210250"/>
                    </a:ext>
                  </a:extLst>
                </a:gridCol>
                <a:gridCol w="3694655">
                  <a:extLst>
                    <a:ext uri="{9D8B030D-6E8A-4147-A177-3AD203B41FA5}">
                      <a16:colId xmlns:a16="http://schemas.microsoft.com/office/drawing/2014/main" val="2347530304"/>
                    </a:ext>
                  </a:extLst>
                </a:gridCol>
                <a:gridCol w="1960552">
                  <a:extLst>
                    <a:ext uri="{9D8B030D-6E8A-4147-A177-3AD203B41FA5}">
                      <a16:colId xmlns:a16="http://schemas.microsoft.com/office/drawing/2014/main" val="256716310"/>
                    </a:ext>
                  </a:extLst>
                </a:gridCol>
              </a:tblGrid>
              <a:tr h="700118">
                <a:tc>
                  <a:txBody>
                    <a:bodyPr/>
                    <a:lstStyle/>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Тип акцентуации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Основные признаки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Провоцирующие  факторы, “слабое место”</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Форма проявления дезадаптации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Возрастные реакции и формы нарушения поведения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Индивидуально-дифференцированный подход</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4092757"/>
                  </a:ext>
                </a:extLst>
              </a:tr>
              <a:tr h="6039945">
                <a:tc>
                  <a:txBody>
                    <a:bodyPr/>
                    <a:lstStyle/>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Лабильный (эмотивный + экзальтированный) тип</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Частая, кажущаяся немотивированной смена настроения по нескольку раз в день. Чувствительность к чужому мнению о себе, обостренная ранимость. На “пустяковые” с точки зрения другого человека, раздражители может реагировать несообразно сильно. Акцентуация лабильного типа встречается у подростков в 20% случаев.</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Неловкая шутка, замечание в адрес подростка, грубость в присутствии сверстников, неудача, даже оторвавшаяся от костюма пуговица. Особо значимы для подростков этого </a:t>
                      </a:r>
                      <a:r>
                        <a:rPr lang="ru-RU" sz="1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типа отвержение со стороны близких значимых людей, разлука и утрата близких</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Переживания самого пессимистического характера мелким поводам, унылое и мрачное расположение духа в ответ на неловкую шутку, которую взрослые забудут мгновенно. Возможны острые аффективные реакции, депрессии, неврозы. Лабильному подростку свойственна способность к сильным, глубоким чувствам, искренняя привязанность и дружба к родным и близким. На почве эмоциональных переживаний </a:t>
                      </a:r>
                      <a:r>
                        <a:rPr lang="ru-RU" sz="1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в аффективном состоянии возможно совершение самоубийства.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Реакции эмансипации и группирования нестойкие</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подчинены перепадам настроения. </a:t>
                      </a:r>
                      <a:r>
                        <a:rPr lang="ru-RU" sz="1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Увлечения, в основном, информативно-коммуникативного характера </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музыка, общение в компаниях, могут увлекаться заботой о животных. </a:t>
                      </a:r>
                      <a:r>
                        <a:rPr lang="ru-RU" sz="1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Хоби могут носить и эгоцентрический характер, проявляющийся в стремлении нравиться окружающим, заслужить одобрение старших и сверстников</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a:t>
                      </a:r>
                    </a:p>
                    <a:p>
                      <a:pPr>
                        <a:lnSpc>
                          <a:spcPct val="107000"/>
                        </a:lnSpc>
                        <a:spcAft>
                          <a:spcPts val="800"/>
                        </a:spcAft>
                      </a:pPr>
                      <a:r>
                        <a:rPr lang="ru-RU" sz="1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Грубые нарушения поведения данному типу несвойственны</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Алкоголь могут принимать в компаниях, в небольших дозах. Побеги совершают , в основном, вследствие избегания трудной ситуации, эмоционального отвержения.; при побегах обычно не совершают правонарушений. Иногда побеги могут носить и демонстративный характер. Сексуальная активность проявляется, в основном, в форме флирта и ухаживаний. Поскольку в подростковом возрасте сексуальное влечение обычно малодифференцированное, могут быть вовлечены более старшими в преходящий подростковый гомосексуализм.</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Нуждаются в индивидуальной поддержке, близком друге-утешителе. Таким может стать психолог. педагог, социальный работник. Среда и трудовая деятельность должны быть  ровными, не создавать излишнего эмоционального напряжения. Избегать насмешек, подчеркивания недостатков и неудач. Напротив, почаще хвалить, ободрять подростка.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863797"/>
                  </a:ext>
                </a:extLst>
              </a:tr>
            </a:tbl>
          </a:graphicData>
        </a:graphic>
      </p:graphicFrame>
    </p:spTree>
    <p:extLst>
      <p:ext uri="{BB962C8B-B14F-4D97-AF65-F5344CB8AC3E}">
        <p14:creationId xmlns:p14="http://schemas.microsoft.com/office/powerpoint/2010/main" val="16430371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8E324BD-B3FE-4827-A552-BDE133C8D8DD}"/>
              </a:ext>
            </a:extLst>
          </p:cNvPr>
          <p:cNvSpPr>
            <a:spLocks noGrp="1"/>
          </p:cNvSpPr>
          <p:nvPr>
            <p:ph type="title"/>
          </p:nvPr>
        </p:nvSpPr>
        <p:spPr>
          <a:xfrm>
            <a:off x="0" y="0"/>
            <a:ext cx="12082072" cy="404734"/>
          </a:xfrm>
        </p:spPr>
        <p:txBody>
          <a:bodyPr>
            <a:normAutofit/>
          </a:bodyPr>
          <a:lstStyle/>
          <a:p>
            <a:r>
              <a:rPr lang="ru-RU" sz="1600" b="1" dirty="0">
                <a:latin typeface="Times New Roman" panose="02020603050405020304" pitchFamily="18" charset="0"/>
                <a:cs typeface="Times New Roman" panose="02020603050405020304" pitchFamily="18" charset="0"/>
              </a:rPr>
              <a:t>Комплексное описание типов акцентуаций с наибольшим риском формирования суицидального поведения</a:t>
            </a:r>
          </a:p>
        </p:txBody>
      </p:sp>
      <p:graphicFrame>
        <p:nvGraphicFramePr>
          <p:cNvPr id="9" name="Объект 8">
            <a:extLst>
              <a:ext uri="{FF2B5EF4-FFF2-40B4-BE49-F238E27FC236}">
                <a16:creationId xmlns:a16="http://schemas.microsoft.com/office/drawing/2014/main" id="{C7884532-E9BF-453B-94FE-C4D9898F0C49}"/>
              </a:ext>
            </a:extLst>
          </p:cNvPr>
          <p:cNvGraphicFramePr>
            <a:graphicFrameLocks noGrp="1"/>
          </p:cNvGraphicFramePr>
          <p:nvPr>
            <p:ph idx="1"/>
            <p:extLst>
              <p:ext uri="{D42A27DB-BD31-4B8C-83A1-F6EECF244321}">
                <p14:modId xmlns:p14="http://schemas.microsoft.com/office/powerpoint/2010/main" val="2660308090"/>
              </p:ext>
            </p:extLst>
          </p:nvPr>
        </p:nvGraphicFramePr>
        <p:xfrm>
          <a:off x="0" y="582475"/>
          <a:ext cx="12191998" cy="6275525"/>
        </p:xfrm>
        <a:graphic>
          <a:graphicData uri="http://schemas.openxmlformats.org/drawingml/2006/table">
            <a:tbl>
              <a:tblPr firstRow="1" firstCol="1" bandRow="1"/>
              <a:tblGrid>
                <a:gridCol w="1487273">
                  <a:extLst>
                    <a:ext uri="{9D8B030D-6E8A-4147-A177-3AD203B41FA5}">
                      <a16:colId xmlns:a16="http://schemas.microsoft.com/office/drawing/2014/main" val="3223074533"/>
                    </a:ext>
                  </a:extLst>
                </a:gridCol>
                <a:gridCol w="1701575">
                  <a:extLst>
                    <a:ext uri="{9D8B030D-6E8A-4147-A177-3AD203B41FA5}">
                      <a16:colId xmlns:a16="http://schemas.microsoft.com/office/drawing/2014/main" val="911277958"/>
                    </a:ext>
                  </a:extLst>
                </a:gridCol>
                <a:gridCol w="2263053">
                  <a:extLst>
                    <a:ext uri="{9D8B030D-6E8A-4147-A177-3AD203B41FA5}">
                      <a16:colId xmlns:a16="http://schemas.microsoft.com/office/drawing/2014/main" val="1215930922"/>
                    </a:ext>
                  </a:extLst>
                </a:gridCol>
                <a:gridCol w="2086711">
                  <a:extLst>
                    <a:ext uri="{9D8B030D-6E8A-4147-A177-3AD203B41FA5}">
                      <a16:colId xmlns:a16="http://schemas.microsoft.com/office/drawing/2014/main" val="1155210250"/>
                    </a:ext>
                  </a:extLst>
                </a:gridCol>
                <a:gridCol w="2630433">
                  <a:extLst>
                    <a:ext uri="{9D8B030D-6E8A-4147-A177-3AD203B41FA5}">
                      <a16:colId xmlns:a16="http://schemas.microsoft.com/office/drawing/2014/main" val="2347530304"/>
                    </a:ext>
                  </a:extLst>
                </a:gridCol>
                <a:gridCol w="2022953">
                  <a:extLst>
                    <a:ext uri="{9D8B030D-6E8A-4147-A177-3AD203B41FA5}">
                      <a16:colId xmlns:a16="http://schemas.microsoft.com/office/drawing/2014/main" val="256716310"/>
                    </a:ext>
                  </a:extLst>
                </a:gridCol>
              </a:tblGrid>
              <a:tr h="648628">
                <a:tc>
                  <a:txBody>
                    <a:bodyPr/>
                    <a:lstStyle/>
                    <a:p>
                      <a:pPr>
                        <a:lnSpc>
                          <a:spcPct val="107000"/>
                        </a:lnSpc>
                        <a:spcAft>
                          <a:spcPts val="80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Тип акцентуации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Основные признаки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Провоцирующие  факторы, “слабое место”</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Форма проявления дезадаптации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Возрастные реакции и формы нарушения поведения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Индивидуально-дифференцированный подход</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4092757"/>
                  </a:ext>
                </a:extLst>
              </a:tr>
              <a:tr h="5626897">
                <a:tc>
                  <a:txBody>
                    <a:bodyPr/>
                    <a:lstStyle/>
                    <a:p>
                      <a:pPr>
                        <a:lnSpc>
                          <a:spcPct val="107000"/>
                        </a:lnSpc>
                        <a:spcAft>
                          <a:spcPts val="80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Сенситивный (тревожный) тип</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В детские годы свойственна пугливость, страх темноты или животных с обычным бегством от опасности под защиту взрослых. Дети сторонятся сверстников, предпочитают играть в тихие игры, с младшими по возрасту. Чрезмерно привязаны к родителям, одноклассникам, с трудом общаются с новыми людьми. Постоянно ощущают свою неполноценность. Внутренняя неуверенность и самоуничижение может в 15-18 лет компенсироваться внешней бравадой.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Новая обстановка или коллектив, незнакомые лица, перемена класса, школы, места жительства. Плохое отношение окружающих, насмешки, подозрения в неблаговидных поступках. </a:t>
                      </a:r>
                      <a:r>
                        <a:rPr lang="ru-RU" sz="1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Для данного типа существенным являются отношения с близкими, тип семейного воспитания. Неблагоприятным типом семейного воспитания является доминирующая гиперпротекция с постоянным контролем и лишением самостоятельности, которая усугубляет  неуверенность и ощущение несостоятельности. Воспитание с эмоциональным отвержением также усиливает чувство собственной неполноценностью. </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Воспитание с повышенной моральной ответственность усиливает черты  сензитивности и впечатлительности.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Отгороженность от сверстников. Избегание общения с новыми людьми в детские годы. В 16-19 лет характер может преобразиться, девочки из робких и краснеющих превращаются в заводил на дискотеках, мальчики могут бравировать своими недостатками перед учителями и родителями с целью преодоления внутреннего чувства неполноценности. Могут стремиться  стать старостами или редакторами настенных газет, но дезадаптируются, потерпев неудачу, так как не могут подтвердить своих амбиций в силу заниженной самооценки и неспособности утвердить себя.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Данному типу </a:t>
                      </a:r>
                      <a:r>
                        <a:rPr lang="ru-RU" sz="1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не свойственны подростковые реакции эмансипации и группирования. В то же время часты реакции компенсации и гипер компенсации.</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Так, например, в конфликты и драки могут вступать для преодоления внутренней неуверенности и робости. </a:t>
                      </a:r>
                      <a:r>
                        <a:rPr lang="ru-RU" sz="1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Увлечения носят в основном, интеллектуально-эстетический характер </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музыка ( в том числе классическая) , чтение, рисование. </a:t>
                      </a:r>
                      <a:r>
                        <a:rPr lang="ru-RU" sz="1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Возможны увлечения, носящие гперкомпенсаторный характер -телесно-мануальные (спорт, восточные виды единоборств, бодибилдинг, шейпинг и пр. )</a:t>
                      </a:r>
                    </a:p>
                    <a:p>
                      <a:pPr>
                        <a:lnSpc>
                          <a:spcPct val="107000"/>
                        </a:lnSpc>
                        <a:spcAft>
                          <a:spcPts val="80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Нарушения поведения, например, побеги возникают чаще  в результате  психических травм.  Особенности сексуального поведения состоят в выраженных переживаниях и самообвинениях по поводу онанизма, чувстве сексуальной неполноценности. </a:t>
                      </a:r>
                      <a:r>
                        <a:rPr lang="ru-RU" sz="1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Данному типу свойственно совершать суицидальные попытки под влиянием  длительных неудачных переживаний, чувства неполноценности.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Подросток нуждается в длительных и постоянных разубеждениях, опровергающих его неполноценность. Возможна организация ситуаций, в которых подросток чувствует , что он “нужен другим”, например, дача общественных поручений.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863797"/>
                  </a:ext>
                </a:extLst>
              </a:tr>
            </a:tbl>
          </a:graphicData>
        </a:graphic>
      </p:graphicFrame>
    </p:spTree>
    <p:extLst>
      <p:ext uri="{BB962C8B-B14F-4D97-AF65-F5344CB8AC3E}">
        <p14:creationId xmlns:p14="http://schemas.microsoft.com/office/powerpoint/2010/main" val="9620328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8E324BD-B3FE-4827-A552-BDE133C8D8DD}"/>
              </a:ext>
            </a:extLst>
          </p:cNvPr>
          <p:cNvSpPr>
            <a:spLocks noGrp="1"/>
          </p:cNvSpPr>
          <p:nvPr>
            <p:ph type="title"/>
          </p:nvPr>
        </p:nvSpPr>
        <p:spPr>
          <a:xfrm>
            <a:off x="0" y="0"/>
            <a:ext cx="12082072" cy="404734"/>
          </a:xfrm>
        </p:spPr>
        <p:txBody>
          <a:bodyPr>
            <a:normAutofit/>
          </a:bodyPr>
          <a:lstStyle/>
          <a:p>
            <a:r>
              <a:rPr lang="ru-RU" sz="1600" b="1" dirty="0">
                <a:latin typeface="Times New Roman" panose="02020603050405020304" pitchFamily="18" charset="0"/>
                <a:cs typeface="Times New Roman" panose="02020603050405020304" pitchFamily="18" charset="0"/>
              </a:rPr>
              <a:t>Комплексное описание типов акцентуаций с наибольшим риском формирования суицидального поведения</a:t>
            </a:r>
          </a:p>
        </p:txBody>
      </p:sp>
      <p:graphicFrame>
        <p:nvGraphicFramePr>
          <p:cNvPr id="9" name="Объект 8">
            <a:extLst>
              <a:ext uri="{FF2B5EF4-FFF2-40B4-BE49-F238E27FC236}">
                <a16:creationId xmlns:a16="http://schemas.microsoft.com/office/drawing/2014/main" id="{C7884532-E9BF-453B-94FE-C4D9898F0C49}"/>
              </a:ext>
            </a:extLst>
          </p:cNvPr>
          <p:cNvGraphicFramePr>
            <a:graphicFrameLocks noGrp="1"/>
          </p:cNvGraphicFramePr>
          <p:nvPr>
            <p:ph idx="1"/>
            <p:extLst>
              <p:ext uri="{D42A27DB-BD31-4B8C-83A1-F6EECF244321}">
                <p14:modId xmlns:p14="http://schemas.microsoft.com/office/powerpoint/2010/main" val="3400872718"/>
              </p:ext>
            </p:extLst>
          </p:nvPr>
        </p:nvGraphicFramePr>
        <p:xfrm>
          <a:off x="0" y="582475"/>
          <a:ext cx="12191998" cy="6275525"/>
        </p:xfrm>
        <a:graphic>
          <a:graphicData uri="http://schemas.openxmlformats.org/drawingml/2006/table">
            <a:tbl>
              <a:tblPr firstRow="1" firstCol="1" bandRow="1"/>
              <a:tblGrid>
                <a:gridCol w="1487273">
                  <a:extLst>
                    <a:ext uri="{9D8B030D-6E8A-4147-A177-3AD203B41FA5}">
                      <a16:colId xmlns:a16="http://schemas.microsoft.com/office/drawing/2014/main" val="3223074533"/>
                    </a:ext>
                  </a:extLst>
                </a:gridCol>
                <a:gridCol w="2365199">
                  <a:extLst>
                    <a:ext uri="{9D8B030D-6E8A-4147-A177-3AD203B41FA5}">
                      <a16:colId xmlns:a16="http://schemas.microsoft.com/office/drawing/2014/main" val="911277958"/>
                    </a:ext>
                  </a:extLst>
                </a:gridCol>
                <a:gridCol w="2083633">
                  <a:extLst>
                    <a:ext uri="{9D8B030D-6E8A-4147-A177-3AD203B41FA5}">
                      <a16:colId xmlns:a16="http://schemas.microsoft.com/office/drawing/2014/main" val="1215930922"/>
                    </a:ext>
                  </a:extLst>
                </a:gridCol>
                <a:gridCol w="1693888">
                  <a:extLst>
                    <a:ext uri="{9D8B030D-6E8A-4147-A177-3AD203B41FA5}">
                      <a16:colId xmlns:a16="http://schemas.microsoft.com/office/drawing/2014/main" val="1155210250"/>
                    </a:ext>
                  </a:extLst>
                </a:gridCol>
                <a:gridCol w="2539052">
                  <a:extLst>
                    <a:ext uri="{9D8B030D-6E8A-4147-A177-3AD203B41FA5}">
                      <a16:colId xmlns:a16="http://schemas.microsoft.com/office/drawing/2014/main" val="2347530304"/>
                    </a:ext>
                  </a:extLst>
                </a:gridCol>
                <a:gridCol w="2022953">
                  <a:extLst>
                    <a:ext uri="{9D8B030D-6E8A-4147-A177-3AD203B41FA5}">
                      <a16:colId xmlns:a16="http://schemas.microsoft.com/office/drawing/2014/main" val="256716310"/>
                    </a:ext>
                  </a:extLst>
                </a:gridCol>
              </a:tblGrid>
              <a:tr h="648628">
                <a:tc>
                  <a:txBody>
                    <a:bodyPr/>
                    <a:lstStyle/>
                    <a:p>
                      <a:pPr>
                        <a:lnSpc>
                          <a:spcPct val="107000"/>
                        </a:lnSpc>
                        <a:spcAft>
                          <a:spcPts val="80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Тип акцентуации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Основные признаки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Провоцирующие  факторы, “слабое место”</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Форма проявления дезадаптации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Возрастные реакции и формы нарушения поведения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Индивидуально-дифференцированный подход</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4092757"/>
                  </a:ext>
                </a:extLst>
              </a:tr>
              <a:tr h="5626897">
                <a:tc>
                  <a:txBody>
                    <a:bodyPr/>
                    <a:lstStyle/>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Психастенический тип</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В детстве отличаются робостью, часто испытывают страхи, обычно проявляют “интеллектуальные интересы”. В подростковом возрасте - постоянная нерешительность. Принять решение или сделать выбор -самая трудная задача, причем, после принятия решения вновь следуют долгие раздумья и сомнения  о правильности сделанного шага. Люди этого типа - прирожденные пессимисты с опасением перед будущим и ожиданием неудач. Это буквоеды и педанты, стремящиеся путем предварительного обдумывания и тщательного планирования  обезопасить себя.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Наиболее сложным для подростков этого типа являются ситуации  повышенной ответственности и необходимости  принятия быстрых решений. </a:t>
                      </a:r>
                      <a:r>
                        <a:rPr lang="ru-RU" sz="1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Семейное воспитание по типу доминирующей гипер протекции усиливает несамостоятельность  и нерешительность этих подростков. Воспитание с повышенной моральной ответственностью приводит к усилению психастенических черт и может привести к неврозу с навязчивостями и страхами.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Декомпенсация проявляется редко, поскольку тревожные опасения касаются будущего, настоящие же трудности и невзгоды переносятся легко, с завидным спокойствием. Дезадаптация может проявляться  в невротических заболеваниях. </a:t>
                      </a:r>
                      <a:r>
                        <a:rPr lang="ru-RU" sz="1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Вероятность суицидного поведения</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800"/>
                        </a:spcAft>
                      </a:pP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Этим подросткам </a:t>
                      </a:r>
                      <a:r>
                        <a:rPr lang="ru-RU" sz="1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не свойственны возрастные реакции эмансипации и группирования</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Наоборот, часто они проявляют патологическую привязанность к родителям, особенно к матери</a:t>
                      </a:r>
                      <a:r>
                        <a:rPr lang="ru-RU" sz="1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Возможны реакции гиперкомпенсации в виде занятий спортом или проявления утрированной решительности и безапелляционных суждений. Увлечения обычно носят интеллектуально-эстетический характер</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Возможно и коллекционирование, обычно так же для удовлетворения интеллектуальных интересов , а не собственно для накопительства. </a:t>
                      </a:r>
                      <a:r>
                        <a:rPr lang="ru-RU" sz="1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Нарушения поведения у подростков этого типа обычно не встречаются.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Хорошо поддается рациональному разубеждению. Однако склонность к самокопанию  может свести метод убеждения на нет, так как лишь  усугубит  пустые рассуждения. Необходимо  поощрение живого восприятия реальной действительности. Возможно рекомендовать занятия спортом (ходьба на лыжах, бег, езда  на велосипеде), но без участия в соревнованиях.</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863797"/>
                  </a:ext>
                </a:extLst>
              </a:tr>
            </a:tbl>
          </a:graphicData>
        </a:graphic>
      </p:graphicFrame>
    </p:spTree>
    <p:extLst>
      <p:ext uri="{BB962C8B-B14F-4D97-AF65-F5344CB8AC3E}">
        <p14:creationId xmlns:p14="http://schemas.microsoft.com/office/powerpoint/2010/main" val="36244334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8E324BD-B3FE-4827-A552-BDE133C8D8DD}"/>
              </a:ext>
            </a:extLst>
          </p:cNvPr>
          <p:cNvSpPr>
            <a:spLocks noGrp="1"/>
          </p:cNvSpPr>
          <p:nvPr>
            <p:ph type="title"/>
          </p:nvPr>
        </p:nvSpPr>
        <p:spPr>
          <a:xfrm>
            <a:off x="0" y="0"/>
            <a:ext cx="12082072" cy="359764"/>
          </a:xfrm>
        </p:spPr>
        <p:txBody>
          <a:bodyPr>
            <a:normAutofit/>
          </a:bodyPr>
          <a:lstStyle/>
          <a:p>
            <a:r>
              <a:rPr lang="ru-RU" sz="1600" b="1" dirty="0">
                <a:latin typeface="Times New Roman" panose="02020603050405020304" pitchFamily="18" charset="0"/>
                <a:cs typeface="Times New Roman" panose="02020603050405020304" pitchFamily="18" charset="0"/>
              </a:rPr>
              <a:t>Комплексное описание типов акцентуаций с наибольшим риском формирования суицидального поведения</a:t>
            </a:r>
          </a:p>
        </p:txBody>
      </p:sp>
      <p:graphicFrame>
        <p:nvGraphicFramePr>
          <p:cNvPr id="9" name="Объект 8">
            <a:extLst>
              <a:ext uri="{FF2B5EF4-FFF2-40B4-BE49-F238E27FC236}">
                <a16:creationId xmlns:a16="http://schemas.microsoft.com/office/drawing/2014/main" id="{C7884532-E9BF-453B-94FE-C4D9898F0C49}"/>
              </a:ext>
            </a:extLst>
          </p:cNvPr>
          <p:cNvGraphicFramePr>
            <a:graphicFrameLocks noGrp="1"/>
          </p:cNvGraphicFramePr>
          <p:nvPr>
            <p:ph idx="1"/>
            <p:extLst>
              <p:ext uri="{D42A27DB-BD31-4B8C-83A1-F6EECF244321}">
                <p14:modId xmlns:p14="http://schemas.microsoft.com/office/powerpoint/2010/main" val="3779009767"/>
              </p:ext>
            </p:extLst>
          </p:nvPr>
        </p:nvGraphicFramePr>
        <p:xfrm>
          <a:off x="0" y="359764"/>
          <a:ext cx="12191998" cy="6812297"/>
        </p:xfrm>
        <a:graphic>
          <a:graphicData uri="http://schemas.openxmlformats.org/drawingml/2006/table">
            <a:tbl>
              <a:tblPr firstRow="1" firstCol="1" bandRow="1"/>
              <a:tblGrid>
                <a:gridCol w="1199213">
                  <a:extLst>
                    <a:ext uri="{9D8B030D-6E8A-4147-A177-3AD203B41FA5}">
                      <a16:colId xmlns:a16="http://schemas.microsoft.com/office/drawing/2014/main" val="3223074533"/>
                    </a:ext>
                  </a:extLst>
                </a:gridCol>
                <a:gridCol w="1873771">
                  <a:extLst>
                    <a:ext uri="{9D8B030D-6E8A-4147-A177-3AD203B41FA5}">
                      <a16:colId xmlns:a16="http://schemas.microsoft.com/office/drawing/2014/main" val="911277958"/>
                    </a:ext>
                  </a:extLst>
                </a:gridCol>
                <a:gridCol w="1663908">
                  <a:extLst>
                    <a:ext uri="{9D8B030D-6E8A-4147-A177-3AD203B41FA5}">
                      <a16:colId xmlns:a16="http://schemas.microsoft.com/office/drawing/2014/main" val="1215930922"/>
                    </a:ext>
                  </a:extLst>
                </a:gridCol>
                <a:gridCol w="1499016">
                  <a:extLst>
                    <a:ext uri="{9D8B030D-6E8A-4147-A177-3AD203B41FA5}">
                      <a16:colId xmlns:a16="http://schemas.microsoft.com/office/drawing/2014/main" val="1155210250"/>
                    </a:ext>
                  </a:extLst>
                </a:gridCol>
                <a:gridCol w="3237876">
                  <a:extLst>
                    <a:ext uri="{9D8B030D-6E8A-4147-A177-3AD203B41FA5}">
                      <a16:colId xmlns:a16="http://schemas.microsoft.com/office/drawing/2014/main" val="2347530304"/>
                    </a:ext>
                  </a:extLst>
                </a:gridCol>
                <a:gridCol w="2718214">
                  <a:extLst>
                    <a:ext uri="{9D8B030D-6E8A-4147-A177-3AD203B41FA5}">
                      <a16:colId xmlns:a16="http://schemas.microsoft.com/office/drawing/2014/main" val="256716310"/>
                    </a:ext>
                  </a:extLst>
                </a:gridCol>
              </a:tblGrid>
              <a:tr h="692173">
                <a:tc>
                  <a:txBody>
                    <a:bodyPr/>
                    <a:lstStyle/>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Тип акцентуации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Основные признаки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Провоцирующие  факторы, “слабое место”</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Форма проявления дезадаптации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Возрастные реакции и формы нарушения поведения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Индивидуально-дифференцированный подход</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4092757"/>
                  </a:ext>
                </a:extLst>
              </a:tr>
              <a:tr h="6120124">
                <a:tc>
                  <a:txBody>
                    <a:bodyPr/>
                    <a:lstStyle/>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Эпилептоидный тип</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Подросткам этого типа свойственна вязкость, инертность, бережное соблюдение своих интересов и пренебрежение чужими. С учителями льстив, угодлив, в компании сверстников - деспот. Часто обладает хорошими ручными навыками, в работе аккуратен, старателен. В конфликте несдержан, агрессивен, груб. Склонен к затяжным периодам злобно-тоскливого настроения со стремлением сорвать зло на окружающих.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Дезадаптация может быть вызвана ущемлением эгоистических интересов и привилегий, особенно материальных, а так де ограничением возможности проявлять власть. Отсутствие эмоционального тепла в семе, жестокое обращение усиливают агрессивность и конфликтность, неумение сдерживать приступы гнева.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В ответ на провоцирующие факторы может в любой обстановке давать взрыв злобного аффекта, проявляя агрессию как в  вербальной так и в физической форме, без учета последствий своих действий. Подолгу не прощает обид. </a:t>
                      </a:r>
                      <a:r>
                        <a:rPr lang="ru-RU" sz="1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Вероятность демонстративного суицида</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Подросткам этого типа </a:t>
                      </a:r>
                      <a:r>
                        <a:rPr lang="ru-RU" sz="1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свойственна выраженная реакция эмансипации, которая при неблагоприятных обстоятельствах приводит к побегам и даже полному разрыву с семье. Группирование со сверстниками происходит, если группа дает подростку власть или позволяет извлечь личную выгоду. Увлечения носят часто накопительный характер</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рано приобщаются к коммерции. </a:t>
                      </a:r>
                      <a:r>
                        <a:rPr lang="ru-RU" sz="1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Делинквентное поведение связано обычно с корыстными целями, склонны к азартным играм. </a:t>
                      </a:r>
                    </a:p>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Выражена опасность быстрого развития алкоголизма в подростковом возрасте. При опьянении злобен, пьет. пока полностью “не отключится”, может совершать антисоциальные действия. Сексуальное влечение возникает рано, носит выраженный характер. Влечение сопровождается грубыми проявлениями ревности. Склонны к сексуальным отклонениям - гомосексуализму, сексуальному насилию.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При коррекции можно опираться на положительные стороны личности - аккуратность, бережливость, способность к ручному мастерству, трезвость расчетов. Стремление заботиться о собственном здоровье может быть использовано для убеждения отказаться от алкоголя. В беседах стоит обратить внимание подростка а то, что отрицательные черты характера - взрывность, склонность к злобно-раздражительному настроению могут повредить самому подростку - его здоровью, карьере, материальному благополучию. В профессиональных рекомендациях следует учитывать имеющиеся способности, предпочтение отдавать работе, требующей аккуратности, тщательности.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863797"/>
                  </a:ext>
                </a:extLst>
              </a:tr>
            </a:tbl>
          </a:graphicData>
        </a:graphic>
      </p:graphicFrame>
    </p:spTree>
    <p:extLst>
      <p:ext uri="{BB962C8B-B14F-4D97-AF65-F5344CB8AC3E}">
        <p14:creationId xmlns:p14="http://schemas.microsoft.com/office/powerpoint/2010/main" val="36832044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8E324BD-B3FE-4827-A552-BDE133C8D8DD}"/>
              </a:ext>
            </a:extLst>
          </p:cNvPr>
          <p:cNvSpPr>
            <a:spLocks noGrp="1"/>
          </p:cNvSpPr>
          <p:nvPr>
            <p:ph type="title"/>
          </p:nvPr>
        </p:nvSpPr>
        <p:spPr>
          <a:xfrm>
            <a:off x="-1" y="0"/>
            <a:ext cx="12087225" cy="238125"/>
          </a:xfrm>
        </p:spPr>
        <p:txBody>
          <a:bodyPr>
            <a:normAutofit fontScale="90000"/>
          </a:bodyPr>
          <a:lstStyle/>
          <a:p>
            <a:r>
              <a:rPr lang="ru-RU" sz="1600" b="1" dirty="0">
                <a:latin typeface="Times New Roman" panose="02020603050405020304" pitchFamily="18" charset="0"/>
                <a:cs typeface="Times New Roman" panose="02020603050405020304" pitchFamily="18" charset="0"/>
              </a:rPr>
              <a:t>Комплексное описание типов акцентуаций с наибольшим риском формирования суицидального поведения</a:t>
            </a:r>
          </a:p>
        </p:txBody>
      </p:sp>
      <p:graphicFrame>
        <p:nvGraphicFramePr>
          <p:cNvPr id="9" name="Объект 8">
            <a:extLst>
              <a:ext uri="{FF2B5EF4-FFF2-40B4-BE49-F238E27FC236}">
                <a16:creationId xmlns:a16="http://schemas.microsoft.com/office/drawing/2014/main" id="{C7884532-E9BF-453B-94FE-C4D9898F0C49}"/>
              </a:ext>
            </a:extLst>
          </p:cNvPr>
          <p:cNvGraphicFramePr>
            <a:graphicFrameLocks noGrp="1"/>
          </p:cNvGraphicFramePr>
          <p:nvPr>
            <p:ph idx="1"/>
            <p:extLst>
              <p:ext uri="{D42A27DB-BD31-4B8C-83A1-F6EECF244321}">
                <p14:modId xmlns:p14="http://schemas.microsoft.com/office/powerpoint/2010/main" val="4009323509"/>
              </p:ext>
            </p:extLst>
          </p:nvPr>
        </p:nvGraphicFramePr>
        <p:xfrm>
          <a:off x="-27710" y="238126"/>
          <a:ext cx="12191998" cy="6933936"/>
        </p:xfrm>
        <a:graphic>
          <a:graphicData uri="http://schemas.openxmlformats.org/drawingml/2006/table">
            <a:tbl>
              <a:tblPr firstRow="1" firstCol="1" bandRow="1"/>
              <a:tblGrid>
                <a:gridCol w="1274164">
                  <a:extLst>
                    <a:ext uri="{9D8B030D-6E8A-4147-A177-3AD203B41FA5}">
                      <a16:colId xmlns:a16="http://schemas.microsoft.com/office/drawing/2014/main" val="3223074533"/>
                    </a:ext>
                  </a:extLst>
                </a:gridCol>
                <a:gridCol w="1798820">
                  <a:extLst>
                    <a:ext uri="{9D8B030D-6E8A-4147-A177-3AD203B41FA5}">
                      <a16:colId xmlns:a16="http://schemas.microsoft.com/office/drawing/2014/main" val="911277958"/>
                    </a:ext>
                  </a:extLst>
                </a:gridCol>
                <a:gridCol w="1663908">
                  <a:extLst>
                    <a:ext uri="{9D8B030D-6E8A-4147-A177-3AD203B41FA5}">
                      <a16:colId xmlns:a16="http://schemas.microsoft.com/office/drawing/2014/main" val="1215930922"/>
                    </a:ext>
                  </a:extLst>
                </a:gridCol>
                <a:gridCol w="1499016">
                  <a:extLst>
                    <a:ext uri="{9D8B030D-6E8A-4147-A177-3AD203B41FA5}">
                      <a16:colId xmlns:a16="http://schemas.microsoft.com/office/drawing/2014/main" val="1155210250"/>
                    </a:ext>
                  </a:extLst>
                </a:gridCol>
                <a:gridCol w="3702571">
                  <a:extLst>
                    <a:ext uri="{9D8B030D-6E8A-4147-A177-3AD203B41FA5}">
                      <a16:colId xmlns:a16="http://schemas.microsoft.com/office/drawing/2014/main" val="2347530304"/>
                    </a:ext>
                  </a:extLst>
                </a:gridCol>
                <a:gridCol w="2253519">
                  <a:extLst>
                    <a:ext uri="{9D8B030D-6E8A-4147-A177-3AD203B41FA5}">
                      <a16:colId xmlns:a16="http://schemas.microsoft.com/office/drawing/2014/main" val="256716310"/>
                    </a:ext>
                  </a:extLst>
                </a:gridCol>
              </a:tblGrid>
              <a:tr h="704532">
                <a:tc>
                  <a:txBody>
                    <a:bodyPr/>
                    <a:lstStyle/>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Тип акцентуации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Основные признаки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Провоцирующие  факторы, “слабое место”</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Форма проявления дезадаптации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Возрастные реакции и формы нарушения поведения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Индивидуально-дифференцированный подход</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4092757"/>
                  </a:ext>
                </a:extLst>
              </a:tr>
              <a:tr h="6229404">
                <a:tc>
                  <a:txBody>
                    <a:bodyPr/>
                    <a:lstStyle/>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Истероидный (демонстративный) тип.</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С детства такие подростки  привыкли быть центром внимания. Крайне эгоцентричны, обладают ненасытной жаждой внимания к своей особе, стремятся любыми средствами добиваться восхищения, признания, соч4ввствия, при этом  порой ненависть и негодование в свой адрес предпочитают безразличию. Частое прибежище истероидов - кружки художественной самодеятельности при клубах и домах культуры.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Страх лишиться ореола исключительности, страх публичного разоблачения несостоятельности претензий и амбиций, лживости и истерического фантазирования. Формированию демонстративных черт характера способствует воспитание по типу “кумир семьи” и потворствующей гипопроекции.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преувеличение своих способностей, рассказы о несуществующих “подвигах” или способностях, фантазирование. Любые действия, способные привлечь утраченное внимание, в том числе неадекватные или экстравагантные.</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Реакции эмансипации проявляются в основном на словах, в форме громогласных заявлений и требований о свободе. Внешние проявления, в том числе и побеги, носят демонстративный характер. Часто проявляется реакция оппозиции с требованиями вернуть утраченное внимание. Общение в группе сверстников сопряжено с претензиями на лидерство или исключительность. Могут менять группу, если оказались разоблачёнными   во лжи или несостоятельности притязаний. Увлекаются подростки истероидного типа тем, чем можно привлечь к себе внимание, часто выбирают для этого оригинальные занятия или занятия явными внешними атрибутами. В сексуальном поведении больше игры и театральности, часто преувеличивают свой  сексуальный опыт.</a:t>
                      </a:r>
                    </a:p>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Большинство поведенческих нарушений, в том числе алкоголизация и даже </a:t>
                      </a:r>
                      <a:r>
                        <a:rPr lang="ru-RU" sz="1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суицидальные попытки, носят несерьезный, демонстративный характер и служат целям привлечения внимания.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Подростки этого типа наиболее трудны для коррекционных мероприятий (воздействий). Стратегией превентивных и коррекционных мер может быть поиск сфер где эгоцентрические установки (устремления) подростка, его желание быть в центре внимания могли бы быть удовлетворены безболезненно для окружающих. Ни в коем случае нельзя “подкреплять” демонстративное ведение, оно должно встречать отрицательное отношение, но без публичного разбирательства. Истероида можно “поощрять” вниманием за его положительные действия.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863797"/>
                  </a:ext>
                </a:extLst>
              </a:tr>
            </a:tbl>
          </a:graphicData>
        </a:graphic>
      </p:graphicFrame>
    </p:spTree>
    <p:extLst>
      <p:ext uri="{BB962C8B-B14F-4D97-AF65-F5344CB8AC3E}">
        <p14:creationId xmlns:p14="http://schemas.microsoft.com/office/powerpoint/2010/main" val="19517788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8A135C2-9F8D-47F9-A164-ABDB5FE72F7E}"/>
              </a:ext>
            </a:extLst>
          </p:cNvPr>
          <p:cNvSpPr>
            <a:spLocks noGrp="1"/>
          </p:cNvSpPr>
          <p:nvPr>
            <p:ph type="title"/>
          </p:nvPr>
        </p:nvSpPr>
        <p:spPr>
          <a:xfrm>
            <a:off x="838200" y="365125"/>
            <a:ext cx="10515600" cy="549275"/>
          </a:xfrm>
        </p:spPr>
        <p:txBody>
          <a:bodyPr>
            <a:normAutofit/>
          </a:bodyPr>
          <a:lstStyle/>
          <a:p>
            <a:pPr algn="ctr"/>
            <a:r>
              <a:rPr lang="ru-RU" sz="2800" b="1" dirty="0">
                <a:latin typeface="Times New Roman" panose="02020603050405020304" pitchFamily="18" charset="0"/>
                <a:cs typeface="Times New Roman" panose="02020603050405020304" pitchFamily="18" charset="0"/>
              </a:rPr>
              <a:t>Особенности депрессий у детей и подростков</a:t>
            </a:r>
          </a:p>
        </p:txBody>
      </p:sp>
      <p:sp>
        <p:nvSpPr>
          <p:cNvPr id="3" name="Объект 2">
            <a:extLst>
              <a:ext uri="{FF2B5EF4-FFF2-40B4-BE49-F238E27FC236}">
                <a16:creationId xmlns:a16="http://schemas.microsoft.com/office/drawing/2014/main" id="{DCC264F1-F530-405A-8433-E76F9EC8774B}"/>
              </a:ext>
            </a:extLst>
          </p:cNvPr>
          <p:cNvSpPr>
            <a:spLocks noGrp="1"/>
          </p:cNvSpPr>
          <p:nvPr>
            <p:ph idx="1"/>
          </p:nvPr>
        </p:nvSpPr>
        <p:spPr/>
        <p:txBody>
          <a:bodyPr/>
          <a:lstStyle/>
          <a:p>
            <a:pPr marL="0" indent="0" algn="ctr">
              <a:lnSpc>
                <a:spcPct val="100000"/>
              </a:lnSpc>
              <a:buNone/>
            </a:pPr>
            <a:r>
              <a:rPr lang="ru-RU" dirty="0">
                <a:latin typeface="Times New Roman" panose="02020603050405020304" pitchFamily="18" charset="0"/>
                <a:cs typeface="Times New Roman" panose="02020603050405020304" pitchFamily="18" charset="0"/>
              </a:rPr>
              <a:t>Депрессивные состояния в детском и подростковом возрасте проявляются иначе чем у взрослых. </a:t>
            </a:r>
          </a:p>
          <a:p>
            <a:pPr marL="0" indent="0" algn="ctr">
              <a:lnSpc>
                <a:spcPct val="100000"/>
              </a:lnSpc>
              <a:buNone/>
            </a:pPr>
            <a:r>
              <a:rPr lang="ru-RU" dirty="0">
                <a:latin typeface="Times New Roman" panose="02020603050405020304" pitchFamily="18" charset="0"/>
                <a:cs typeface="Times New Roman" panose="02020603050405020304" pitchFamily="18" charset="0"/>
              </a:rPr>
              <a:t>Это в значительной степени обусловлено незрелостью психики, недостаточным жизненным опытом, недостаточно развитыми механизмами психологической защиты</a:t>
            </a:r>
          </a:p>
        </p:txBody>
      </p:sp>
    </p:spTree>
    <p:extLst>
      <p:ext uri="{BB962C8B-B14F-4D97-AF65-F5344CB8AC3E}">
        <p14:creationId xmlns:p14="http://schemas.microsoft.com/office/powerpoint/2010/main" val="26314629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38B70A2-64A1-45AD-8A11-C30C3E00E704}"/>
              </a:ext>
            </a:extLst>
          </p:cNvPr>
          <p:cNvSpPr>
            <a:spLocks noGrp="1"/>
          </p:cNvSpPr>
          <p:nvPr>
            <p:ph type="title"/>
          </p:nvPr>
        </p:nvSpPr>
        <p:spPr>
          <a:xfrm>
            <a:off x="838200" y="166255"/>
            <a:ext cx="10515600" cy="514783"/>
          </a:xfrm>
        </p:spPr>
        <p:txBody>
          <a:bodyPr>
            <a:normAutofit/>
          </a:bodyPr>
          <a:lstStyle/>
          <a:p>
            <a:pPr algn="ctr"/>
            <a:r>
              <a:rPr lang="ru-RU" sz="2800" b="1" dirty="0">
                <a:latin typeface="Times New Roman" panose="02020603050405020304" pitchFamily="18" charset="0"/>
                <a:cs typeface="Times New Roman" panose="02020603050405020304" pitchFamily="18" charset="0"/>
              </a:rPr>
              <a:t>Признаки депрессий у детей:</a:t>
            </a:r>
          </a:p>
        </p:txBody>
      </p:sp>
      <p:sp>
        <p:nvSpPr>
          <p:cNvPr id="3" name="Объект 2">
            <a:extLst>
              <a:ext uri="{FF2B5EF4-FFF2-40B4-BE49-F238E27FC236}">
                <a16:creationId xmlns:a16="http://schemas.microsoft.com/office/drawing/2014/main" id="{869985E9-AE18-4591-9339-5B12C11CD3B8}"/>
              </a:ext>
            </a:extLst>
          </p:cNvPr>
          <p:cNvSpPr>
            <a:spLocks noGrp="1"/>
          </p:cNvSpPr>
          <p:nvPr>
            <p:ph idx="1"/>
          </p:nvPr>
        </p:nvSpPr>
        <p:spPr>
          <a:xfrm>
            <a:off x="838200" y="845127"/>
            <a:ext cx="10515600" cy="5846618"/>
          </a:xfrm>
        </p:spPr>
        <p:txBody>
          <a:bodyPr>
            <a:normAutofit lnSpcReduction="10000"/>
          </a:bodyPr>
          <a:lstStyle/>
          <a:p>
            <a:pPr marL="0" indent="0">
              <a:buNone/>
            </a:pPr>
            <a:r>
              <a:rPr lang="ru-RU" dirty="0">
                <a:latin typeface="Times New Roman" panose="02020603050405020304" pitchFamily="18" charset="0"/>
                <a:cs typeface="Times New Roman" panose="02020603050405020304" pitchFamily="18" charset="0"/>
              </a:rPr>
              <a:t>Потеря свойственной ребёнку энергии</a:t>
            </a:r>
          </a:p>
          <a:p>
            <a:pPr marL="0" indent="0">
              <a:buNone/>
            </a:pPr>
            <a:r>
              <a:rPr lang="ru-RU" dirty="0">
                <a:latin typeface="Times New Roman" panose="02020603050405020304" pitchFamily="18" charset="0"/>
                <a:cs typeface="Times New Roman" panose="02020603050405020304" pitchFamily="18" charset="0"/>
              </a:rPr>
              <a:t>Внешние проявления печали</a:t>
            </a:r>
          </a:p>
          <a:p>
            <a:pPr marL="0" indent="0">
              <a:buNone/>
            </a:pPr>
            <a:r>
              <a:rPr lang="ru-RU" dirty="0">
                <a:latin typeface="Times New Roman" panose="02020603050405020304" pitchFamily="18" charset="0"/>
                <a:cs typeface="Times New Roman" panose="02020603050405020304" pitchFamily="18" charset="0"/>
              </a:rPr>
              <a:t>Нарушение сна</a:t>
            </a:r>
          </a:p>
          <a:p>
            <a:pPr marL="0" indent="0">
              <a:buNone/>
            </a:pPr>
            <a:r>
              <a:rPr lang="ru-RU" dirty="0">
                <a:latin typeface="Times New Roman" panose="02020603050405020304" pitchFamily="18" charset="0"/>
                <a:cs typeface="Times New Roman" panose="02020603050405020304" pitchFamily="18" charset="0"/>
              </a:rPr>
              <a:t>Ухудшение успеваемости</a:t>
            </a:r>
          </a:p>
          <a:p>
            <a:pPr marL="0" indent="0">
              <a:buNone/>
            </a:pPr>
            <a:r>
              <a:rPr lang="ru-RU" dirty="0">
                <a:latin typeface="Times New Roman" panose="02020603050405020304" pitchFamily="18" charset="0"/>
                <a:cs typeface="Times New Roman" panose="02020603050405020304" pitchFamily="18" charset="0"/>
              </a:rPr>
              <a:t>Снижение интереса к общению со сверстниками</a:t>
            </a:r>
          </a:p>
          <a:p>
            <a:pPr marL="0" indent="0">
              <a:buNone/>
            </a:pPr>
            <a:r>
              <a:rPr lang="ru-RU" dirty="0">
                <a:latin typeface="Times New Roman" panose="02020603050405020304" pitchFamily="18" charset="0"/>
                <a:cs typeface="Times New Roman" panose="02020603050405020304" pitchFamily="18" charset="0"/>
              </a:rPr>
              <a:t>Изменение аппетита или веса</a:t>
            </a:r>
          </a:p>
          <a:p>
            <a:pPr marL="0" indent="0">
              <a:buNone/>
            </a:pPr>
            <a:r>
              <a:rPr lang="ru-RU" dirty="0">
                <a:latin typeface="Times New Roman" panose="02020603050405020304" pitchFamily="18" charset="0"/>
                <a:cs typeface="Times New Roman" panose="02020603050405020304" pitchFamily="18" charset="0"/>
              </a:rPr>
              <a:t>Неуверенность страх неудачи</a:t>
            </a:r>
          </a:p>
          <a:p>
            <a:pPr marL="0" indent="0">
              <a:buNone/>
            </a:pPr>
            <a:r>
              <a:rPr lang="ru-RU" dirty="0">
                <a:latin typeface="Times New Roman" panose="02020603050405020304" pitchFamily="18" charset="0"/>
                <a:cs typeface="Times New Roman" panose="02020603050405020304" pitchFamily="18" charset="0"/>
              </a:rPr>
              <a:t>Чувство неполноценности</a:t>
            </a:r>
          </a:p>
          <a:p>
            <a:pPr marL="0" indent="0">
              <a:buNone/>
            </a:pPr>
            <a:r>
              <a:rPr lang="ru-RU" dirty="0">
                <a:latin typeface="Times New Roman" panose="02020603050405020304" pitchFamily="18" charset="0"/>
                <a:cs typeface="Times New Roman" panose="02020603050405020304" pitchFamily="18" charset="0"/>
              </a:rPr>
              <a:t>Чувство «заслуженной отверженности»</a:t>
            </a:r>
          </a:p>
          <a:p>
            <a:pPr marL="0" indent="0">
              <a:buNone/>
            </a:pPr>
            <a:r>
              <a:rPr lang="ru-RU" dirty="0">
                <a:latin typeface="Times New Roman" panose="02020603050405020304" pitchFamily="18" charset="0"/>
                <a:cs typeface="Times New Roman" panose="02020603050405020304" pitchFamily="18" charset="0"/>
              </a:rPr>
              <a:t>Чрезмерная самокритичность</a:t>
            </a:r>
          </a:p>
          <a:p>
            <a:pPr marL="0" indent="0">
              <a:buNone/>
            </a:pPr>
            <a:r>
              <a:rPr lang="ru-RU" dirty="0">
                <a:latin typeface="Times New Roman" panose="02020603050405020304" pitchFamily="18" charset="0"/>
                <a:cs typeface="Times New Roman" panose="02020603050405020304" pitchFamily="18" charset="0"/>
              </a:rPr>
              <a:t>Низкая фрустрационная толерантность</a:t>
            </a:r>
          </a:p>
          <a:p>
            <a:pPr marL="0" indent="0">
              <a:buNone/>
            </a:pPr>
            <a:r>
              <a:rPr lang="ru-RU" dirty="0">
                <a:latin typeface="Times New Roman" panose="02020603050405020304" pitchFamily="18" charset="0"/>
                <a:cs typeface="Times New Roman" panose="02020603050405020304" pitchFamily="18" charset="0"/>
              </a:rPr>
              <a:t>Несвойственное ребёнку агрессивное поведение</a:t>
            </a:r>
          </a:p>
          <a:p>
            <a:pPr marL="0" indent="0">
              <a:buNone/>
            </a:pPr>
            <a:endParaRPr lang="ru-RU" dirty="0"/>
          </a:p>
        </p:txBody>
      </p:sp>
    </p:spTree>
    <p:extLst>
      <p:ext uri="{BB962C8B-B14F-4D97-AF65-F5344CB8AC3E}">
        <p14:creationId xmlns:p14="http://schemas.microsoft.com/office/powerpoint/2010/main" val="251613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BB80CF8-C3E2-41E6-9063-F9FE466A652A}"/>
              </a:ext>
            </a:extLst>
          </p:cNvPr>
          <p:cNvSpPr>
            <a:spLocks noGrp="1"/>
          </p:cNvSpPr>
          <p:nvPr>
            <p:ph type="title"/>
          </p:nvPr>
        </p:nvSpPr>
        <p:spPr>
          <a:xfrm>
            <a:off x="252153" y="540327"/>
            <a:ext cx="11687694" cy="415637"/>
          </a:xfrm>
        </p:spPr>
        <p:txBody>
          <a:bodyPr>
            <a:normAutofit fontScale="90000"/>
          </a:bodyPr>
          <a:lstStyle/>
          <a:p>
            <a:pPr algn="ctr"/>
            <a:r>
              <a:rPr lang="ru-RU" sz="2800" b="1" dirty="0">
                <a:latin typeface="Times New Roman" panose="02020603050405020304" pitchFamily="18" charset="0"/>
                <a:cs typeface="Times New Roman" panose="02020603050405020304" pitchFamily="18" charset="0"/>
              </a:rPr>
              <a:t>Суицид, суицидальное поведение: основные понятия, характеристики, этапы</a:t>
            </a:r>
          </a:p>
        </p:txBody>
      </p:sp>
      <p:sp>
        <p:nvSpPr>
          <p:cNvPr id="3" name="Объект 2">
            <a:extLst>
              <a:ext uri="{FF2B5EF4-FFF2-40B4-BE49-F238E27FC236}">
                <a16:creationId xmlns:a16="http://schemas.microsoft.com/office/drawing/2014/main" id="{0B204EA6-4BC7-4E28-A12E-ABB0A1FB4A38}"/>
              </a:ext>
            </a:extLst>
          </p:cNvPr>
          <p:cNvSpPr>
            <a:spLocks noGrp="1"/>
          </p:cNvSpPr>
          <p:nvPr>
            <p:ph idx="1"/>
          </p:nvPr>
        </p:nvSpPr>
        <p:spPr>
          <a:xfrm>
            <a:off x="2105890" y="1676399"/>
            <a:ext cx="8077201" cy="4641273"/>
          </a:xfrm>
        </p:spPr>
        <p:txBody>
          <a:bodyPr>
            <a:normAutofit fontScale="92500"/>
          </a:bodyPr>
          <a:lstStyle/>
          <a:p>
            <a:pPr marL="0" indent="0" algn="ctr">
              <a:lnSpc>
                <a:spcPct val="120000"/>
              </a:lnSpc>
              <a:spcBef>
                <a:spcPts val="0"/>
              </a:spcBef>
              <a:buNone/>
            </a:pPr>
            <a:r>
              <a:rPr lang="ru-RU" dirty="0">
                <a:latin typeface="Times New Roman" panose="02020603050405020304" pitchFamily="18" charset="0"/>
                <a:cs typeface="Times New Roman" panose="02020603050405020304" pitchFamily="18" charset="0"/>
              </a:rPr>
              <a:t>Суицид есть предельное выражение деструктивного поведения, которое проявляется как аутоагрессия в отношении самого себя либо в форме самоповреждения , либо в акте самоубийства с необратимым смертельным исходом.</a:t>
            </a:r>
          </a:p>
          <a:p>
            <a:pPr marL="0" indent="0" algn="ctr">
              <a:lnSpc>
                <a:spcPct val="120000"/>
              </a:lnSpc>
              <a:spcBef>
                <a:spcPts val="0"/>
              </a:spcBef>
              <a:buNone/>
            </a:pPr>
            <a:r>
              <a:rPr lang="ru-RU" dirty="0">
                <a:latin typeface="Times New Roman" panose="02020603050405020304" pitchFamily="18" charset="0"/>
                <a:cs typeface="Times New Roman" panose="02020603050405020304" pitchFamily="18" charset="0"/>
              </a:rPr>
              <a:t>Таким образом, под термином «суицид» понимают акт лишения себя жизни, при котором человек действует преднамеренно, целенаправленно и осознанно.</a:t>
            </a:r>
          </a:p>
          <a:p>
            <a:pPr marL="0" indent="0" algn="ctr">
              <a:lnSpc>
                <a:spcPct val="120000"/>
              </a:lnSpc>
              <a:spcBef>
                <a:spcPts val="0"/>
              </a:spcBef>
              <a:buNone/>
            </a:pPr>
            <a:endParaRPr lang="ru-RU" dirty="0">
              <a:latin typeface="Times New Roman" panose="02020603050405020304" pitchFamily="18" charset="0"/>
              <a:cs typeface="Times New Roman" panose="02020603050405020304" pitchFamily="18" charset="0"/>
            </a:endParaRPr>
          </a:p>
          <a:p>
            <a:pPr marL="0" indent="0" algn="ctr">
              <a:lnSpc>
                <a:spcPct val="120000"/>
              </a:lnSpc>
              <a:spcBef>
                <a:spcPts val="0"/>
              </a:spcBef>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46319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38B70A2-64A1-45AD-8A11-C30C3E00E704}"/>
              </a:ext>
            </a:extLst>
          </p:cNvPr>
          <p:cNvSpPr>
            <a:spLocks noGrp="1"/>
          </p:cNvSpPr>
          <p:nvPr>
            <p:ph type="title"/>
          </p:nvPr>
        </p:nvSpPr>
        <p:spPr>
          <a:xfrm>
            <a:off x="838200" y="166255"/>
            <a:ext cx="10515600" cy="514783"/>
          </a:xfrm>
        </p:spPr>
        <p:txBody>
          <a:bodyPr>
            <a:normAutofit/>
          </a:bodyPr>
          <a:lstStyle/>
          <a:p>
            <a:pPr algn="ctr"/>
            <a:r>
              <a:rPr lang="ru-RU" sz="2400" b="1" dirty="0">
                <a:latin typeface="Times New Roman" panose="02020603050405020304" pitchFamily="18" charset="0"/>
                <a:cs typeface="Times New Roman" panose="02020603050405020304" pitchFamily="18" charset="0"/>
              </a:rPr>
              <a:t>Признаки депрессий у детей:</a:t>
            </a:r>
          </a:p>
        </p:txBody>
      </p:sp>
      <p:sp>
        <p:nvSpPr>
          <p:cNvPr id="3" name="Объект 2">
            <a:extLst>
              <a:ext uri="{FF2B5EF4-FFF2-40B4-BE49-F238E27FC236}">
                <a16:creationId xmlns:a16="http://schemas.microsoft.com/office/drawing/2014/main" id="{869985E9-AE18-4591-9339-5B12C11CD3B8}"/>
              </a:ext>
            </a:extLst>
          </p:cNvPr>
          <p:cNvSpPr>
            <a:spLocks noGrp="1"/>
          </p:cNvSpPr>
          <p:nvPr>
            <p:ph idx="1"/>
          </p:nvPr>
        </p:nvSpPr>
        <p:spPr>
          <a:xfrm>
            <a:off x="838200" y="845127"/>
            <a:ext cx="10515600" cy="5846618"/>
          </a:xfrm>
        </p:spPr>
        <p:txBody>
          <a:bodyPr>
            <a:normAutofit fontScale="92500" lnSpcReduction="10000"/>
          </a:bodyPr>
          <a:lstStyle/>
          <a:p>
            <a:pPr marL="0" indent="0">
              <a:buNone/>
            </a:pPr>
            <a:r>
              <a:rPr lang="ru-RU" sz="2600" dirty="0">
                <a:latin typeface="Times New Roman" panose="02020603050405020304" pitchFamily="18" charset="0"/>
                <a:cs typeface="Times New Roman" panose="02020603050405020304" pitchFamily="18" charset="0"/>
              </a:rPr>
              <a:t>Печальное настроение</a:t>
            </a:r>
          </a:p>
          <a:p>
            <a:pPr marL="0" indent="0">
              <a:buNone/>
            </a:pPr>
            <a:r>
              <a:rPr lang="ru-RU" sz="2600" dirty="0">
                <a:latin typeface="Times New Roman" panose="02020603050405020304" pitchFamily="18" charset="0"/>
                <a:cs typeface="Times New Roman" panose="02020603050405020304" pitchFamily="18" charset="0"/>
              </a:rPr>
              <a:t>Чувство «усталости»</a:t>
            </a:r>
          </a:p>
          <a:p>
            <a:pPr marL="0" indent="0">
              <a:buNone/>
            </a:pPr>
            <a:r>
              <a:rPr lang="ru-RU" sz="2600" dirty="0">
                <a:latin typeface="Times New Roman" panose="02020603050405020304" pitchFamily="18" charset="0"/>
                <a:cs typeface="Times New Roman" panose="02020603050405020304" pitchFamily="18" charset="0"/>
              </a:rPr>
              <a:t>Нарушение сна, соматические жалобы</a:t>
            </a:r>
          </a:p>
          <a:p>
            <a:pPr marL="0" indent="0">
              <a:buNone/>
            </a:pPr>
            <a:r>
              <a:rPr lang="ru-RU" sz="2600" dirty="0">
                <a:latin typeface="Times New Roman" panose="02020603050405020304" pitchFamily="18" charset="0"/>
                <a:cs typeface="Times New Roman" panose="02020603050405020304" pitchFamily="18" charset="0"/>
              </a:rPr>
              <a:t>Неусидчивость и беспокойство</a:t>
            </a:r>
          </a:p>
          <a:p>
            <a:pPr marL="0" indent="0">
              <a:buNone/>
            </a:pPr>
            <a:r>
              <a:rPr lang="ru-RU" sz="2600" dirty="0">
                <a:latin typeface="Times New Roman" panose="02020603050405020304" pitchFamily="18" charset="0"/>
                <a:cs typeface="Times New Roman" panose="02020603050405020304" pitchFamily="18" charset="0"/>
              </a:rPr>
              <a:t>Фиксация внимания на мелочах</a:t>
            </a:r>
          </a:p>
          <a:p>
            <a:pPr marL="0" indent="0">
              <a:buNone/>
            </a:pPr>
            <a:r>
              <a:rPr lang="ru-RU" sz="2600" dirty="0">
                <a:latin typeface="Times New Roman" panose="02020603050405020304" pitchFamily="18" charset="0"/>
                <a:cs typeface="Times New Roman" panose="02020603050405020304" pitchFamily="18" charset="0"/>
              </a:rPr>
              <a:t>Чрезвычайная эмоциональность</a:t>
            </a:r>
          </a:p>
          <a:p>
            <a:pPr marL="0" indent="0">
              <a:buNone/>
            </a:pPr>
            <a:r>
              <a:rPr lang="ru-RU" sz="2600" dirty="0">
                <a:latin typeface="Times New Roman" panose="02020603050405020304" pitchFamily="18" charset="0"/>
                <a:cs typeface="Times New Roman" panose="02020603050405020304" pitchFamily="18" charset="0"/>
              </a:rPr>
              <a:t>Замкнутость</a:t>
            </a:r>
          </a:p>
          <a:p>
            <a:pPr marL="0" indent="0">
              <a:buNone/>
            </a:pPr>
            <a:r>
              <a:rPr lang="ru-RU" sz="2600" dirty="0">
                <a:latin typeface="Times New Roman" panose="02020603050405020304" pitchFamily="18" charset="0"/>
                <a:cs typeface="Times New Roman" panose="02020603050405020304" pitchFamily="18" charset="0"/>
              </a:rPr>
              <a:t>Рассеянность</a:t>
            </a:r>
          </a:p>
          <a:p>
            <a:pPr marL="0" indent="0">
              <a:buNone/>
            </a:pPr>
            <a:r>
              <a:rPr lang="ru-RU" sz="2600" dirty="0">
                <a:latin typeface="Times New Roman" panose="02020603050405020304" pitchFamily="18" charset="0"/>
                <a:cs typeface="Times New Roman" panose="02020603050405020304" pitchFamily="18" charset="0"/>
              </a:rPr>
              <a:t>Агрессивное поведение</a:t>
            </a:r>
          </a:p>
          <a:p>
            <a:pPr marL="0" indent="0">
              <a:buNone/>
            </a:pPr>
            <a:r>
              <a:rPr lang="ru-RU" sz="2600" dirty="0">
                <a:latin typeface="Times New Roman" panose="02020603050405020304" pitchFamily="18" charset="0"/>
                <a:cs typeface="Times New Roman" panose="02020603050405020304" pitchFamily="18" charset="0"/>
              </a:rPr>
              <a:t>Негативизм, демонстративное непослушание</a:t>
            </a:r>
          </a:p>
          <a:p>
            <a:pPr marL="0" indent="0">
              <a:buNone/>
            </a:pPr>
            <a:r>
              <a:rPr lang="ru-RU" sz="2600" dirty="0">
                <a:latin typeface="Times New Roman" panose="02020603050405020304" pitchFamily="18" charset="0"/>
                <a:cs typeface="Times New Roman" panose="02020603050405020304" pitchFamily="18" charset="0"/>
              </a:rPr>
              <a:t>Склонность к «бунту»</a:t>
            </a:r>
          </a:p>
          <a:p>
            <a:pPr marL="0" indent="0">
              <a:buNone/>
            </a:pPr>
            <a:r>
              <a:rPr lang="ru-RU" sz="2600" dirty="0">
                <a:latin typeface="Times New Roman" panose="02020603050405020304" pitchFamily="18" charset="0"/>
                <a:cs typeface="Times New Roman" panose="02020603050405020304" pitchFamily="18" charset="0"/>
              </a:rPr>
              <a:t>Употребление ПАВ</a:t>
            </a:r>
          </a:p>
          <a:p>
            <a:pPr marL="0" indent="0">
              <a:buNone/>
            </a:pPr>
            <a:r>
              <a:rPr lang="ru-RU" sz="2600" dirty="0">
                <a:latin typeface="Times New Roman" panose="02020603050405020304" pitchFamily="18" charset="0"/>
                <a:cs typeface="Times New Roman" panose="02020603050405020304" pitchFamily="18" charset="0"/>
              </a:rPr>
              <a:t>Снижение учебной мотивации и успеваемости</a:t>
            </a:r>
          </a:p>
          <a:p>
            <a:pPr marL="0" indent="0">
              <a:buNone/>
            </a:pPr>
            <a:r>
              <a:rPr lang="ru-RU" sz="2600" dirty="0">
                <a:latin typeface="Times New Roman" panose="02020603050405020304" pitchFamily="18" charset="0"/>
                <a:cs typeface="Times New Roman" panose="02020603050405020304" pitchFamily="18" charset="0"/>
              </a:rPr>
              <a:t>Прогулы в школе</a:t>
            </a:r>
          </a:p>
          <a:p>
            <a:pPr marL="0" indent="0">
              <a:buNone/>
            </a:pPr>
            <a:endParaRPr lang="ru-RU" dirty="0"/>
          </a:p>
        </p:txBody>
      </p:sp>
    </p:spTree>
    <p:extLst>
      <p:ext uri="{BB962C8B-B14F-4D97-AF65-F5344CB8AC3E}">
        <p14:creationId xmlns:p14="http://schemas.microsoft.com/office/powerpoint/2010/main" val="244515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A0E833D-BB8A-4C9E-BD4F-A494A2DF483A}"/>
              </a:ext>
            </a:extLst>
          </p:cNvPr>
          <p:cNvSpPr>
            <a:spLocks noGrp="1"/>
          </p:cNvSpPr>
          <p:nvPr>
            <p:ph type="title"/>
          </p:nvPr>
        </p:nvSpPr>
        <p:spPr>
          <a:xfrm>
            <a:off x="838200" y="0"/>
            <a:ext cx="10515600" cy="78220"/>
          </a:xfrm>
        </p:spPr>
        <p:txBody>
          <a:bodyPr>
            <a:normAutofit fontScale="90000"/>
          </a:bodyPr>
          <a:lstStyle/>
          <a:p>
            <a:endParaRPr lang="ru-RU" dirty="0"/>
          </a:p>
        </p:txBody>
      </p:sp>
      <p:sp>
        <p:nvSpPr>
          <p:cNvPr id="3" name="Объект 2">
            <a:extLst>
              <a:ext uri="{FF2B5EF4-FFF2-40B4-BE49-F238E27FC236}">
                <a16:creationId xmlns:a16="http://schemas.microsoft.com/office/drawing/2014/main" id="{3799D3A2-DC73-4BFE-B9FD-BFEDD7AFF332}"/>
              </a:ext>
            </a:extLst>
          </p:cNvPr>
          <p:cNvSpPr>
            <a:spLocks noGrp="1"/>
          </p:cNvSpPr>
          <p:nvPr>
            <p:ph idx="1"/>
          </p:nvPr>
        </p:nvSpPr>
        <p:spPr>
          <a:xfrm>
            <a:off x="838200" y="78220"/>
            <a:ext cx="10515600" cy="6701560"/>
          </a:xfrm>
        </p:spPr>
        <p:txBody>
          <a:bodyPr>
            <a:normAutofit lnSpcReduction="10000"/>
          </a:bodyPr>
          <a:lstStyle/>
          <a:p>
            <a:pPr indent="0" algn="ctr">
              <a:lnSpc>
                <a:spcPct val="120000"/>
              </a:lnSpc>
              <a:spcBef>
                <a:spcPts val="0"/>
              </a:spcBef>
              <a:buNone/>
            </a:pPr>
            <a:r>
              <a:rPr lang="ru-RU" sz="2800" b="1" dirty="0">
                <a:effectLst/>
                <a:latin typeface="Times New Roman" panose="02020603050405020304" pitchFamily="18" charset="0"/>
                <a:ea typeface="Times New Roman" panose="02020603050405020304" pitchFamily="18" charset="0"/>
                <a:cs typeface="Times New Roman" panose="02020603050405020304" pitchFamily="18" charset="0"/>
              </a:rPr>
              <a:t>Типология суицидов у детей и подростков</a:t>
            </a:r>
            <a:endParaRPr lang="ru-RU" sz="2000" b="1" dirty="0">
              <a:effectLst/>
              <a:latin typeface="Calibri" panose="020F0502020204030204" pitchFamily="34" charset="0"/>
              <a:ea typeface="Times New Roman" panose="02020603050405020304" pitchFamily="18" charset="0"/>
              <a:cs typeface="Times New Roman" panose="02020603050405020304" pitchFamily="18" charset="0"/>
            </a:endParaRPr>
          </a:p>
          <a:p>
            <a:pPr indent="0" algn="just">
              <a:lnSpc>
                <a:spcPct val="120000"/>
              </a:lnSpc>
              <a:spcBef>
                <a:spcPts val="0"/>
              </a:spcBef>
              <a:buNone/>
            </a:pPr>
            <a:r>
              <a:rPr lang="ru-RU"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7200" algn="just">
              <a:lnSpc>
                <a:spcPct val="120000"/>
              </a:lnSpc>
              <a:spcBef>
                <a:spcPts val="0"/>
              </a:spcBef>
              <a:buNone/>
            </a:pPr>
            <a:r>
              <a:rPr lang="ru-RU" sz="2800" dirty="0">
                <a:effectLst/>
                <a:latin typeface="Times New Roman" panose="02020603050405020304" pitchFamily="18" charset="0"/>
                <a:ea typeface="Times New Roman" panose="02020603050405020304" pitchFamily="18" charset="0"/>
                <a:cs typeface="Times New Roman" panose="02020603050405020304" pitchFamily="18" charset="0"/>
              </a:rPr>
              <a:t>Для адекватного подбора форм и методов профилактики подросткового суицида необходимо обратиться к его типологии. </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7200" algn="just">
              <a:lnSpc>
                <a:spcPct val="120000"/>
              </a:lnSpc>
              <a:spcBef>
                <a:spcPts val="0"/>
              </a:spcBef>
              <a:buNone/>
            </a:pPr>
            <a:r>
              <a:rPr lang="ru-RU" sz="2800" dirty="0">
                <a:effectLst/>
                <a:latin typeface="Times New Roman" panose="02020603050405020304" pitchFamily="18" charset="0"/>
                <a:ea typeface="Times New Roman" panose="02020603050405020304" pitchFamily="18" charset="0"/>
                <a:cs typeface="Times New Roman" panose="02020603050405020304" pitchFamily="18" charset="0"/>
              </a:rPr>
              <a:t>В литературе описываются разнообразные типы суицидов подростков: </a:t>
            </a:r>
          </a:p>
          <a:p>
            <a:pPr indent="0" algn="just">
              <a:lnSpc>
                <a:spcPct val="120000"/>
              </a:lnSpc>
              <a:spcBef>
                <a:spcPts val="0"/>
              </a:spcBef>
            </a:pP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685800" indent="-457200" algn="just">
              <a:lnSpc>
                <a:spcPct val="120000"/>
              </a:lnSpc>
              <a:spcBef>
                <a:spcPts val="0"/>
              </a:spcBef>
              <a:buClr>
                <a:srgbClr val="0070C0"/>
              </a:buClr>
              <a:buFont typeface="Wingdings" panose="05000000000000000000" pitchFamily="2" charset="2"/>
              <a:buChar char="Ø"/>
            </a:pP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b="1" dirty="0">
                <a:effectLst/>
                <a:latin typeface="Times New Roman" panose="02020603050405020304" pitchFamily="18" charset="0"/>
                <a:ea typeface="Times New Roman" panose="02020603050405020304" pitchFamily="18" charset="0"/>
                <a:cs typeface="Times New Roman" panose="02020603050405020304" pitchFamily="18" charset="0"/>
              </a:rPr>
              <a:t>демонстративно-шантажный, </a:t>
            </a:r>
            <a:endParaRPr lang="ru-RU" sz="20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685800" indent="-457200" algn="just">
              <a:lnSpc>
                <a:spcPct val="120000"/>
              </a:lnSpc>
              <a:spcBef>
                <a:spcPts val="0"/>
              </a:spcBef>
              <a:buClr>
                <a:srgbClr val="0070C0"/>
              </a:buClr>
              <a:buFont typeface="Wingdings" panose="05000000000000000000" pitchFamily="2" charset="2"/>
              <a:buChar char="Ø"/>
            </a:pPr>
            <a:r>
              <a:rPr lang="ru-RU" sz="2800" b="1" dirty="0">
                <a:effectLst/>
                <a:latin typeface="Times New Roman" panose="02020603050405020304" pitchFamily="18" charset="0"/>
                <a:ea typeface="Times New Roman" panose="02020603050405020304" pitchFamily="18" charset="0"/>
                <a:cs typeface="Times New Roman" panose="02020603050405020304" pitchFamily="18" charset="0"/>
              </a:rPr>
              <a:t> аффективный (импульсивный), </a:t>
            </a:r>
            <a:endParaRPr lang="ru-RU" sz="20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685800" indent="-457200" algn="just">
              <a:lnSpc>
                <a:spcPct val="120000"/>
              </a:lnSpc>
              <a:spcBef>
                <a:spcPts val="0"/>
              </a:spcBef>
              <a:buClr>
                <a:srgbClr val="0070C0"/>
              </a:buClr>
              <a:buFont typeface="Wingdings" panose="05000000000000000000" pitchFamily="2" charset="2"/>
              <a:buChar char="Ø"/>
            </a:pPr>
            <a:r>
              <a:rPr lang="ru-RU" sz="2800" b="1" dirty="0">
                <a:effectLst/>
                <a:latin typeface="Times New Roman" panose="02020603050405020304" pitchFamily="18" charset="0"/>
                <a:ea typeface="Times New Roman" panose="02020603050405020304" pitchFamily="18" charset="0"/>
                <a:cs typeface="Times New Roman" panose="02020603050405020304" pitchFamily="18" charset="0"/>
              </a:rPr>
              <a:t> истинный, </a:t>
            </a:r>
            <a:endParaRPr lang="ru-RU" sz="20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685800" indent="-457200" algn="just">
              <a:lnSpc>
                <a:spcPct val="120000"/>
              </a:lnSpc>
              <a:spcBef>
                <a:spcPts val="0"/>
              </a:spcBef>
              <a:buClr>
                <a:srgbClr val="0070C0"/>
              </a:buClr>
              <a:buFont typeface="Wingdings" panose="05000000000000000000" pitchFamily="2" charset="2"/>
              <a:buChar char="Ø"/>
            </a:pPr>
            <a:r>
              <a:rPr lang="ru-RU" sz="2800" b="1" dirty="0">
                <a:effectLst/>
                <a:latin typeface="Times New Roman" panose="02020603050405020304" pitchFamily="18" charset="0"/>
                <a:ea typeface="Times New Roman" panose="02020603050405020304" pitchFamily="18" charset="0"/>
                <a:cs typeface="Times New Roman" panose="02020603050405020304" pitchFamily="18" charset="0"/>
              </a:rPr>
              <a:t> подражательный (скопированный), </a:t>
            </a:r>
            <a:endParaRPr lang="ru-RU" sz="20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685800" indent="-457200" algn="just">
              <a:lnSpc>
                <a:spcPct val="120000"/>
              </a:lnSpc>
              <a:spcBef>
                <a:spcPts val="0"/>
              </a:spcBef>
              <a:buClr>
                <a:srgbClr val="0070C0"/>
              </a:buClr>
              <a:buFont typeface="Wingdings" panose="05000000000000000000" pitchFamily="2" charset="2"/>
              <a:buChar char="Ø"/>
            </a:pPr>
            <a:r>
              <a:rPr lang="ru-RU" sz="2800" b="1" dirty="0">
                <a:effectLst/>
                <a:latin typeface="Times New Roman" panose="02020603050405020304" pitchFamily="18" charset="0"/>
                <a:ea typeface="Times New Roman" panose="02020603050405020304" pitchFamily="18" charset="0"/>
                <a:cs typeface="Times New Roman" panose="02020603050405020304" pitchFamily="18" charset="0"/>
              </a:rPr>
              <a:t> философский (метафизический), </a:t>
            </a:r>
            <a:endParaRPr lang="ru-RU" sz="20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685800" indent="-457200" algn="just">
              <a:lnSpc>
                <a:spcPct val="120000"/>
              </a:lnSpc>
              <a:spcBef>
                <a:spcPts val="0"/>
              </a:spcBef>
              <a:buClr>
                <a:srgbClr val="0070C0"/>
              </a:buClr>
              <a:buFont typeface="Wingdings" panose="05000000000000000000" pitchFamily="2" charset="2"/>
              <a:buChar char="Ø"/>
            </a:pPr>
            <a:r>
              <a:rPr lang="ru-RU" sz="2800" b="1" dirty="0">
                <a:effectLst/>
                <a:latin typeface="Times New Roman" panose="02020603050405020304" pitchFamily="18" charset="0"/>
                <a:ea typeface="Times New Roman" panose="02020603050405020304" pitchFamily="18" charset="0"/>
                <a:cs typeface="Times New Roman" panose="02020603050405020304" pitchFamily="18" charset="0"/>
              </a:rPr>
              <a:t> ритуальный, </a:t>
            </a:r>
            <a:endParaRPr lang="ru-RU" sz="20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685800" indent="-457200" algn="just">
              <a:lnSpc>
                <a:spcPct val="120000"/>
              </a:lnSpc>
              <a:spcBef>
                <a:spcPts val="0"/>
              </a:spcBef>
              <a:buClr>
                <a:srgbClr val="0070C0"/>
              </a:buClr>
              <a:buFont typeface="Wingdings" panose="05000000000000000000" pitchFamily="2" charset="2"/>
              <a:buChar char="Ø"/>
            </a:pPr>
            <a:r>
              <a:rPr lang="ru-RU" sz="2800" b="1" dirty="0">
                <a:effectLst/>
                <a:latin typeface="Times New Roman" panose="02020603050405020304" pitchFamily="18" charset="0"/>
                <a:ea typeface="Times New Roman" panose="02020603050405020304" pitchFamily="18" charset="0"/>
                <a:cs typeface="Times New Roman" panose="02020603050405020304" pitchFamily="18" charset="0"/>
              </a:rPr>
              <a:t> с мотивацией самоустранения и другие.</a:t>
            </a:r>
            <a:endParaRPr lang="ru-RU" sz="2000" b="1"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42233641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90EFFEF-38B5-4D30-B5A0-0E5055DD44ED}"/>
              </a:ext>
            </a:extLst>
          </p:cNvPr>
          <p:cNvSpPr>
            <a:spLocks noGrp="1"/>
          </p:cNvSpPr>
          <p:nvPr>
            <p:ph type="title"/>
          </p:nvPr>
        </p:nvSpPr>
        <p:spPr>
          <a:xfrm>
            <a:off x="838200" y="0"/>
            <a:ext cx="10515600" cy="45719"/>
          </a:xfrm>
        </p:spPr>
        <p:txBody>
          <a:bodyPr>
            <a:normAutofit fontScale="90000"/>
          </a:bodyPr>
          <a:lstStyle/>
          <a:p>
            <a:endParaRPr lang="ru-RU" dirty="0"/>
          </a:p>
        </p:txBody>
      </p:sp>
      <p:sp>
        <p:nvSpPr>
          <p:cNvPr id="3" name="Объект 2">
            <a:extLst>
              <a:ext uri="{FF2B5EF4-FFF2-40B4-BE49-F238E27FC236}">
                <a16:creationId xmlns:a16="http://schemas.microsoft.com/office/drawing/2014/main" id="{FA789933-5C58-46EA-A1DC-6BC21019BBAB}"/>
              </a:ext>
            </a:extLst>
          </p:cNvPr>
          <p:cNvSpPr>
            <a:spLocks noGrp="1"/>
          </p:cNvSpPr>
          <p:nvPr>
            <p:ph idx="1"/>
          </p:nvPr>
        </p:nvSpPr>
        <p:spPr>
          <a:xfrm>
            <a:off x="838200" y="91438"/>
            <a:ext cx="10515600" cy="6766562"/>
          </a:xfrm>
        </p:spPr>
        <p:txBody>
          <a:bodyPr>
            <a:normAutofit fontScale="92500" lnSpcReduction="20000"/>
          </a:bodyPr>
          <a:lstStyle/>
          <a:p>
            <a:pPr marL="0" indent="0">
              <a:lnSpc>
                <a:spcPct val="115000"/>
              </a:lnSpc>
              <a:spcAft>
                <a:spcPts val="1000"/>
              </a:spcAft>
              <a:buNone/>
            </a:pPr>
            <a:r>
              <a:rPr lang="ru-RU" sz="2800" b="1" i="1" dirty="0">
                <a:effectLst/>
                <a:latin typeface="Times New Roman" panose="02020603050405020304" pitchFamily="18" charset="0"/>
                <a:ea typeface="Times New Roman" panose="02020603050405020304" pitchFamily="18" charset="0"/>
                <a:cs typeface="Times New Roman" panose="02020603050405020304" pitchFamily="18" charset="0"/>
              </a:rPr>
              <a:t>1.  Типология Е.М. В роно, Н.А. Ратиновой</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buClr>
                <a:srgbClr val="0070C0"/>
              </a:buClr>
              <a:buFont typeface="Wingdings" panose="05000000000000000000" pitchFamily="2" charset="2"/>
              <a:buChar char="Ø"/>
            </a:pPr>
            <a:r>
              <a:rPr lang="ru-RU" sz="2800" b="1" dirty="0">
                <a:effectLst/>
                <a:latin typeface="Times New Roman" panose="02020603050405020304" pitchFamily="18" charset="0"/>
                <a:ea typeface="Times New Roman" panose="02020603050405020304" pitchFamily="18" charset="0"/>
                <a:cs typeface="Times New Roman" panose="02020603050405020304" pitchFamily="18" charset="0"/>
              </a:rPr>
              <a:t>1.1 Демонстративно-шантажные суициды с агрессивным компонентом</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buClr>
                <a:srgbClr val="0070C0"/>
              </a:buClr>
              <a:buFont typeface="Wingdings" panose="05000000000000000000" pitchFamily="2" charset="2"/>
              <a:buChar char="Ø"/>
            </a:pPr>
            <a:r>
              <a:rPr lang="ru-RU" sz="2800" b="1" dirty="0">
                <a:effectLst/>
                <a:latin typeface="Times New Roman" panose="02020603050405020304" pitchFamily="18" charset="0"/>
                <a:ea typeface="Times New Roman" panose="02020603050405020304" pitchFamily="18" charset="0"/>
                <a:cs typeface="Times New Roman" panose="02020603050405020304" pitchFamily="18" charset="0"/>
              </a:rPr>
              <a:t>1.2 Демонстративно-шантажные суициды с манипулятивной мотивацией</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Bef>
                <a:spcPts val="0"/>
              </a:spcBef>
              <a:buClr>
                <a:srgbClr val="0070C0"/>
              </a:buClr>
              <a:buFont typeface="Wingdings" panose="05000000000000000000" pitchFamily="2" charset="2"/>
              <a:buChar char="Ø"/>
            </a:pPr>
            <a:r>
              <a:rPr lang="ru-RU" sz="2800" b="1" dirty="0">
                <a:effectLst/>
                <a:latin typeface="Times New Roman" panose="02020603050405020304" pitchFamily="18" charset="0"/>
                <a:ea typeface="Times New Roman" panose="02020603050405020304" pitchFamily="18" charset="0"/>
                <a:cs typeface="Times New Roman" panose="02020603050405020304" pitchFamily="18" charset="0"/>
              </a:rPr>
              <a:t>1.3 Суициды с мотивацией самоустранения.</a:t>
            </a:r>
            <a:r>
              <a:rPr lang="ru-RU"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spcBef>
                <a:spcPts val="0"/>
              </a:spcBef>
              <a:buNone/>
            </a:pPr>
            <a:r>
              <a:rPr lang="ru-RU"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indent="0" algn="just">
              <a:lnSpc>
                <a:spcPct val="150000"/>
              </a:lnSpc>
              <a:spcBef>
                <a:spcPts val="0"/>
              </a:spcBef>
              <a:buNone/>
            </a:pPr>
            <a:r>
              <a:rPr lang="ru-RU" sz="2800" b="1" i="1" dirty="0">
                <a:effectLst/>
                <a:latin typeface="Times New Roman" panose="02020603050405020304" pitchFamily="18" charset="0"/>
                <a:ea typeface="Times New Roman" panose="02020603050405020304" pitchFamily="18" charset="0"/>
                <a:cs typeface="Times New Roman" panose="02020603050405020304" pitchFamily="18" charset="0"/>
              </a:rPr>
              <a:t>2.  Типология суицидов   А.Е. Личко и А.А. Александрову</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Bef>
                <a:spcPts val="0"/>
              </a:spcBef>
              <a:buClr>
                <a:srgbClr val="0070C0"/>
              </a:buClr>
              <a:buFont typeface="Wingdings" panose="05000000000000000000" pitchFamily="2" charset="2"/>
              <a:buChar char="Ø"/>
            </a:pPr>
            <a:r>
              <a:rPr lang="ru-RU" sz="2800" b="1" dirty="0">
                <a:effectLst/>
                <a:latin typeface="Times New Roman" panose="02020603050405020304" pitchFamily="18" charset="0"/>
                <a:ea typeface="Times New Roman" panose="02020603050405020304" pitchFamily="18" charset="0"/>
                <a:cs typeface="Times New Roman" panose="02020603050405020304" pitchFamily="18" charset="0"/>
              </a:rPr>
              <a:t>2.1 Аффективный суицид</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1000"/>
              </a:spcAft>
              <a:buClr>
                <a:srgbClr val="0070C0"/>
              </a:buClr>
              <a:buFont typeface="Wingdings" panose="05000000000000000000" pitchFamily="2" charset="2"/>
              <a:buChar char="Ø"/>
            </a:pPr>
            <a:r>
              <a:rPr lang="ru-RU" sz="2800" b="1" dirty="0">
                <a:effectLst/>
                <a:latin typeface="Times New Roman" panose="02020603050405020304" pitchFamily="18" charset="0"/>
                <a:ea typeface="Times New Roman" panose="02020603050405020304" pitchFamily="18" charset="0"/>
                <a:cs typeface="Times New Roman" panose="02020603050405020304" pitchFamily="18" charset="0"/>
              </a:rPr>
              <a:t>2.2 Демонстративное суицидальное поведение</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1000"/>
              </a:spcAft>
              <a:buClr>
                <a:srgbClr val="0070C0"/>
              </a:buClr>
              <a:buFont typeface="Wingdings" panose="05000000000000000000" pitchFamily="2" charset="2"/>
              <a:buChar char="Ø"/>
            </a:pPr>
            <a:r>
              <a:rPr lang="ru-RU" sz="2800" b="1" dirty="0">
                <a:effectLst/>
                <a:latin typeface="Times New Roman" panose="02020603050405020304" pitchFamily="18" charset="0"/>
                <a:ea typeface="Times New Roman" panose="02020603050405020304" pitchFamily="18" charset="0"/>
                <a:cs typeface="Times New Roman" panose="02020603050405020304" pitchFamily="18" charset="0"/>
              </a:rPr>
              <a:t>2.3 Истинное суицидальное поведение</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4568117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66EBD64-3A68-454C-B5A1-4AB0A456A69C}"/>
              </a:ext>
            </a:extLst>
          </p:cNvPr>
          <p:cNvSpPr>
            <a:spLocks noGrp="1"/>
          </p:cNvSpPr>
          <p:nvPr>
            <p:ph type="title"/>
          </p:nvPr>
        </p:nvSpPr>
        <p:spPr>
          <a:xfrm>
            <a:off x="838200" y="0"/>
            <a:ext cx="10515600" cy="64366"/>
          </a:xfrm>
        </p:spPr>
        <p:txBody>
          <a:bodyPr>
            <a:normAutofit fontScale="90000"/>
          </a:bodyPr>
          <a:lstStyle/>
          <a:p>
            <a:endParaRPr lang="ru-RU" dirty="0"/>
          </a:p>
        </p:txBody>
      </p:sp>
      <p:sp>
        <p:nvSpPr>
          <p:cNvPr id="3" name="Объект 2">
            <a:extLst>
              <a:ext uri="{FF2B5EF4-FFF2-40B4-BE49-F238E27FC236}">
                <a16:creationId xmlns:a16="http://schemas.microsoft.com/office/drawing/2014/main" id="{F47C5410-C380-4D2E-B7EC-9C7F832B15D7}"/>
              </a:ext>
            </a:extLst>
          </p:cNvPr>
          <p:cNvSpPr>
            <a:spLocks noGrp="1"/>
          </p:cNvSpPr>
          <p:nvPr>
            <p:ph idx="1"/>
          </p:nvPr>
        </p:nvSpPr>
        <p:spPr>
          <a:xfrm>
            <a:off x="838200" y="128732"/>
            <a:ext cx="10515600" cy="6729268"/>
          </a:xfrm>
        </p:spPr>
        <p:txBody>
          <a:bodyPr>
            <a:normAutofit fontScale="92500" lnSpcReduction="20000"/>
          </a:bodyPr>
          <a:lstStyle/>
          <a:p>
            <a:pPr marL="0" indent="0" algn="just">
              <a:lnSpc>
                <a:spcPct val="150000"/>
              </a:lnSpc>
              <a:spcAft>
                <a:spcPts val="1000"/>
              </a:spcAft>
              <a:buNone/>
            </a:pPr>
            <a:r>
              <a:rPr lang="ru-RU" sz="2800" b="1" i="1" dirty="0">
                <a:effectLst/>
                <a:latin typeface="Times New Roman" panose="02020603050405020304" pitchFamily="18" charset="0"/>
                <a:ea typeface="Times New Roman" panose="02020603050405020304" pitchFamily="18" charset="0"/>
                <a:cs typeface="Times New Roman" panose="02020603050405020304" pitchFamily="18" charset="0"/>
              </a:rPr>
              <a:t>3.  Типология суицидов среди детей и подростков   Н.М. Иовчук и А.А. Северного</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1000"/>
              </a:spcAft>
              <a:buClr>
                <a:srgbClr val="0070C0"/>
              </a:buClr>
              <a:buFont typeface="Wingdings" panose="05000000000000000000" pitchFamily="2" charset="2"/>
              <a:buChar char="Ø"/>
            </a:pPr>
            <a:r>
              <a:rPr lang="ru-RU" sz="2800" b="1" dirty="0">
                <a:effectLst/>
                <a:latin typeface="Times New Roman" panose="02020603050405020304" pitchFamily="18" charset="0"/>
                <a:ea typeface="Times New Roman" panose="02020603050405020304" pitchFamily="18" charset="0"/>
                <a:cs typeface="Times New Roman" panose="02020603050405020304" pitchFamily="18" charset="0"/>
              </a:rPr>
              <a:t>3.1 «Парасуицидальное» поведение</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1000"/>
              </a:spcAft>
              <a:buClr>
                <a:srgbClr val="0070C0"/>
              </a:buClr>
              <a:buFont typeface="Wingdings" panose="05000000000000000000" pitchFamily="2" charset="2"/>
              <a:buChar char="Ø"/>
            </a:pPr>
            <a:r>
              <a:rPr lang="ru-RU" sz="2800" b="1" dirty="0">
                <a:effectLst/>
                <a:latin typeface="Times New Roman" panose="02020603050405020304" pitchFamily="18" charset="0"/>
                <a:ea typeface="Times New Roman" panose="02020603050405020304" pitchFamily="18" charset="0"/>
                <a:cs typeface="Times New Roman" panose="02020603050405020304" pitchFamily="18" charset="0"/>
              </a:rPr>
              <a:t>3.2 Импульсивные суицидальные попытки</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Bef>
                <a:spcPts val="0"/>
              </a:spcBef>
              <a:buClr>
                <a:srgbClr val="0070C0"/>
              </a:buClr>
              <a:buFont typeface="Wingdings" panose="05000000000000000000" pitchFamily="2" charset="2"/>
              <a:buChar char="Ø"/>
            </a:pPr>
            <a:r>
              <a:rPr lang="ru-RU" sz="2800" b="1" dirty="0">
                <a:effectLst/>
                <a:latin typeface="Times New Roman" panose="02020603050405020304" pitchFamily="18" charset="0"/>
                <a:ea typeface="Times New Roman" panose="02020603050405020304" pitchFamily="18" charset="0"/>
                <a:cs typeface="Times New Roman" panose="02020603050405020304" pitchFamily="18" charset="0"/>
              </a:rPr>
              <a:t>3.3 Обдуманное суицидальное поведение </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ru-RU" sz="2800" b="1" i="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spcBef>
                <a:spcPts val="0"/>
              </a:spcBef>
              <a:buNone/>
            </a:pPr>
            <a:r>
              <a:rPr lang="ru-RU" sz="2800" b="1" i="1" dirty="0">
                <a:effectLst/>
                <a:latin typeface="Times New Roman" panose="02020603050405020304" pitchFamily="18" charset="0"/>
                <a:ea typeface="Times New Roman" panose="02020603050405020304" pitchFamily="18" charset="0"/>
                <a:cs typeface="Times New Roman" panose="02020603050405020304" pitchFamily="18" charset="0"/>
              </a:rPr>
              <a:t>4.  Типология в Л.В. Трегубова и И.О. Вагина</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1000"/>
              </a:spcAft>
              <a:buClr>
                <a:srgbClr val="0070C0"/>
              </a:buClr>
              <a:buFont typeface="Wingdings" panose="05000000000000000000" pitchFamily="2" charset="2"/>
              <a:buChar char="Ø"/>
            </a:pPr>
            <a:r>
              <a:rPr lang="ru-RU" sz="2800" b="1" dirty="0">
                <a:effectLst/>
                <a:latin typeface="Times New Roman" panose="02020603050405020304" pitchFamily="18" charset="0"/>
                <a:ea typeface="Times New Roman" panose="02020603050405020304" pitchFamily="18" charset="0"/>
                <a:cs typeface="Times New Roman" panose="02020603050405020304" pitchFamily="18" charset="0"/>
              </a:rPr>
              <a:t>4.1 Подражательный суицид</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1000"/>
              </a:spcAft>
              <a:buClr>
                <a:srgbClr val="0070C0"/>
              </a:buClr>
              <a:buFont typeface="Wingdings" panose="05000000000000000000" pitchFamily="2" charset="2"/>
              <a:buChar char="Ø"/>
            </a:pPr>
            <a:r>
              <a:rPr lang="ru-RU" sz="2800" b="1" dirty="0">
                <a:effectLst/>
                <a:latin typeface="Times New Roman" panose="02020603050405020304" pitchFamily="18" charset="0"/>
                <a:ea typeface="Times New Roman" panose="02020603050405020304" pitchFamily="18" charset="0"/>
                <a:cs typeface="Times New Roman" panose="02020603050405020304" pitchFamily="18" charset="0"/>
              </a:rPr>
              <a:t>4.2 Самоубийства по типу «философской интоксикации сознания». </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1000"/>
              </a:spcAft>
              <a:buClr>
                <a:srgbClr val="0070C0"/>
              </a:buClr>
              <a:buFont typeface="Wingdings" panose="05000000000000000000" pitchFamily="2" charset="2"/>
              <a:buChar char="Ø"/>
            </a:pPr>
            <a:r>
              <a:rPr lang="ru-RU" sz="2800" b="1" dirty="0">
                <a:effectLst/>
                <a:latin typeface="Times New Roman" panose="02020603050405020304" pitchFamily="18" charset="0"/>
                <a:ea typeface="Times New Roman" panose="02020603050405020304" pitchFamily="18" charset="0"/>
                <a:cs typeface="Times New Roman" panose="02020603050405020304" pitchFamily="18" charset="0"/>
              </a:rPr>
              <a:t>4.3 Ритуальное самоубийство</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9352208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B061553-8FE4-4321-8D8F-FD6052003711}"/>
              </a:ext>
            </a:extLst>
          </p:cNvPr>
          <p:cNvSpPr>
            <a:spLocks noGrp="1"/>
          </p:cNvSpPr>
          <p:nvPr>
            <p:ph type="title"/>
          </p:nvPr>
        </p:nvSpPr>
        <p:spPr>
          <a:xfrm>
            <a:off x="838200" y="157017"/>
            <a:ext cx="10515600" cy="493857"/>
          </a:xfrm>
        </p:spPr>
        <p:txBody>
          <a:bodyPr>
            <a:normAutofit/>
          </a:bodyPr>
          <a:lstStyle/>
          <a:p>
            <a:pPr algn="ctr"/>
            <a:r>
              <a:rPr lang="ru-RU" sz="2400" b="1" dirty="0">
                <a:latin typeface="Times New Roman" panose="02020603050405020304" pitchFamily="18" charset="0"/>
                <a:ea typeface="Times New Roman" panose="02020603050405020304" pitchFamily="18" charset="0"/>
              </a:rPr>
              <a:t>С</a:t>
            </a:r>
            <a:r>
              <a:rPr lang="ru-RU" sz="2400" b="1" dirty="0">
                <a:effectLst/>
                <a:latin typeface="Times New Roman" panose="02020603050405020304" pitchFamily="18" charset="0"/>
                <a:ea typeface="Times New Roman" panose="02020603050405020304" pitchFamily="18" charset="0"/>
              </a:rPr>
              <a:t>истема антисуицидальных мотивов человека </a:t>
            </a:r>
            <a:endParaRPr lang="ru-RU" sz="2400" dirty="0"/>
          </a:p>
        </p:txBody>
      </p:sp>
      <p:sp>
        <p:nvSpPr>
          <p:cNvPr id="3" name="Объект 2">
            <a:extLst>
              <a:ext uri="{FF2B5EF4-FFF2-40B4-BE49-F238E27FC236}">
                <a16:creationId xmlns:a16="http://schemas.microsoft.com/office/drawing/2014/main" id="{E5D538BE-AFA0-401B-8298-8BD2B5347D14}"/>
              </a:ext>
            </a:extLst>
          </p:cNvPr>
          <p:cNvSpPr>
            <a:spLocks noGrp="1"/>
          </p:cNvSpPr>
          <p:nvPr>
            <p:ph idx="1"/>
          </p:nvPr>
        </p:nvSpPr>
        <p:spPr>
          <a:xfrm>
            <a:off x="249382" y="770948"/>
            <a:ext cx="11734800" cy="5683106"/>
          </a:xfrm>
        </p:spPr>
        <p:txBody>
          <a:bodyPr>
            <a:normAutofit lnSpcReduction="10000"/>
          </a:bodyPr>
          <a:lstStyle/>
          <a:p>
            <a:pPr marL="0" indent="457200">
              <a:spcBef>
                <a:spcPts val="0"/>
              </a:spcBef>
              <a:buNone/>
            </a:pPr>
            <a:r>
              <a:rPr lang="ru-RU" dirty="0">
                <a:latin typeface="Times New Roman" panose="02020603050405020304" pitchFamily="18" charset="0"/>
                <a:cs typeface="Times New Roman" panose="02020603050405020304" pitchFamily="18" charset="0"/>
              </a:rPr>
              <a:t>Оценка значимости для человека тех или иных антисуицидальных мотивов и их усиление являются одной из важнейших задач мероприятий, направленных на первичную и вторичную профилактику суицидального поведения. </a:t>
            </a:r>
          </a:p>
          <a:p>
            <a:pPr marL="0" indent="0">
              <a:spcBef>
                <a:spcPts val="0"/>
              </a:spcBef>
              <a:buNone/>
            </a:pPr>
            <a:r>
              <a:rPr lang="ru-RU" dirty="0">
                <a:latin typeface="Times New Roman" panose="02020603050405020304" pitchFamily="18" charset="0"/>
                <a:cs typeface="Times New Roman" panose="02020603050405020304" pitchFamily="18" charset="0"/>
              </a:rPr>
              <a:t>Антисуицидальные мотивы могут препятствовать формированию суицидальных тенденций, тормозить или даже блокировать их.</a:t>
            </a:r>
          </a:p>
          <a:p>
            <a:pPr marL="0" indent="457200">
              <a:spcBef>
                <a:spcPts val="0"/>
              </a:spcBef>
              <a:buNone/>
            </a:pPr>
            <a:endParaRPr lang="ru-RU" dirty="0">
              <a:latin typeface="Times New Roman" panose="02020603050405020304" pitchFamily="18" charset="0"/>
              <a:cs typeface="Times New Roman" panose="02020603050405020304" pitchFamily="18" charset="0"/>
            </a:endParaRPr>
          </a:p>
          <a:p>
            <a:pPr marL="0" indent="457200">
              <a:spcBef>
                <a:spcPts val="0"/>
              </a:spcBef>
              <a:buNone/>
            </a:pPr>
            <a:r>
              <a:rPr lang="ru-RU" dirty="0">
                <a:latin typeface="Times New Roman" panose="02020603050405020304" pitchFamily="18" charset="0"/>
                <a:cs typeface="Times New Roman" panose="02020603050405020304" pitchFamily="18" charset="0"/>
              </a:rPr>
              <a:t>Основные группы антисуицидальных мотивов:</a:t>
            </a:r>
          </a:p>
          <a:p>
            <a:pPr marL="0" indent="0">
              <a:spcBef>
                <a:spcPts val="0"/>
              </a:spcBef>
              <a:buNone/>
            </a:pPr>
            <a:r>
              <a:rPr lang="ru-RU" dirty="0">
                <a:latin typeface="Times New Roman" panose="02020603050405020304" pitchFamily="18" charset="0"/>
                <a:cs typeface="Times New Roman" panose="02020603050405020304" pitchFamily="18" charset="0"/>
              </a:rPr>
              <a:t>1. Выживание, умение справляться с ситуацией (убеждение в необходимости преодоления проблемы)</a:t>
            </a:r>
          </a:p>
          <a:p>
            <a:pPr marL="0" indent="0">
              <a:spcBef>
                <a:spcPts val="0"/>
              </a:spcBef>
              <a:buNone/>
            </a:pPr>
            <a:r>
              <a:rPr lang="ru-RU" dirty="0">
                <a:latin typeface="Times New Roman" panose="02020603050405020304" pitchFamily="18" charset="0"/>
                <a:cs typeface="Times New Roman" panose="02020603050405020304" pitchFamily="18" charset="0"/>
              </a:rPr>
              <a:t>2. Ответственность перед семьей</a:t>
            </a:r>
          </a:p>
          <a:p>
            <a:pPr marL="0" indent="0">
              <a:spcBef>
                <a:spcPts val="0"/>
              </a:spcBef>
              <a:buNone/>
            </a:pPr>
            <a:r>
              <a:rPr lang="ru-RU" dirty="0">
                <a:latin typeface="Times New Roman" panose="02020603050405020304" pitchFamily="18" charset="0"/>
                <a:cs typeface="Times New Roman" panose="02020603050405020304" pitchFamily="18" charset="0"/>
              </a:rPr>
              <a:t>3. Мотивы, связанные с детьми</a:t>
            </a:r>
          </a:p>
          <a:p>
            <a:pPr marL="0" indent="0">
              <a:spcBef>
                <a:spcPts val="0"/>
              </a:spcBef>
              <a:buNone/>
            </a:pPr>
            <a:r>
              <a:rPr lang="ru-RU" dirty="0">
                <a:latin typeface="Times New Roman" panose="02020603050405020304" pitchFamily="18" charset="0"/>
                <a:cs typeface="Times New Roman" panose="02020603050405020304" pitchFamily="18" charset="0"/>
              </a:rPr>
              <a:t>4. Опасения относительно совершения самоубийства (суицида)</a:t>
            </a:r>
          </a:p>
          <a:p>
            <a:pPr marL="0" indent="0">
              <a:spcBef>
                <a:spcPts val="0"/>
              </a:spcBef>
              <a:buNone/>
            </a:pPr>
            <a:r>
              <a:rPr lang="ru-RU" dirty="0">
                <a:latin typeface="Times New Roman" panose="02020603050405020304" pitchFamily="18" charset="0"/>
                <a:cs typeface="Times New Roman" panose="02020603050405020304" pitchFamily="18" charset="0"/>
              </a:rPr>
              <a:t>5. Опасения социального неодобрения</a:t>
            </a:r>
          </a:p>
          <a:p>
            <a:pPr marL="0" indent="0">
              <a:spcBef>
                <a:spcPts val="0"/>
              </a:spcBef>
              <a:buNone/>
            </a:pPr>
            <a:r>
              <a:rPr lang="ru-RU" dirty="0">
                <a:latin typeface="Times New Roman" panose="02020603050405020304" pitchFamily="18" charset="0"/>
                <a:cs typeface="Times New Roman" panose="02020603050405020304" pitchFamily="18" charset="0"/>
              </a:rPr>
              <a:t>6. Моральные установки, противоречащие совершению суицидальной попытке.</a:t>
            </a:r>
          </a:p>
          <a:p>
            <a:pPr marL="0" indent="0">
              <a:buNone/>
            </a:pPr>
            <a:endParaRPr lang="ru-RU" dirty="0"/>
          </a:p>
        </p:txBody>
      </p:sp>
    </p:spTree>
    <p:extLst>
      <p:ext uri="{BB962C8B-B14F-4D97-AF65-F5344CB8AC3E}">
        <p14:creationId xmlns:p14="http://schemas.microsoft.com/office/powerpoint/2010/main" val="241187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B061553-8FE4-4321-8D8F-FD6052003711}"/>
              </a:ext>
            </a:extLst>
          </p:cNvPr>
          <p:cNvSpPr>
            <a:spLocks noGrp="1"/>
          </p:cNvSpPr>
          <p:nvPr>
            <p:ph type="title"/>
          </p:nvPr>
        </p:nvSpPr>
        <p:spPr>
          <a:xfrm>
            <a:off x="838200" y="157017"/>
            <a:ext cx="10515600" cy="493857"/>
          </a:xfrm>
        </p:spPr>
        <p:txBody>
          <a:bodyPr>
            <a:normAutofit/>
          </a:bodyPr>
          <a:lstStyle/>
          <a:p>
            <a:pPr algn="ctr"/>
            <a:r>
              <a:rPr lang="ru-RU" sz="2400" b="1" dirty="0">
                <a:latin typeface="Times New Roman" panose="02020603050405020304" pitchFamily="18" charset="0"/>
                <a:ea typeface="Times New Roman" panose="02020603050405020304" pitchFamily="18" charset="0"/>
              </a:rPr>
              <a:t>С</a:t>
            </a:r>
            <a:r>
              <a:rPr lang="ru-RU" sz="2400" b="1" dirty="0">
                <a:effectLst/>
                <a:latin typeface="Times New Roman" panose="02020603050405020304" pitchFamily="18" charset="0"/>
                <a:ea typeface="Times New Roman" panose="02020603050405020304" pitchFamily="18" charset="0"/>
              </a:rPr>
              <a:t>истема антисуицидальных мотивов человека </a:t>
            </a:r>
            <a:endParaRPr lang="ru-RU" sz="2400" dirty="0"/>
          </a:p>
        </p:txBody>
      </p:sp>
      <p:sp>
        <p:nvSpPr>
          <p:cNvPr id="3" name="Объект 2">
            <a:extLst>
              <a:ext uri="{FF2B5EF4-FFF2-40B4-BE49-F238E27FC236}">
                <a16:creationId xmlns:a16="http://schemas.microsoft.com/office/drawing/2014/main" id="{E5D538BE-AFA0-401B-8298-8BD2B5347D14}"/>
              </a:ext>
            </a:extLst>
          </p:cNvPr>
          <p:cNvSpPr>
            <a:spLocks noGrp="1"/>
          </p:cNvSpPr>
          <p:nvPr>
            <p:ph idx="1"/>
          </p:nvPr>
        </p:nvSpPr>
        <p:spPr>
          <a:xfrm>
            <a:off x="249382" y="770948"/>
            <a:ext cx="11734800" cy="5683106"/>
          </a:xfrm>
        </p:spPr>
        <p:txBody>
          <a:bodyPr>
            <a:normAutofit/>
          </a:bodyPr>
          <a:lstStyle/>
          <a:p>
            <a:pPr marL="0" indent="457200">
              <a:spcBef>
                <a:spcPts val="0"/>
              </a:spcBef>
              <a:buNone/>
            </a:pPr>
            <a:r>
              <a:rPr lang="ru-RU" dirty="0">
                <a:latin typeface="Times New Roman" panose="02020603050405020304" pitchFamily="18" charset="0"/>
                <a:cs typeface="Times New Roman" panose="02020603050405020304" pitchFamily="18" charset="0"/>
              </a:rPr>
              <a:t>Мотивы: </a:t>
            </a:r>
          </a:p>
          <a:p>
            <a:pPr marL="0" indent="457200">
              <a:spcBef>
                <a:spcPts val="0"/>
              </a:spcBef>
              <a:buNone/>
            </a:pPr>
            <a:r>
              <a:rPr lang="ru-RU" dirty="0">
                <a:latin typeface="Times New Roman" panose="02020603050405020304" pitchFamily="18" charset="0"/>
                <a:cs typeface="Times New Roman" panose="02020603050405020304" pitchFamily="18" charset="0"/>
              </a:rPr>
              <a:t>1 – «Выживание, умение справляться с ситуацией (убеждение в необходимости преодоления проблемы)», </a:t>
            </a:r>
          </a:p>
          <a:p>
            <a:pPr marL="0" indent="457200">
              <a:spcBef>
                <a:spcPts val="0"/>
              </a:spcBef>
              <a:buNone/>
            </a:pPr>
            <a:r>
              <a:rPr lang="ru-RU" dirty="0">
                <a:latin typeface="Times New Roman" panose="02020603050405020304" pitchFamily="18" charset="0"/>
                <a:cs typeface="Times New Roman" panose="02020603050405020304" pitchFamily="18" charset="0"/>
              </a:rPr>
              <a:t>2 – «Ответственность перед семьей», </a:t>
            </a:r>
          </a:p>
          <a:p>
            <a:pPr marL="0" indent="457200">
              <a:spcBef>
                <a:spcPts val="0"/>
              </a:spcBef>
              <a:buNone/>
            </a:pPr>
            <a:r>
              <a:rPr lang="ru-RU" dirty="0">
                <a:latin typeface="Times New Roman" panose="02020603050405020304" pitchFamily="18" charset="0"/>
                <a:cs typeface="Times New Roman" panose="02020603050405020304" pitchFamily="18" charset="0"/>
              </a:rPr>
              <a:t>3 – «Мотивы связанные с детьми» </a:t>
            </a:r>
          </a:p>
          <a:p>
            <a:pPr marL="0" indent="457200">
              <a:spcBef>
                <a:spcPts val="0"/>
              </a:spcBef>
              <a:buNone/>
            </a:pPr>
            <a:r>
              <a:rPr lang="ru-RU" dirty="0">
                <a:latin typeface="Times New Roman" panose="02020603050405020304" pitchFamily="18" charset="0"/>
                <a:cs typeface="Times New Roman" panose="02020603050405020304" pitchFamily="18" charset="0"/>
              </a:rPr>
              <a:t>У лиц никогда не совершавших суицидальных попыток  более выражены, чем у суицидентов. </a:t>
            </a:r>
          </a:p>
          <a:p>
            <a:pPr marL="0" indent="457200">
              <a:spcBef>
                <a:spcPts val="0"/>
              </a:spcBef>
              <a:buNone/>
            </a:pPr>
            <a:r>
              <a:rPr lang="ru-RU" dirty="0">
                <a:latin typeface="Times New Roman" panose="02020603050405020304" pitchFamily="18" charset="0"/>
                <a:cs typeface="Times New Roman" panose="02020603050405020304" pitchFamily="18" charset="0"/>
              </a:rPr>
              <a:t>Это может быть связано с тем, что здоровые люди более ответственны, считают себя более выносливыми, чувствуют в себе силы справляться со стрессовыми психотравмирующими ситуациями.</a:t>
            </a:r>
          </a:p>
          <a:p>
            <a:pPr marL="0" indent="0">
              <a:buNone/>
            </a:pPr>
            <a:endParaRPr lang="ru-RU" dirty="0"/>
          </a:p>
        </p:txBody>
      </p:sp>
    </p:spTree>
    <p:extLst>
      <p:ext uri="{BB962C8B-B14F-4D97-AF65-F5344CB8AC3E}">
        <p14:creationId xmlns:p14="http://schemas.microsoft.com/office/powerpoint/2010/main" val="16959225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B061553-8FE4-4321-8D8F-FD6052003711}"/>
              </a:ext>
            </a:extLst>
          </p:cNvPr>
          <p:cNvSpPr>
            <a:spLocks noGrp="1"/>
          </p:cNvSpPr>
          <p:nvPr>
            <p:ph type="title"/>
          </p:nvPr>
        </p:nvSpPr>
        <p:spPr>
          <a:xfrm>
            <a:off x="838200" y="0"/>
            <a:ext cx="10515600" cy="429491"/>
          </a:xfrm>
        </p:spPr>
        <p:txBody>
          <a:bodyPr>
            <a:normAutofit/>
          </a:bodyPr>
          <a:lstStyle/>
          <a:p>
            <a:pPr algn="ctr"/>
            <a:r>
              <a:rPr lang="ru-RU" sz="2400" b="1" dirty="0">
                <a:latin typeface="Times New Roman" panose="02020603050405020304" pitchFamily="18" charset="0"/>
                <a:ea typeface="Times New Roman" panose="02020603050405020304" pitchFamily="18" charset="0"/>
              </a:rPr>
              <a:t>С</a:t>
            </a:r>
            <a:r>
              <a:rPr lang="ru-RU" sz="2400" b="1" dirty="0">
                <a:effectLst/>
                <a:latin typeface="Times New Roman" panose="02020603050405020304" pitchFamily="18" charset="0"/>
                <a:ea typeface="Times New Roman" panose="02020603050405020304" pitchFamily="18" charset="0"/>
              </a:rPr>
              <a:t>истема антисуицидальных мотивов человека </a:t>
            </a:r>
            <a:endParaRPr lang="ru-RU" sz="2400" dirty="0"/>
          </a:p>
        </p:txBody>
      </p:sp>
      <p:sp>
        <p:nvSpPr>
          <p:cNvPr id="3" name="Объект 2">
            <a:extLst>
              <a:ext uri="{FF2B5EF4-FFF2-40B4-BE49-F238E27FC236}">
                <a16:creationId xmlns:a16="http://schemas.microsoft.com/office/drawing/2014/main" id="{E5D538BE-AFA0-401B-8298-8BD2B5347D14}"/>
              </a:ext>
            </a:extLst>
          </p:cNvPr>
          <p:cNvSpPr>
            <a:spLocks noGrp="1"/>
          </p:cNvSpPr>
          <p:nvPr>
            <p:ph idx="1"/>
          </p:nvPr>
        </p:nvSpPr>
        <p:spPr>
          <a:xfrm>
            <a:off x="249382" y="595745"/>
            <a:ext cx="11734800" cy="6262255"/>
          </a:xfrm>
        </p:spPr>
        <p:txBody>
          <a:bodyPr>
            <a:normAutofit fontScale="92500" lnSpcReduction="20000"/>
          </a:bodyPr>
          <a:lstStyle/>
          <a:p>
            <a:pPr marL="0" indent="457200">
              <a:spcBef>
                <a:spcPts val="0"/>
              </a:spcBef>
              <a:buNone/>
            </a:pPr>
            <a:r>
              <a:rPr lang="ru-RU" dirty="0">
                <a:latin typeface="Times New Roman" panose="02020603050405020304" pitchFamily="18" charset="0"/>
                <a:cs typeface="Times New Roman" panose="02020603050405020304" pitchFamily="18" charset="0"/>
              </a:rPr>
              <a:t>Мотивы: </a:t>
            </a:r>
          </a:p>
          <a:p>
            <a:pPr marL="0" indent="457200">
              <a:spcBef>
                <a:spcPts val="0"/>
              </a:spcBef>
              <a:buNone/>
            </a:pPr>
            <a:r>
              <a:rPr lang="ru-RU" dirty="0">
                <a:latin typeface="Times New Roman" panose="02020603050405020304" pitchFamily="18" charset="0"/>
                <a:cs typeface="Times New Roman" panose="02020603050405020304" pitchFamily="18" charset="0"/>
              </a:rPr>
              <a:t>4 – «Опасения относительно совершения самоубийства (суицида)», </a:t>
            </a:r>
          </a:p>
          <a:p>
            <a:pPr marL="0" indent="457200">
              <a:spcBef>
                <a:spcPts val="0"/>
              </a:spcBef>
              <a:buNone/>
            </a:pPr>
            <a:r>
              <a:rPr lang="ru-RU" dirty="0">
                <a:latin typeface="Times New Roman" panose="02020603050405020304" pitchFamily="18" charset="0"/>
                <a:cs typeface="Times New Roman" panose="02020603050405020304" pitchFamily="18" charset="0"/>
              </a:rPr>
              <a:t>5 – «Опасения социального неодобрения» </a:t>
            </a:r>
          </a:p>
          <a:p>
            <a:pPr marL="0" indent="457200">
              <a:spcBef>
                <a:spcPts val="0"/>
              </a:spcBef>
              <a:buNone/>
            </a:pPr>
            <a:r>
              <a:rPr lang="ru-RU" dirty="0">
                <a:latin typeface="Times New Roman" panose="02020603050405020304" pitchFamily="18" charset="0"/>
                <a:cs typeface="Times New Roman" panose="02020603050405020304" pitchFamily="18" charset="0"/>
              </a:rPr>
              <a:t>У суицидентов выше, чем у людей никогда не совершавших суицидальных попыток. </a:t>
            </a:r>
          </a:p>
          <a:p>
            <a:pPr marL="0" indent="457200">
              <a:spcBef>
                <a:spcPts val="0"/>
              </a:spcBef>
              <a:buNone/>
            </a:pPr>
            <a:r>
              <a:rPr lang="ru-RU" dirty="0">
                <a:latin typeface="Times New Roman" panose="02020603050405020304" pitchFamily="18" charset="0"/>
                <a:cs typeface="Times New Roman" panose="02020603050405020304" pitchFamily="18" charset="0"/>
              </a:rPr>
              <a:t>Это может говорить о том, что люди,  никогда не стоявшие на грани суицида и не планировавшие его, даже не задумывались  о том, боятся ли они боли или остаться инвалидом вследствие суицида. Большинство из них считают, что они долго бы не раздумывали как, где и когда совершить самоубийство. </a:t>
            </a:r>
          </a:p>
          <a:p>
            <a:pPr marL="0" indent="457200">
              <a:spcBef>
                <a:spcPts val="0"/>
              </a:spcBef>
              <a:buNone/>
            </a:pPr>
            <a:r>
              <a:rPr lang="ru-RU" dirty="0">
                <a:latin typeface="Times New Roman" panose="02020603050405020304" pitchFamily="18" charset="0"/>
                <a:cs typeface="Times New Roman" panose="02020603050405020304" pitchFamily="18" charset="0"/>
              </a:rPr>
              <a:t>Для них также не имеет большого значения неодобрение со стороны окружающих, в отличие от суицидентов, которые с ним сталкивались, так как суицидальное поведение социально неодобряемо. </a:t>
            </a:r>
          </a:p>
          <a:p>
            <a:pPr marL="0" indent="457200">
              <a:spcBef>
                <a:spcPts val="0"/>
              </a:spcBef>
              <a:buNone/>
            </a:pPr>
            <a:r>
              <a:rPr lang="ru-RU" dirty="0">
                <a:latin typeface="Times New Roman" panose="02020603050405020304" pitchFamily="18" charset="0"/>
                <a:cs typeface="Times New Roman" panose="02020603050405020304" pitchFamily="18" charset="0"/>
              </a:rPr>
              <a:t>Отсутствие реального опыта переживаний связанных с суицидом у здоровых людей обуславливает низкую актуальность для них данных мотивов (мотивов данной подгруппы). Они воспринимают их с абстрактной точки зрения чисто теоретически. Это по сути, не оценка мотивов а мнение о них.</a:t>
            </a:r>
          </a:p>
          <a:p>
            <a:pPr marL="0" indent="457200">
              <a:spcBef>
                <a:spcPts val="0"/>
              </a:spcBef>
              <a:buNone/>
            </a:pPr>
            <a:r>
              <a:rPr lang="ru-RU" dirty="0">
                <a:latin typeface="Times New Roman" panose="02020603050405020304" pitchFamily="18" charset="0"/>
                <a:cs typeface="Times New Roman" panose="02020603050405020304" pitchFamily="18" charset="0"/>
              </a:rPr>
              <a:t>Для подростков являются неактуальным мотивы, связанные с детьми. Поэтому оценка их значимости подростками тоже носит абстрактный характер и, в значительной степени, зависит от степени сформированности системы семейных ценностей.</a:t>
            </a:r>
          </a:p>
          <a:p>
            <a:pPr marL="0" indent="0">
              <a:buNone/>
            </a:pPr>
            <a:endParaRPr lang="ru-RU" dirty="0"/>
          </a:p>
        </p:txBody>
      </p:sp>
    </p:spTree>
    <p:extLst>
      <p:ext uri="{BB962C8B-B14F-4D97-AF65-F5344CB8AC3E}">
        <p14:creationId xmlns:p14="http://schemas.microsoft.com/office/powerpoint/2010/main" val="37209143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B061553-8FE4-4321-8D8F-FD6052003711}"/>
              </a:ext>
            </a:extLst>
          </p:cNvPr>
          <p:cNvSpPr>
            <a:spLocks noGrp="1"/>
          </p:cNvSpPr>
          <p:nvPr>
            <p:ph type="title"/>
          </p:nvPr>
        </p:nvSpPr>
        <p:spPr>
          <a:xfrm>
            <a:off x="838200" y="-1"/>
            <a:ext cx="10515600" cy="831273"/>
          </a:xfrm>
        </p:spPr>
        <p:txBody>
          <a:bodyPr>
            <a:normAutofit/>
          </a:bodyPr>
          <a:lstStyle/>
          <a:p>
            <a:pPr algn="ctr"/>
            <a:r>
              <a:rPr lang="ru-RU" sz="2400" b="1" dirty="0">
                <a:latin typeface="Times New Roman" panose="02020603050405020304" pitchFamily="18" charset="0"/>
                <a:ea typeface="Times New Roman" panose="02020603050405020304" pitchFamily="18" charset="0"/>
              </a:rPr>
              <a:t>С</a:t>
            </a:r>
            <a:r>
              <a:rPr lang="ru-RU" sz="2400" b="1" dirty="0">
                <a:effectLst/>
                <a:latin typeface="Times New Roman" panose="02020603050405020304" pitchFamily="18" charset="0"/>
                <a:ea typeface="Times New Roman" panose="02020603050405020304" pitchFamily="18" charset="0"/>
              </a:rPr>
              <a:t>истема антисуицидальных мотивов человека </a:t>
            </a:r>
            <a:endParaRPr lang="ru-RU" sz="2400" dirty="0"/>
          </a:p>
        </p:txBody>
      </p:sp>
      <p:sp>
        <p:nvSpPr>
          <p:cNvPr id="3" name="Объект 2">
            <a:extLst>
              <a:ext uri="{FF2B5EF4-FFF2-40B4-BE49-F238E27FC236}">
                <a16:creationId xmlns:a16="http://schemas.microsoft.com/office/drawing/2014/main" id="{E5D538BE-AFA0-401B-8298-8BD2B5347D14}"/>
              </a:ext>
            </a:extLst>
          </p:cNvPr>
          <p:cNvSpPr>
            <a:spLocks noGrp="1"/>
          </p:cNvSpPr>
          <p:nvPr>
            <p:ph idx="1"/>
          </p:nvPr>
        </p:nvSpPr>
        <p:spPr>
          <a:xfrm>
            <a:off x="228600" y="1219200"/>
            <a:ext cx="11734800" cy="2410691"/>
          </a:xfrm>
        </p:spPr>
        <p:txBody>
          <a:bodyPr>
            <a:normAutofit/>
          </a:bodyPr>
          <a:lstStyle/>
          <a:p>
            <a:pPr marL="0" indent="457200">
              <a:spcBef>
                <a:spcPts val="0"/>
              </a:spcBef>
              <a:buNone/>
            </a:pPr>
            <a:r>
              <a:rPr lang="ru-RU" dirty="0">
                <a:latin typeface="Times New Roman" panose="02020603050405020304" pitchFamily="18" charset="0"/>
                <a:cs typeface="Times New Roman" panose="02020603050405020304" pitchFamily="18" charset="0"/>
              </a:rPr>
              <a:t>Мотивы: </a:t>
            </a:r>
          </a:p>
          <a:p>
            <a:pPr marL="0" indent="457200">
              <a:spcBef>
                <a:spcPts val="0"/>
              </a:spcBef>
              <a:buNone/>
            </a:pPr>
            <a:r>
              <a:rPr lang="ru-RU" dirty="0">
                <a:latin typeface="Times New Roman" panose="02020603050405020304" pitchFamily="18" charset="0"/>
                <a:cs typeface="Times New Roman" panose="02020603050405020304" pitchFamily="18" charset="0"/>
              </a:rPr>
              <a:t>6 – «Моральные установки, противоречащие совершению суицидальной попытке»</a:t>
            </a:r>
          </a:p>
          <a:p>
            <a:pPr marL="0" indent="457200">
              <a:spcBef>
                <a:spcPts val="0"/>
              </a:spcBef>
              <a:buNone/>
            </a:pPr>
            <a:r>
              <a:rPr lang="ru-RU" dirty="0">
                <a:latin typeface="Times New Roman" panose="02020603050405020304" pitchFamily="18" charset="0"/>
                <a:cs typeface="Times New Roman" panose="02020603050405020304" pitchFamily="18" charset="0"/>
              </a:rPr>
              <a:t>В значительной степени обусловлены, присущей человеку, системой морально-этических и религиозных норм, установок и представлений.</a:t>
            </a:r>
          </a:p>
          <a:p>
            <a:pPr marL="0" indent="0">
              <a:buNone/>
            </a:pPr>
            <a:endParaRPr lang="ru-RU" dirty="0"/>
          </a:p>
        </p:txBody>
      </p:sp>
    </p:spTree>
    <p:extLst>
      <p:ext uri="{BB962C8B-B14F-4D97-AF65-F5344CB8AC3E}">
        <p14:creationId xmlns:p14="http://schemas.microsoft.com/office/powerpoint/2010/main" val="31862547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B061553-8FE4-4321-8D8F-FD6052003711}"/>
              </a:ext>
            </a:extLst>
          </p:cNvPr>
          <p:cNvSpPr>
            <a:spLocks noGrp="1"/>
          </p:cNvSpPr>
          <p:nvPr>
            <p:ph type="title"/>
          </p:nvPr>
        </p:nvSpPr>
        <p:spPr>
          <a:xfrm>
            <a:off x="838200" y="-1"/>
            <a:ext cx="10515600" cy="831273"/>
          </a:xfrm>
        </p:spPr>
        <p:txBody>
          <a:bodyPr>
            <a:normAutofit/>
          </a:bodyPr>
          <a:lstStyle/>
          <a:p>
            <a:pPr algn="ctr"/>
            <a:r>
              <a:rPr lang="ru-RU" sz="2400" b="1" dirty="0">
                <a:latin typeface="Times New Roman" panose="02020603050405020304" pitchFamily="18" charset="0"/>
                <a:ea typeface="Times New Roman" panose="02020603050405020304" pitchFamily="18" charset="0"/>
              </a:rPr>
              <a:t>С</a:t>
            </a:r>
            <a:r>
              <a:rPr lang="ru-RU" sz="2400" b="1" dirty="0">
                <a:effectLst/>
                <a:latin typeface="Times New Roman" panose="02020603050405020304" pitchFamily="18" charset="0"/>
                <a:ea typeface="Times New Roman" panose="02020603050405020304" pitchFamily="18" charset="0"/>
              </a:rPr>
              <a:t>истема антисуицидальных мотивов человека </a:t>
            </a:r>
            <a:endParaRPr lang="ru-RU" sz="2400" dirty="0"/>
          </a:p>
        </p:txBody>
      </p:sp>
      <p:sp>
        <p:nvSpPr>
          <p:cNvPr id="3" name="Объект 2">
            <a:extLst>
              <a:ext uri="{FF2B5EF4-FFF2-40B4-BE49-F238E27FC236}">
                <a16:creationId xmlns:a16="http://schemas.microsoft.com/office/drawing/2014/main" id="{E5D538BE-AFA0-401B-8298-8BD2B5347D14}"/>
              </a:ext>
            </a:extLst>
          </p:cNvPr>
          <p:cNvSpPr>
            <a:spLocks noGrp="1"/>
          </p:cNvSpPr>
          <p:nvPr>
            <p:ph idx="1"/>
          </p:nvPr>
        </p:nvSpPr>
        <p:spPr>
          <a:xfrm>
            <a:off x="228600" y="1219200"/>
            <a:ext cx="11734800" cy="5545667"/>
          </a:xfrm>
        </p:spPr>
        <p:txBody>
          <a:bodyPr>
            <a:normAutofit/>
          </a:bodyPr>
          <a:lstStyle/>
          <a:p>
            <a:pPr marL="0" indent="457200">
              <a:spcBef>
                <a:spcPts val="0"/>
              </a:spcBef>
              <a:buNone/>
            </a:pPr>
            <a:r>
              <a:rPr lang="ru-RU" dirty="0">
                <a:latin typeface="Times New Roman" panose="02020603050405020304" pitchFamily="18" charset="0"/>
                <a:cs typeface="Times New Roman" panose="02020603050405020304" pitchFamily="18" charset="0"/>
              </a:rPr>
              <a:t>Мотивы: </a:t>
            </a:r>
          </a:p>
          <a:p>
            <a:pPr marL="0" indent="457200">
              <a:spcBef>
                <a:spcPts val="0"/>
              </a:spcBef>
              <a:buNone/>
            </a:pPr>
            <a:r>
              <a:rPr lang="ru-RU" dirty="0">
                <a:latin typeface="Times New Roman" panose="02020603050405020304" pitchFamily="18" charset="0"/>
                <a:cs typeface="Times New Roman" panose="02020603050405020304" pitchFamily="18" charset="0"/>
              </a:rPr>
              <a:t>6 – «Моральные установки, противоречащие совершению суицидальной попытке»</a:t>
            </a:r>
          </a:p>
          <a:p>
            <a:pPr marL="0" indent="457200">
              <a:spcBef>
                <a:spcPts val="0"/>
              </a:spcBef>
              <a:buNone/>
            </a:pPr>
            <a:r>
              <a:rPr lang="ru-RU" dirty="0">
                <a:latin typeface="Times New Roman" panose="02020603050405020304" pitchFamily="18" charset="0"/>
                <a:cs typeface="Times New Roman" panose="02020603050405020304" pitchFamily="18" charset="0"/>
              </a:rPr>
              <a:t>В значительной степени обусловлены, присущей человеку, системой морально-этических и религиозных норм, установок и представлений.</a:t>
            </a:r>
          </a:p>
          <a:p>
            <a:pPr marL="0" indent="0">
              <a:buNone/>
            </a:pPr>
            <a:endParaRPr lang="ru-RU" dirty="0"/>
          </a:p>
        </p:txBody>
      </p:sp>
    </p:spTree>
    <p:extLst>
      <p:ext uri="{BB962C8B-B14F-4D97-AF65-F5344CB8AC3E}">
        <p14:creationId xmlns:p14="http://schemas.microsoft.com/office/powerpoint/2010/main" val="2486465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B061553-8FE4-4321-8D8F-FD6052003711}"/>
              </a:ext>
            </a:extLst>
          </p:cNvPr>
          <p:cNvSpPr>
            <a:spLocks noGrp="1"/>
          </p:cNvSpPr>
          <p:nvPr>
            <p:ph type="title"/>
          </p:nvPr>
        </p:nvSpPr>
        <p:spPr>
          <a:xfrm>
            <a:off x="838200" y="93133"/>
            <a:ext cx="10515600" cy="399472"/>
          </a:xfrm>
        </p:spPr>
        <p:txBody>
          <a:bodyPr>
            <a:normAutofit/>
          </a:bodyPr>
          <a:lstStyle/>
          <a:p>
            <a:pPr algn="ctr"/>
            <a:r>
              <a:rPr lang="ru-RU" sz="2000" b="1" dirty="0">
                <a:latin typeface="Times New Roman" panose="02020603050405020304" pitchFamily="18" charset="0"/>
                <a:ea typeface="Times New Roman" panose="02020603050405020304" pitchFamily="18" charset="0"/>
              </a:rPr>
              <a:t>Примерная схема анализа проблемы суицида</a:t>
            </a:r>
            <a:endParaRPr lang="ru-RU" sz="2000" dirty="0"/>
          </a:p>
        </p:txBody>
      </p:sp>
      <p:pic>
        <p:nvPicPr>
          <p:cNvPr id="5" name="Объект 4">
            <a:extLst>
              <a:ext uri="{FF2B5EF4-FFF2-40B4-BE49-F238E27FC236}">
                <a16:creationId xmlns:a16="http://schemas.microsoft.com/office/drawing/2014/main" id="{2E18FF56-820B-4CA8-8211-0B643AD8907A}"/>
              </a:ext>
            </a:extLst>
          </p:cNvPr>
          <p:cNvPicPr>
            <a:picLocks noGrp="1" noChangeAspect="1"/>
          </p:cNvPicPr>
          <p:nvPr>
            <p:ph idx="1"/>
          </p:nvPr>
        </p:nvPicPr>
        <p:blipFill>
          <a:blip r:embed="rId2"/>
          <a:stretch>
            <a:fillRect/>
          </a:stretch>
        </p:blipFill>
        <p:spPr>
          <a:xfrm>
            <a:off x="277192" y="708219"/>
            <a:ext cx="11539819" cy="6098103"/>
          </a:xfrm>
          <a:prstGeom prst="rect">
            <a:avLst/>
          </a:prstGeom>
        </p:spPr>
      </p:pic>
    </p:spTree>
    <p:extLst>
      <p:ext uri="{BB962C8B-B14F-4D97-AF65-F5344CB8AC3E}">
        <p14:creationId xmlns:p14="http://schemas.microsoft.com/office/powerpoint/2010/main" val="1986106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BB80CF8-C3E2-41E6-9063-F9FE466A652A}"/>
              </a:ext>
            </a:extLst>
          </p:cNvPr>
          <p:cNvSpPr>
            <a:spLocks noGrp="1"/>
          </p:cNvSpPr>
          <p:nvPr>
            <p:ph type="title"/>
          </p:nvPr>
        </p:nvSpPr>
        <p:spPr>
          <a:xfrm>
            <a:off x="252153" y="101600"/>
            <a:ext cx="11687694" cy="415637"/>
          </a:xfrm>
        </p:spPr>
        <p:txBody>
          <a:bodyPr>
            <a:normAutofit fontScale="90000"/>
          </a:bodyPr>
          <a:lstStyle/>
          <a:p>
            <a:pPr algn="ctr"/>
            <a:r>
              <a:rPr lang="ru-RU" sz="2800" b="1" dirty="0">
                <a:latin typeface="Times New Roman" panose="02020603050405020304" pitchFamily="18" charset="0"/>
                <a:cs typeface="Times New Roman" panose="02020603050405020304" pitchFamily="18" charset="0"/>
              </a:rPr>
              <a:t>Суицид, суицидальное поведение: основные понятия, характеристики, этапы</a:t>
            </a:r>
          </a:p>
        </p:txBody>
      </p:sp>
      <p:sp>
        <p:nvSpPr>
          <p:cNvPr id="3" name="Объект 2">
            <a:extLst>
              <a:ext uri="{FF2B5EF4-FFF2-40B4-BE49-F238E27FC236}">
                <a16:creationId xmlns:a16="http://schemas.microsoft.com/office/drawing/2014/main" id="{0B204EA6-4BC7-4E28-A12E-ABB0A1FB4A38}"/>
              </a:ext>
            </a:extLst>
          </p:cNvPr>
          <p:cNvSpPr>
            <a:spLocks noGrp="1"/>
          </p:cNvSpPr>
          <p:nvPr>
            <p:ph idx="1"/>
          </p:nvPr>
        </p:nvSpPr>
        <p:spPr>
          <a:xfrm>
            <a:off x="2105890" y="626533"/>
            <a:ext cx="8077201" cy="6129867"/>
          </a:xfrm>
        </p:spPr>
        <p:txBody>
          <a:bodyPr>
            <a:normAutofit fontScale="85000" lnSpcReduction="20000"/>
          </a:bodyPr>
          <a:lstStyle/>
          <a:p>
            <a:pPr marL="0" indent="457200">
              <a:lnSpc>
                <a:spcPct val="120000"/>
              </a:lnSpc>
              <a:spcBef>
                <a:spcPts val="0"/>
              </a:spcBef>
              <a:buNone/>
            </a:pPr>
            <a:r>
              <a:rPr lang="ru-RU" dirty="0">
                <a:latin typeface="Times New Roman" panose="02020603050405020304" pitchFamily="18" charset="0"/>
                <a:cs typeface="Times New Roman" panose="02020603050405020304" pitchFamily="18" charset="0"/>
              </a:rPr>
              <a:t>Суицид может совершаться индивидуумом в</a:t>
            </a:r>
          </a:p>
          <a:p>
            <a:pPr marL="0" indent="0">
              <a:lnSpc>
                <a:spcPct val="120000"/>
              </a:lnSpc>
              <a:spcBef>
                <a:spcPts val="0"/>
              </a:spcBef>
              <a:buNone/>
            </a:pPr>
            <a:r>
              <a:rPr lang="ru-RU" dirty="0">
                <a:latin typeface="Times New Roman" panose="02020603050405020304" pitchFamily="18" charset="0"/>
                <a:cs typeface="Times New Roman" panose="02020603050405020304" pitchFamily="18" charset="0"/>
              </a:rPr>
              <a:t>результате множества причин и обстоятельств.</a:t>
            </a:r>
          </a:p>
          <a:p>
            <a:pPr marL="0" indent="0">
              <a:lnSpc>
                <a:spcPct val="120000"/>
              </a:lnSpc>
              <a:spcBef>
                <a:spcPts val="0"/>
              </a:spcBef>
              <a:buNone/>
            </a:pPr>
            <a:r>
              <a:rPr lang="ru-RU" dirty="0">
                <a:latin typeface="Times New Roman" panose="02020603050405020304" pitchFamily="18" charset="0"/>
                <a:cs typeface="Times New Roman" panose="02020603050405020304" pitchFamily="18" charset="0"/>
              </a:rPr>
              <a:t>При этом следует учитывать:</a:t>
            </a:r>
          </a:p>
          <a:p>
            <a:pPr marL="0" indent="0">
              <a:lnSpc>
                <a:spcPct val="120000"/>
              </a:lnSpc>
              <a:spcBef>
                <a:spcPts val="0"/>
              </a:spcBef>
              <a:buClr>
                <a:srgbClr val="0070C0"/>
              </a:buClr>
              <a:buNone/>
            </a:pPr>
            <a:r>
              <a:rPr lang="ru-RU" dirty="0">
                <a:latin typeface="Times New Roman" panose="02020603050405020304" pitchFamily="18" charset="0"/>
                <a:cs typeface="Times New Roman" panose="02020603050405020304" pitchFamily="18" charset="0"/>
              </a:rPr>
              <a:t> </a:t>
            </a:r>
          </a:p>
          <a:p>
            <a:pPr>
              <a:lnSpc>
                <a:spcPct val="120000"/>
              </a:lnSpc>
              <a:spcBef>
                <a:spcPts val="0"/>
              </a:spcBef>
              <a:buClr>
                <a:srgbClr val="0070C0"/>
              </a:buClr>
              <a:buFont typeface="Wingdings" panose="05000000000000000000" pitchFamily="2" charset="2"/>
              <a:buChar char="Ø"/>
            </a:pPr>
            <a:r>
              <a:rPr lang="ru-RU" dirty="0">
                <a:latin typeface="Times New Roman" panose="02020603050405020304" pitchFamily="18" charset="0"/>
                <a:cs typeface="Times New Roman" panose="02020603050405020304" pitchFamily="18" charset="0"/>
              </a:rPr>
              <a:t>во первых -суицид как проявление психического</a:t>
            </a:r>
          </a:p>
          <a:p>
            <a:pPr marL="0" indent="0">
              <a:lnSpc>
                <a:spcPct val="120000"/>
              </a:lnSpc>
              <a:spcBef>
                <a:spcPts val="0"/>
              </a:spcBef>
              <a:buNone/>
            </a:pPr>
            <a:r>
              <a:rPr lang="ru-RU" dirty="0">
                <a:latin typeface="Times New Roman" panose="02020603050405020304" pitchFamily="18" charset="0"/>
                <a:cs typeface="Times New Roman" panose="02020603050405020304" pitchFamily="18" charset="0"/>
              </a:rPr>
              <a:t>расстройства (вследствие тяжелых аффективных</a:t>
            </a:r>
          </a:p>
          <a:p>
            <a:pPr marL="0" indent="0">
              <a:lnSpc>
                <a:spcPct val="120000"/>
              </a:lnSpc>
              <a:spcBef>
                <a:spcPts val="0"/>
              </a:spcBef>
              <a:buNone/>
            </a:pPr>
            <a:r>
              <a:rPr lang="ru-RU" dirty="0">
                <a:latin typeface="Times New Roman" panose="02020603050405020304" pitchFamily="18" charset="0"/>
                <a:cs typeface="Times New Roman" panose="02020603050405020304" pitchFamily="18" charset="0"/>
              </a:rPr>
              <a:t>расстройств (депрессия), бредовых переживаний,</a:t>
            </a:r>
          </a:p>
          <a:p>
            <a:pPr marL="0" indent="0">
              <a:lnSpc>
                <a:spcPct val="120000"/>
              </a:lnSpc>
              <a:spcBef>
                <a:spcPts val="0"/>
              </a:spcBef>
              <a:buNone/>
            </a:pPr>
            <a:r>
              <a:rPr lang="ru-RU" dirty="0">
                <a:latin typeface="Times New Roman" panose="02020603050405020304" pitchFamily="18" charset="0"/>
                <a:cs typeface="Times New Roman" panose="02020603050405020304" pitchFamily="18" charset="0"/>
              </a:rPr>
              <a:t>высокой тревоги и страха, галлюцинаторными</a:t>
            </a:r>
          </a:p>
          <a:p>
            <a:pPr marL="0" indent="0">
              <a:lnSpc>
                <a:spcPct val="120000"/>
              </a:lnSpc>
              <a:spcBef>
                <a:spcPts val="0"/>
              </a:spcBef>
              <a:buNone/>
            </a:pPr>
            <a:r>
              <a:rPr lang="ru-RU" dirty="0">
                <a:latin typeface="Times New Roman" panose="02020603050405020304" pitchFamily="18" charset="0"/>
                <a:cs typeface="Times New Roman" panose="02020603050405020304" pitchFamily="18" charset="0"/>
              </a:rPr>
              <a:t>переживаниями и др.). В данном виде проблема</a:t>
            </a:r>
          </a:p>
          <a:p>
            <a:pPr marL="0" indent="0">
              <a:lnSpc>
                <a:spcPct val="120000"/>
              </a:lnSpc>
              <a:spcBef>
                <a:spcPts val="0"/>
              </a:spcBef>
              <a:buNone/>
            </a:pPr>
            <a:r>
              <a:rPr lang="ru-RU" dirty="0">
                <a:latin typeface="Times New Roman" panose="02020603050405020304" pitchFamily="18" charset="0"/>
                <a:cs typeface="Times New Roman" panose="02020603050405020304" pitchFamily="18" charset="0"/>
              </a:rPr>
              <a:t>суицида душевно-</a:t>
            </a:r>
            <a:r>
              <a:rPr lang="ru-RU" dirty="0" err="1">
                <a:latin typeface="Times New Roman" panose="02020603050405020304" pitchFamily="18" charset="0"/>
                <a:cs typeface="Times New Roman" panose="02020603050405020304" pitchFamily="18" charset="0"/>
              </a:rPr>
              <a:t>больногоявляется</a:t>
            </a:r>
            <a:r>
              <a:rPr lang="ru-RU" dirty="0">
                <a:latin typeface="Times New Roman" panose="02020603050405020304" pitchFamily="18" charset="0"/>
                <a:cs typeface="Times New Roman" panose="02020603050405020304" pitchFamily="18" charset="0"/>
              </a:rPr>
              <a:t> прежде всего</a:t>
            </a:r>
          </a:p>
          <a:p>
            <a:pPr marL="0" indent="0">
              <a:lnSpc>
                <a:spcPct val="120000"/>
              </a:lnSpc>
              <a:spcBef>
                <a:spcPts val="0"/>
              </a:spcBef>
              <a:buNone/>
            </a:pPr>
            <a:r>
              <a:rPr lang="ru-RU" dirty="0">
                <a:latin typeface="Times New Roman" panose="02020603050405020304" pitchFamily="18" charset="0"/>
                <a:cs typeface="Times New Roman" panose="02020603050405020304" pitchFamily="18" charset="0"/>
              </a:rPr>
              <a:t>медицинской проблемой.</a:t>
            </a:r>
          </a:p>
          <a:p>
            <a:pPr>
              <a:lnSpc>
                <a:spcPct val="120000"/>
              </a:lnSpc>
              <a:spcBef>
                <a:spcPts val="0"/>
              </a:spcBef>
              <a:buClr>
                <a:srgbClr val="0070C0"/>
              </a:buClr>
              <a:buFont typeface="Wingdings" panose="05000000000000000000" pitchFamily="2" charset="2"/>
              <a:buChar char="Ø"/>
            </a:pPr>
            <a:endParaRPr lang="ru-RU" dirty="0">
              <a:latin typeface="Times New Roman" panose="02020603050405020304" pitchFamily="18" charset="0"/>
              <a:cs typeface="Times New Roman" panose="02020603050405020304" pitchFamily="18" charset="0"/>
            </a:endParaRPr>
          </a:p>
          <a:p>
            <a:pPr>
              <a:lnSpc>
                <a:spcPct val="120000"/>
              </a:lnSpc>
              <a:spcBef>
                <a:spcPts val="0"/>
              </a:spcBef>
              <a:buClr>
                <a:srgbClr val="0070C0"/>
              </a:buClr>
              <a:buFont typeface="Wingdings" panose="05000000000000000000" pitchFamily="2" charset="2"/>
              <a:buChar char="Ø"/>
            </a:pPr>
            <a:r>
              <a:rPr lang="ru-RU" dirty="0">
                <a:latin typeface="Times New Roman" panose="02020603050405020304" pitchFamily="18" charset="0"/>
                <a:cs typeface="Times New Roman" panose="02020603050405020304" pitchFamily="18" charset="0"/>
              </a:rPr>
              <a:t>во вторых –суицид здорового в психическом</a:t>
            </a:r>
          </a:p>
          <a:p>
            <a:pPr marL="0" indent="0">
              <a:lnSpc>
                <a:spcPct val="120000"/>
              </a:lnSpc>
              <a:spcBef>
                <a:spcPts val="0"/>
              </a:spcBef>
              <a:buNone/>
            </a:pPr>
            <a:r>
              <a:rPr lang="ru-RU" dirty="0">
                <a:latin typeface="Times New Roman" panose="02020603050405020304" pitchFamily="18" charset="0"/>
                <a:cs typeface="Times New Roman" panose="02020603050405020304" pitchFamily="18" charset="0"/>
              </a:rPr>
              <a:t>отношении человека, совершаемый под</a:t>
            </a:r>
          </a:p>
          <a:p>
            <a:pPr marL="0" indent="0">
              <a:lnSpc>
                <a:spcPct val="120000"/>
              </a:lnSpc>
              <a:spcBef>
                <a:spcPts val="0"/>
              </a:spcBef>
              <a:buNone/>
            </a:pPr>
            <a:r>
              <a:rPr lang="ru-RU" dirty="0">
                <a:latin typeface="Times New Roman" panose="02020603050405020304" pitchFamily="18" charset="0"/>
                <a:cs typeface="Times New Roman" panose="02020603050405020304" pitchFamily="18" charset="0"/>
              </a:rPr>
              <a:t>воздействием внешних и внутренних социально-психологических факторов.</a:t>
            </a:r>
          </a:p>
          <a:p>
            <a:pPr marL="0" indent="0" algn="ctr">
              <a:lnSpc>
                <a:spcPct val="120000"/>
              </a:lnSpc>
              <a:spcBef>
                <a:spcPts val="0"/>
              </a:spcBef>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469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BB80CF8-C3E2-41E6-9063-F9FE466A652A}"/>
              </a:ext>
            </a:extLst>
          </p:cNvPr>
          <p:cNvSpPr>
            <a:spLocks noGrp="1"/>
          </p:cNvSpPr>
          <p:nvPr>
            <p:ph type="title"/>
          </p:nvPr>
        </p:nvSpPr>
        <p:spPr>
          <a:xfrm>
            <a:off x="171797" y="124691"/>
            <a:ext cx="11687694" cy="415637"/>
          </a:xfrm>
        </p:spPr>
        <p:txBody>
          <a:bodyPr>
            <a:normAutofit fontScale="90000"/>
          </a:bodyPr>
          <a:lstStyle/>
          <a:p>
            <a:pPr algn="ctr"/>
            <a:r>
              <a:rPr lang="ru-RU" sz="2800" b="1" dirty="0">
                <a:latin typeface="Times New Roman" panose="02020603050405020304" pitchFamily="18" charset="0"/>
                <a:cs typeface="Times New Roman" panose="02020603050405020304" pitchFamily="18" charset="0"/>
              </a:rPr>
              <a:t>Суицидальное поведение: основные понятия, характеристики, этапы</a:t>
            </a:r>
          </a:p>
        </p:txBody>
      </p:sp>
      <p:sp>
        <p:nvSpPr>
          <p:cNvPr id="3" name="Объект 2">
            <a:extLst>
              <a:ext uri="{FF2B5EF4-FFF2-40B4-BE49-F238E27FC236}">
                <a16:creationId xmlns:a16="http://schemas.microsoft.com/office/drawing/2014/main" id="{0B204EA6-4BC7-4E28-A12E-ABB0A1FB4A38}"/>
              </a:ext>
            </a:extLst>
          </p:cNvPr>
          <p:cNvSpPr>
            <a:spLocks noGrp="1"/>
          </p:cNvSpPr>
          <p:nvPr>
            <p:ph idx="1"/>
          </p:nvPr>
        </p:nvSpPr>
        <p:spPr>
          <a:xfrm>
            <a:off x="133004" y="540328"/>
            <a:ext cx="11887200" cy="6317672"/>
          </a:xfrm>
        </p:spPr>
        <p:txBody>
          <a:bodyPr>
            <a:normAutofit/>
          </a:bodyPr>
          <a:lstStyle/>
          <a:p>
            <a:pPr marL="0" indent="457200">
              <a:lnSpc>
                <a:spcPct val="120000"/>
              </a:lnSpc>
              <a:spcBef>
                <a:spcPts val="0"/>
              </a:spcBef>
              <a:buNone/>
            </a:pPr>
            <a:r>
              <a:rPr lang="ru-RU" dirty="0">
                <a:latin typeface="Times New Roman" panose="02020603050405020304" pitchFamily="18" charset="0"/>
                <a:cs typeface="Times New Roman" panose="02020603050405020304" pitchFamily="18" charset="0"/>
              </a:rPr>
              <a:t>Суицидальное поведение включает в себя:</a:t>
            </a:r>
          </a:p>
          <a:p>
            <a:pPr>
              <a:lnSpc>
                <a:spcPct val="120000"/>
              </a:lnSpc>
              <a:spcBef>
                <a:spcPts val="0"/>
              </a:spcBef>
              <a:buClr>
                <a:srgbClr val="0070C0"/>
              </a:buClr>
              <a:buFont typeface="Wingdings" panose="05000000000000000000" pitchFamily="2" charset="2"/>
              <a:buChar char="Ø"/>
            </a:pPr>
            <a:r>
              <a:rPr lang="ru-RU" dirty="0">
                <a:latin typeface="Times New Roman" panose="02020603050405020304" pitchFamily="18" charset="0"/>
                <a:cs typeface="Times New Roman" panose="02020603050405020304" pitchFamily="18" charset="0"/>
              </a:rPr>
              <a:t> завершенное самоубийство, </a:t>
            </a:r>
          </a:p>
          <a:p>
            <a:pPr>
              <a:lnSpc>
                <a:spcPct val="120000"/>
              </a:lnSpc>
              <a:spcBef>
                <a:spcPts val="0"/>
              </a:spcBef>
              <a:buClr>
                <a:srgbClr val="0070C0"/>
              </a:buClr>
              <a:buFont typeface="Wingdings" panose="05000000000000000000" pitchFamily="2" charset="2"/>
              <a:buChar char="Ø"/>
            </a:pPr>
            <a:r>
              <a:rPr lang="ru-RU" dirty="0">
                <a:latin typeface="Times New Roman" panose="02020603050405020304" pitchFamily="18" charset="0"/>
                <a:cs typeface="Times New Roman" panose="02020603050405020304" pitchFamily="18" charset="0"/>
              </a:rPr>
              <a:t> суицидальные попытки (покушения) и </a:t>
            </a:r>
          </a:p>
          <a:p>
            <a:pPr>
              <a:lnSpc>
                <a:spcPct val="120000"/>
              </a:lnSpc>
              <a:spcBef>
                <a:spcPts val="0"/>
              </a:spcBef>
              <a:buClr>
                <a:srgbClr val="0070C0"/>
              </a:buClr>
              <a:buFont typeface="Wingdings" panose="05000000000000000000" pitchFamily="2" charset="2"/>
              <a:buChar char="Ø"/>
            </a:pPr>
            <a:r>
              <a:rPr lang="ru-RU" dirty="0">
                <a:latin typeface="Times New Roman" panose="02020603050405020304" pitchFamily="18" charset="0"/>
                <a:cs typeface="Times New Roman" panose="02020603050405020304" pitchFamily="18" charset="0"/>
              </a:rPr>
              <a:t> суицидальные намерения (мысли). </a:t>
            </a:r>
          </a:p>
          <a:p>
            <a:pPr marL="0" indent="457200">
              <a:lnSpc>
                <a:spcPct val="120000"/>
              </a:lnSpc>
              <a:spcBef>
                <a:spcPts val="0"/>
              </a:spcBef>
              <a:buNone/>
            </a:pPr>
            <a:r>
              <a:rPr lang="ru-RU" dirty="0">
                <a:latin typeface="Times New Roman" panose="02020603050405020304" pitchFamily="18" charset="0"/>
                <a:cs typeface="Times New Roman" panose="02020603050405020304" pitchFamily="18" charset="0"/>
              </a:rPr>
              <a:t>Под </a:t>
            </a:r>
            <a:r>
              <a:rPr lang="ru-RU" b="1" dirty="0">
                <a:latin typeface="Times New Roman" panose="02020603050405020304" pitchFamily="18" charset="0"/>
                <a:cs typeface="Times New Roman" panose="02020603050405020304" pitchFamily="18" charset="0"/>
              </a:rPr>
              <a:t>«завершенным суицидом» </a:t>
            </a:r>
            <a:r>
              <a:rPr lang="ru-RU" dirty="0">
                <a:latin typeface="Times New Roman" panose="02020603050405020304" pitchFamily="18" charset="0"/>
                <a:cs typeface="Times New Roman" panose="02020603050405020304" pitchFamily="18" charset="0"/>
              </a:rPr>
              <a:t>понимают смерть от нанесенного самому себе повреждения. </a:t>
            </a:r>
          </a:p>
          <a:p>
            <a:pPr marL="0" indent="457200">
              <a:lnSpc>
                <a:spcPct val="120000"/>
              </a:lnSpc>
              <a:spcBef>
                <a:spcPts val="0"/>
              </a:spcBef>
              <a:buNone/>
            </a:pPr>
            <a:r>
              <a:rPr lang="ru-RU" dirty="0">
                <a:latin typeface="Times New Roman" panose="02020603050405020304" pitchFamily="18" charset="0"/>
                <a:cs typeface="Times New Roman" panose="02020603050405020304" pitchFamily="18" charset="0"/>
              </a:rPr>
              <a:t>Термин </a:t>
            </a:r>
            <a:r>
              <a:rPr lang="ru-RU" b="1" dirty="0">
                <a:latin typeface="Times New Roman" panose="02020603050405020304" pitchFamily="18" charset="0"/>
                <a:cs typeface="Times New Roman" panose="02020603050405020304" pitchFamily="18" charset="0"/>
              </a:rPr>
              <a:t>«суицидальная попытка (покушение)» </a:t>
            </a:r>
            <a:r>
              <a:rPr lang="ru-RU" dirty="0">
                <a:latin typeface="Times New Roman" panose="02020603050405020304" pitchFamily="18" charset="0"/>
                <a:cs typeface="Times New Roman" panose="02020603050405020304" pitchFamily="18" charset="0"/>
              </a:rPr>
              <a:t>обозначает попытку нанести повреждение самому себе или совершить самоубийство, не закончившуюся летальным исходом. </a:t>
            </a:r>
          </a:p>
          <a:p>
            <a:pPr marL="0" indent="457200">
              <a:lnSpc>
                <a:spcPct val="120000"/>
              </a:lnSpc>
              <a:spcBef>
                <a:spcPts val="0"/>
              </a:spcBef>
              <a:buNone/>
            </a:pPr>
            <a:r>
              <a:rPr lang="ru-RU" dirty="0">
                <a:latin typeface="Times New Roman" panose="02020603050405020304" pitchFamily="18" charset="0"/>
                <a:cs typeface="Times New Roman" panose="02020603050405020304" pitchFamily="18" charset="0"/>
              </a:rPr>
              <a:t>Под </a:t>
            </a:r>
            <a:r>
              <a:rPr lang="ru-RU" b="1" dirty="0">
                <a:latin typeface="Times New Roman" panose="02020603050405020304" pitchFamily="18" charset="0"/>
                <a:cs typeface="Times New Roman" panose="02020603050405020304" pitchFamily="18" charset="0"/>
              </a:rPr>
              <a:t>«суицидальными мыслями» </a:t>
            </a:r>
            <a:r>
              <a:rPr lang="ru-RU" dirty="0">
                <a:latin typeface="Times New Roman" panose="02020603050405020304" pitchFamily="18" charset="0"/>
                <a:cs typeface="Times New Roman" panose="02020603050405020304" pitchFamily="18" charset="0"/>
              </a:rPr>
              <a:t>понимают мысли о смерти, суициде или серьезном самоповреждении, а также идеи, касающиеся планирования, реализации и результата суицидального поведения</a:t>
            </a:r>
          </a:p>
          <a:p>
            <a:pPr marL="0" indent="0">
              <a:buNone/>
            </a:pPr>
            <a:endParaRPr lang="ru-RU" dirty="0"/>
          </a:p>
        </p:txBody>
      </p:sp>
    </p:spTree>
    <p:extLst>
      <p:ext uri="{BB962C8B-B14F-4D97-AF65-F5344CB8AC3E}">
        <p14:creationId xmlns:p14="http://schemas.microsoft.com/office/powerpoint/2010/main" val="2520768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BB80CF8-C3E2-41E6-9063-F9FE466A652A}"/>
              </a:ext>
            </a:extLst>
          </p:cNvPr>
          <p:cNvSpPr>
            <a:spLocks noGrp="1"/>
          </p:cNvSpPr>
          <p:nvPr>
            <p:ph type="title"/>
          </p:nvPr>
        </p:nvSpPr>
        <p:spPr>
          <a:xfrm>
            <a:off x="171797" y="124691"/>
            <a:ext cx="11687694" cy="415637"/>
          </a:xfrm>
        </p:spPr>
        <p:txBody>
          <a:bodyPr>
            <a:normAutofit fontScale="90000"/>
          </a:bodyPr>
          <a:lstStyle/>
          <a:p>
            <a:pPr algn="ctr"/>
            <a:r>
              <a:rPr lang="ru-RU" sz="2800" b="1" dirty="0">
                <a:latin typeface="Times New Roman" panose="02020603050405020304" pitchFamily="18" charset="0"/>
                <a:cs typeface="Times New Roman" panose="02020603050405020304" pitchFamily="18" charset="0"/>
              </a:rPr>
              <a:t>Суицидальное поведение: основные понятия, характеристики, этапы</a:t>
            </a:r>
          </a:p>
        </p:txBody>
      </p:sp>
      <p:sp>
        <p:nvSpPr>
          <p:cNvPr id="3" name="Объект 2">
            <a:extLst>
              <a:ext uri="{FF2B5EF4-FFF2-40B4-BE49-F238E27FC236}">
                <a16:creationId xmlns:a16="http://schemas.microsoft.com/office/drawing/2014/main" id="{0B204EA6-4BC7-4E28-A12E-ABB0A1FB4A38}"/>
              </a:ext>
            </a:extLst>
          </p:cNvPr>
          <p:cNvSpPr>
            <a:spLocks noGrp="1"/>
          </p:cNvSpPr>
          <p:nvPr>
            <p:ph idx="1"/>
          </p:nvPr>
        </p:nvSpPr>
        <p:spPr>
          <a:xfrm>
            <a:off x="133004" y="540328"/>
            <a:ext cx="11887200" cy="6317672"/>
          </a:xfrm>
        </p:spPr>
        <p:txBody>
          <a:bodyPr>
            <a:normAutofit fontScale="92500" lnSpcReduction="10000"/>
          </a:bodyPr>
          <a:lstStyle/>
          <a:p>
            <a:pPr marL="0" indent="0">
              <a:lnSpc>
                <a:spcPct val="120000"/>
              </a:lnSpc>
              <a:spcBef>
                <a:spcPts val="0"/>
              </a:spcBef>
              <a:buNone/>
            </a:pPr>
            <a:r>
              <a:rPr lang="ru-RU" dirty="0">
                <a:latin typeface="Times New Roman" panose="02020603050405020304" pitchFamily="18" charset="0"/>
                <a:cs typeface="Times New Roman" panose="02020603050405020304" pitchFamily="18" charset="0"/>
              </a:rPr>
              <a:t>В настоящее время принято выделять следующие виды аутоагрессивного поведения: </a:t>
            </a:r>
          </a:p>
          <a:p>
            <a:pPr>
              <a:lnSpc>
                <a:spcPct val="120000"/>
              </a:lnSpc>
              <a:spcBef>
                <a:spcPts val="0"/>
              </a:spcBef>
              <a:buClr>
                <a:srgbClr val="0070C0"/>
              </a:buClr>
              <a:buFont typeface="Wingdings" panose="05000000000000000000" pitchFamily="2" charset="2"/>
              <a:buChar char="Ø"/>
            </a:pPr>
            <a:r>
              <a:rPr lang="ru-RU" dirty="0">
                <a:latin typeface="Times New Roman" panose="02020603050405020304" pitchFamily="18" charset="0"/>
                <a:cs typeface="Times New Roman" panose="02020603050405020304" pitchFamily="18" charset="0"/>
              </a:rPr>
              <a:t> демонстративно-шантажное поведение, </a:t>
            </a:r>
          </a:p>
          <a:p>
            <a:pPr>
              <a:lnSpc>
                <a:spcPct val="120000"/>
              </a:lnSpc>
              <a:spcBef>
                <a:spcPts val="0"/>
              </a:spcBef>
              <a:buClr>
                <a:srgbClr val="0070C0"/>
              </a:buClr>
              <a:buFont typeface="Wingdings" panose="05000000000000000000" pitchFamily="2" charset="2"/>
              <a:buChar char="Ø"/>
            </a:pPr>
            <a:r>
              <a:rPr lang="ru-RU" dirty="0">
                <a:latin typeface="Times New Roman" panose="02020603050405020304" pitchFamily="18" charset="0"/>
                <a:cs typeface="Times New Roman" panose="02020603050405020304" pitchFamily="18" charset="0"/>
              </a:rPr>
              <a:t> самоповреждающее (парасуицидальное) поведение и </a:t>
            </a:r>
          </a:p>
          <a:p>
            <a:pPr>
              <a:lnSpc>
                <a:spcPct val="120000"/>
              </a:lnSpc>
              <a:spcBef>
                <a:spcPts val="0"/>
              </a:spcBef>
              <a:buClr>
                <a:srgbClr val="0070C0"/>
              </a:buClr>
              <a:buFont typeface="Wingdings" panose="05000000000000000000" pitchFamily="2" charset="2"/>
              <a:buChar char="Ø"/>
            </a:pPr>
            <a:r>
              <a:rPr lang="ru-RU" dirty="0">
                <a:latin typeface="Times New Roman" panose="02020603050405020304" pitchFamily="18" charset="0"/>
                <a:cs typeface="Times New Roman" panose="02020603050405020304" pitchFamily="18" charset="0"/>
              </a:rPr>
              <a:t> истинное суицидальное поведение. </a:t>
            </a:r>
          </a:p>
          <a:p>
            <a:pPr marL="0" indent="0">
              <a:lnSpc>
                <a:spcPct val="120000"/>
              </a:lnSpc>
              <a:spcBef>
                <a:spcPts val="0"/>
              </a:spcBef>
              <a:buNone/>
            </a:pPr>
            <a:endParaRPr lang="ru-RU" dirty="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ru-RU" b="1" dirty="0">
                <a:latin typeface="Times New Roman" panose="02020603050405020304" pitchFamily="18" charset="0"/>
                <a:cs typeface="Times New Roman" panose="02020603050405020304" pitchFamily="18" charset="0"/>
              </a:rPr>
              <a:t>Демонстративно-шантажное </a:t>
            </a:r>
            <a:r>
              <a:rPr lang="ru-RU" dirty="0">
                <a:latin typeface="Times New Roman" panose="02020603050405020304" pitchFamily="18" charset="0"/>
                <a:cs typeface="Times New Roman" panose="02020603050405020304" pitchFamily="18" charset="0"/>
              </a:rPr>
              <a:t>суицидальное поведение предполагает своей целью не лишение себя жизни, а демонстрацию субъектом этого намерения для привлечения внимания окружающих. </a:t>
            </a:r>
          </a:p>
          <a:p>
            <a:pPr marL="0" indent="0">
              <a:lnSpc>
                <a:spcPct val="120000"/>
              </a:lnSpc>
              <a:spcBef>
                <a:spcPts val="0"/>
              </a:spcBef>
              <a:buNone/>
            </a:pPr>
            <a:r>
              <a:rPr lang="ru-RU" b="1" dirty="0">
                <a:latin typeface="Times New Roman" panose="02020603050405020304" pitchFamily="18" charset="0"/>
                <a:cs typeface="Times New Roman" panose="02020603050405020304" pitchFamily="18" charset="0"/>
              </a:rPr>
              <a:t>Парасуицидальное </a:t>
            </a:r>
            <a:r>
              <a:rPr lang="ru-RU" dirty="0">
                <a:latin typeface="Times New Roman" panose="02020603050405020304" pitchFamily="18" charset="0"/>
                <a:cs typeface="Times New Roman" panose="02020603050405020304" pitchFamily="18" charset="0"/>
              </a:rPr>
              <a:t>поведение характеризуется нанесением самоповреждений, которые обычно совершаются с целью уменьшения переживаемого эмоционального напряжения либо разрядки агрессивного аффекта. </a:t>
            </a:r>
          </a:p>
          <a:p>
            <a:pPr marL="0" indent="0">
              <a:lnSpc>
                <a:spcPct val="120000"/>
              </a:lnSpc>
              <a:spcBef>
                <a:spcPts val="0"/>
              </a:spcBef>
              <a:buNone/>
            </a:pPr>
            <a:r>
              <a:rPr lang="ru-RU" b="1" dirty="0">
                <a:latin typeface="Times New Roman" panose="02020603050405020304" pitchFamily="18" charset="0"/>
                <a:cs typeface="Times New Roman" panose="02020603050405020304" pitchFamily="18" charset="0"/>
              </a:rPr>
              <a:t>Истинное суицидальные действия </a:t>
            </a:r>
            <a:r>
              <a:rPr lang="ru-RU" dirty="0">
                <a:latin typeface="Times New Roman" panose="02020603050405020304" pitchFamily="18" charset="0"/>
                <a:cs typeface="Times New Roman" panose="02020603050405020304" pitchFamily="18" charset="0"/>
              </a:rPr>
              <a:t>характеризуются последовательной реализацией обдуманного плана лишения себя жизни.</a:t>
            </a:r>
          </a:p>
          <a:p>
            <a:pPr marL="0" indent="0">
              <a:buNone/>
            </a:pPr>
            <a:endParaRPr lang="ru-RU" dirty="0"/>
          </a:p>
        </p:txBody>
      </p:sp>
    </p:spTree>
    <p:extLst>
      <p:ext uri="{BB962C8B-B14F-4D97-AF65-F5344CB8AC3E}">
        <p14:creationId xmlns:p14="http://schemas.microsoft.com/office/powerpoint/2010/main" val="1866696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BB80CF8-C3E2-41E6-9063-F9FE466A652A}"/>
              </a:ext>
            </a:extLst>
          </p:cNvPr>
          <p:cNvSpPr>
            <a:spLocks noGrp="1"/>
          </p:cNvSpPr>
          <p:nvPr>
            <p:ph type="title"/>
          </p:nvPr>
        </p:nvSpPr>
        <p:spPr>
          <a:xfrm>
            <a:off x="171797" y="124691"/>
            <a:ext cx="11687694" cy="415637"/>
          </a:xfrm>
        </p:spPr>
        <p:txBody>
          <a:bodyPr>
            <a:normAutofit fontScale="90000"/>
          </a:bodyPr>
          <a:lstStyle/>
          <a:p>
            <a:pPr algn="ctr"/>
            <a:r>
              <a:rPr lang="ru-RU" sz="2800" b="1" dirty="0">
                <a:latin typeface="Times New Roman" panose="02020603050405020304" pitchFamily="18" charset="0"/>
                <a:cs typeface="Times New Roman" panose="02020603050405020304" pitchFamily="18" charset="0"/>
              </a:rPr>
              <a:t>Суицидальное поведение: основные понятия, характеристики, этапы</a:t>
            </a:r>
          </a:p>
        </p:txBody>
      </p:sp>
      <p:sp>
        <p:nvSpPr>
          <p:cNvPr id="3" name="Объект 2">
            <a:extLst>
              <a:ext uri="{FF2B5EF4-FFF2-40B4-BE49-F238E27FC236}">
                <a16:creationId xmlns:a16="http://schemas.microsoft.com/office/drawing/2014/main" id="{0B204EA6-4BC7-4E28-A12E-ABB0A1FB4A38}"/>
              </a:ext>
            </a:extLst>
          </p:cNvPr>
          <p:cNvSpPr>
            <a:spLocks noGrp="1"/>
          </p:cNvSpPr>
          <p:nvPr>
            <p:ph idx="1"/>
          </p:nvPr>
        </p:nvSpPr>
        <p:spPr>
          <a:xfrm>
            <a:off x="177339" y="540328"/>
            <a:ext cx="11887200" cy="6317672"/>
          </a:xfrm>
        </p:spPr>
        <p:txBody>
          <a:bodyPr>
            <a:normAutofit fontScale="92500" lnSpcReduction="20000"/>
          </a:bodyPr>
          <a:lstStyle/>
          <a:p>
            <a:pPr marL="0" indent="0">
              <a:lnSpc>
                <a:spcPct val="120000"/>
              </a:lnSpc>
              <a:spcBef>
                <a:spcPts val="0"/>
              </a:spcBef>
              <a:buNone/>
            </a:pPr>
            <a:r>
              <a:rPr lang="ru-RU" dirty="0">
                <a:latin typeface="Times New Roman" panose="02020603050405020304" pitchFamily="18" charset="0"/>
                <a:cs typeface="Times New Roman" panose="02020603050405020304" pitchFamily="18" charset="0"/>
              </a:rPr>
              <a:t>Суицидальное поведение включает: </a:t>
            </a:r>
          </a:p>
          <a:p>
            <a:pPr marL="514350" indent="-514350">
              <a:lnSpc>
                <a:spcPct val="120000"/>
              </a:lnSpc>
              <a:spcBef>
                <a:spcPts val="0"/>
              </a:spcBef>
              <a:buFont typeface="+mj-lt"/>
              <a:buAutoNum type="arabicPeriod"/>
            </a:pPr>
            <a:r>
              <a:rPr lang="ru-RU" dirty="0">
                <a:latin typeface="Times New Roman" panose="02020603050405020304" pitchFamily="18" charset="0"/>
                <a:cs typeface="Times New Roman" panose="02020603050405020304" pitchFamily="18" charset="0"/>
              </a:rPr>
              <a:t>пресуицидальный этап</a:t>
            </a:r>
          </a:p>
          <a:p>
            <a:pPr marL="514350" indent="-514350">
              <a:lnSpc>
                <a:spcPct val="120000"/>
              </a:lnSpc>
              <a:spcBef>
                <a:spcPts val="0"/>
              </a:spcBef>
              <a:buFont typeface="+mj-lt"/>
              <a:buAutoNum type="arabicPeriod"/>
            </a:pPr>
            <a:r>
              <a:rPr lang="ru-RU" dirty="0">
                <a:latin typeface="Times New Roman" panose="02020603050405020304" pitchFamily="18" charset="0"/>
                <a:cs typeface="Times New Roman" panose="02020603050405020304" pitchFamily="18" charset="0"/>
              </a:rPr>
              <a:t>этап реализации суицидальных намерений</a:t>
            </a:r>
          </a:p>
          <a:p>
            <a:pPr marL="514350" indent="-514350">
              <a:lnSpc>
                <a:spcPct val="120000"/>
              </a:lnSpc>
              <a:spcBef>
                <a:spcPts val="0"/>
              </a:spcBef>
              <a:buFont typeface="+mj-lt"/>
              <a:buAutoNum type="arabicPeriod"/>
            </a:pPr>
            <a:r>
              <a:rPr lang="ru-RU" dirty="0">
                <a:latin typeface="Times New Roman" panose="02020603050405020304" pitchFamily="18" charset="0"/>
                <a:cs typeface="Times New Roman" panose="02020603050405020304" pitchFamily="18" charset="0"/>
              </a:rPr>
              <a:t>постсуицидальный этап</a:t>
            </a:r>
          </a:p>
          <a:p>
            <a:pPr marL="0" indent="0">
              <a:lnSpc>
                <a:spcPct val="120000"/>
              </a:lnSpc>
              <a:spcBef>
                <a:spcPts val="0"/>
              </a:spcBef>
              <a:buNone/>
            </a:pPr>
            <a:endParaRPr lang="ru-RU" dirty="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ru-RU" b="1" dirty="0">
                <a:latin typeface="Times New Roman" panose="02020603050405020304" pitchFamily="18" charset="0"/>
                <a:cs typeface="Times New Roman" panose="02020603050405020304" pitchFamily="18" charset="0"/>
              </a:rPr>
              <a:t>Пресуицидальный этап </a:t>
            </a:r>
            <a:r>
              <a:rPr lang="ru-RU" dirty="0">
                <a:latin typeface="Times New Roman" panose="02020603050405020304" pitchFamily="18" charset="0"/>
                <a:cs typeface="Times New Roman" panose="02020603050405020304" pitchFamily="18" charset="0"/>
              </a:rPr>
              <a:t>охватывает промежуток времени от первого появления суицидальных мыслей до принятия решения о суициде. </a:t>
            </a:r>
          </a:p>
          <a:p>
            <a:pPr marL="0" indent="0">
              <a:lnSpc>
                <a:spcPct val="120000"/>
              </a:lnSpc>
              <a:spcBef>
                <a:spcPts val="0"/>
              </a:spcBef>
              <a:buNone/>
            </a:pPr>
            <a:r>
              <a:rPr lang="ru-RU" b="1" dirty="0">
                <a:latin typeface="Times New Roman" panose="02020603050405020304" pitchFamily="18" charset="0"/>
                <a:cs typeface="Times New Roman" panose="02020603050405020304" pitchFamily="18" charset="0"/>
              </a:rPr>
              <a:t>Этап реализации суицидальных намерений </a:t>
            </a:r>
            <a:r>
              <a:rPr lang="ru-RU" dirty="0">
                <a:latin typeface="Times New Roman" panose="02020603050405020304" pitchFamily="18" charset="0"/>
                <a:cs typeface="Times New Roman" panose="02020603050405020304" pitchFamily="18" charset="0"/>
              </a:rPr>
              <a:t>включает:</a:t>
            </a:r>
          </a:p>
          <a:p>
            <a:pPr>
              <a:lnSpc>
                <a:spcPct val="120000"/>
              </a:lnSpc>
              <a:spcBef>
                <a:spcPts val="0"/>
              </a:spcBef>
              <a:buClr>
                <a:srgbClr val="00B0F0"/>
              </a:buClr>
              <a:buFont typeface="Wingdings" panose="05000000000000000000" pitchFamily="2" charset="2"/>
              <a:buChar char="Ø"/>
            </a:pPr>
            <a:r>
              <a:rPr lang="ru-RU" dirty="0">
                <a:latin typeface="Times New Roman" panose="02020603050405020304" pitchFamily="18" charset="0"/>
                <a:cs typeface="Times New Roman" panose="02020603050405020304" pitchFamily="18" charset="0"/>
              </a:rPr>
              <a:t> планирование предстоящего суицида (выбор наиболее оптимального способа, места, времени совершения суицидального акта), </a:t>
            </a:r>
          </a:p>
          <a:p>
            <a:pPr>
              <a:lnSpc>
                <a:spcPct val="120000"/>
              </a:lnSpc>
              <a:spcBef>
                <a:spcPts val="0"/>
              </a:spcBef>
              <a:buClr>
                <a:srgbClr val="00B0F0"/>
              </a:buClr>
              <a:buFont typeface="Wingdings" panose="05000000000000000000" pitchFamily="2" charset="2"/>
              <a:buChar char="Ø"/>
            </a:pPr>
            <a:r>
              <a:rPr lang="ru-RU" dirty="0">
                <a:latin typeface="Times New Roman" panose="02020603050405020304" pitchFamily="18" charset="0"/>
                <a:cs typeface="Times New Roman" panose="02020603050405020304" pitchFamily="18" charset="0"/>
              </a:rPr>
              <a:t> подготовку к нему (завершение всех дел, написание предсмертной записки и проч.), </a:t>
            </a:r>
          </a:p>
          <a:p>
            <a:pPr>
              <a:lnSpc>
                <a:spcPct val="120000"/>
              </a:lnSpc>
              <a:spcBef>
                <a:spcPts val="0"/>
              </a:spcBef>
              <a:buClr>
                <a:srgbClr val="00B0F0"/>
              </a:buClr>
              <a:buFont typeface="Wingdings" panose="05000000000000000000" pitchFamily="2" charset="2"/>
              <a:buChar char="Ø"/>
            </a:pPr>
            <a:r>
              <a:rPr lang="ru-RU" dirty="0">
                <a:latin typeface="Times New Roman" panose="02020603050405020304" pitchFamily="18" charset="0"/>
                <a:cs typeface="Times New Roman" panose="02020603050405020304" pitchFamily="18" charset="0"/>
              </a:rPr>
              <a:t> последовательное осуществление суицидальных действий. Наконец, </a:t>
            </a:r>
            <a:r>
              <a:rPr lang="ru-RU" b="1" dirty="0">
                <a:latin typeface="Times New Roman" panose="02020603050405020304" pitchFamily="18" charset="0"/>
                <a:cs typeface="Times New Roman" panose="02020603050405020304" pitchFamily="18" charset="0"/>
              </a:rPr>
              <a:t>Постсуицидальный этап </a:t>
            </a:r>
            <a:r>
              <a:rPr lang="ru-RU" dirty="0">
                <a:latin typeface="Times New Roman" panose="02020603050405020304" pitchFamily="18" charset="0"/>
                <a:cs typeface="Times New Roman" panose="02020603050405020304" pitchFamily="18" charset="0"/>
              </a:rPr>
              <a:t>охватывает промежуток времени спустя 1-3 месяца после совершения суицидальной попытки.</a:t>
            </a:r>
          </a:p>
          <a:p>
            <a:pPr marL="0" indent="0">
              <a:buNone/>
            </a:pPr>
            <a:endParaRPr lang="ru-RU" dirty="0"/>
          </a:p>
        </p:txBody>
      </p:sp>
    </p:spTree>
    <p:extLst>
      <p:ext uri="{BB962C8B-B14F-4D97-AF65-F5344CB8AC3E}">
        <p14:creationId xmlns:p14="http://schemas.microsoft.com/office/powerpoint/2010/main" val="3176551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BB80CF8-C3E2-41E6-9063-F9FE466A652A}"/>
              </a:ext>
            </a:extLst>
          </p:cNvPr>
          <p:cNvSpPr>
            <a:spLocks noGrp="1"/>
          </p:cNvSpPr>
          <p:nvPr>
            <p:ph type="title"/>
          </p:nvPr>
        </p:nvSpPr>
        <p:spPr>
          <a:xfrm>
            <a:off x="171797" y="124691"/>
            <a:ext cx="11687694" cy="415637"/>
          </a:xfrm>
        </p:spPr>
        <p:txBody>
          <a:bodyPr>
            <a:normAutofit fontScale="90000"/>
          </a:bodyPr>
          <a:lstStyle/>
          <a:p>
            <a:pPr algn="ctr"/>
            <a:r>
              <a:rPr lang="ru-RU" sz="2800" b="1" dirty="0">
                <a:latin typeface="Times New Roman" panose="02020603050405020304" pitchFamily="18" charset="0"/>
                <a:cs typeface="Times New Roman" panose="02020603050405020304" pitchFamily="18" charset="0"/>
              </a:rPr>
              <a:t>Суицидальное поведение: основные понятия, характеристики, этапы</a:t>
            </a:r>
          </a:p>
        </p:txBody>
      </p:sp>
      <p:sp>
        <p:nvSpPr>
          <p:cNvPr id="3" name="Объект 2">
            <a:extLst>
              <a:ext uri="{FF2B5EF4-FFF2-40B4-BE49-F238E27FC236}">
                <a16:creationId xmlns:a16="http://schemas.microsoft.com/office/drawing/2014/main" id="{0B204EA6-4BC7-4E28-A12E-ABB0A1FB4A38}"/>
              </a:ext>
            </a:extLst>
          </p:cNvPr>
          <p:cNvSpPr>
            <a:spLocks noGrp="1"/>
          </p:cNvSpPr>
          <p:nvPr>
            <p:ph idx="1"/>
          </p:nvPr>
        </p:nvSpPr>
        <p:spPr>
          <a:xfrm>
            <a:off x="72044" y="540328"/>
            <a:ext cx="11887200" cy="6317672"/>
          </a:xfrm>
        </p:spPr>
        <p:txBody>
          <a:bodyPr>
            <a:normAutofit/>
          </a:bodyPr>
          <a:lstStyle/>
          <a:p>
            <a:pPr marL="0" indent="0">
              <a:lnSpc>
                <a:spcPct val="120000"/>
              </a:lnSpc>
              <a:spcBef>
                <a:spcPts val="0"/>
              </a:spcBef>
              <a:buNone/>
            </a:pPr>
            <a:r>
              <a:rPr lang="ru-RU" b="1" dirty="0">
                <a:latin typeface="Times New Roman" panose="02020603050405020304" pitchFamily="18" charset="0"/>
                <a:cs typeface="Times New Roman" panose="02020603050405020304" pitchFamily="18" charset="0"/>
              </a:rPr>
              <a:t>Пассивные суицидальные мысли </a:t>
            </a:r>
            <a:r>
              <a:rPr lang="ru-RU" dirty="0">
                <a:latin typeface="Times New Roman" panose="02020603050405020304" pitchFamily="18" charset="0"/>
                <a:cs typeface="Times New Roman" panose="02020603050405020304" pitchFamily="18" charset="0"/>
              </a:rPr>
              <a:t>носят недифференцированный характер и не связаны с формированием суицидального плана («иногда у меня мелькали мысли о том, что не стоит жить, но я никогда не сделаю этого»). </a:t>
            </a:r>
          </a:p>
          <a:p>
            <a:pPr marL="0" indent="0">
              <a:lnSpc>
                <a:spcPct val="120000"/>
              </a:lnSpc>
              <a:spcBef>
                <a:spcPts val="0"/>
              </a:spcBef>
              <a:buNone/>
            </a:pPr>
            <a:r>
              <a:rPr lang="ru-RU" b="1" dirty="0">
                <a:latin typeface="Times New Roman" panose="02020603050405020304" pitchFamily="18" charset="0"/>
                <a:cs typeface="Times New Roman" panose="02020603050405020304" pitchFamily="18" charset="0"/>
              </a:rPr>
              <a:t>Активные суицидальные мысли </a:t>
            </a:r>
            <a:r>
              <a:rPr lang="ru-RU" dirty="0">
                <a:latin typeface="Times New Roman" panose="02020603050405020304" pitchFamily="18" charset="0"/>
                <a:cs typeface="Times New Roman" panose="02020603050405020304" pitchFamily="18" charset="0"/>
              </a:rPr>
              <a:t>связаны с активным намерением убить себя («я убил бы себя, если бы представился удобный случай», «всем будет лучше, если я умру»), и касаются способа, места и времени суицидального акта.</a:t>
            </a:r>
          </a:p>
          <a:p>
            <a:pPr marL="0" indent="457200">
              <a:lnSpc>
                <a:spcPct val="120000"/>
              </a:lnSpc>
              <a:spcBef>
                <a:spcPts val="0"/>
              </a:spcBef>
              <a:buNone/>
            </a:pPr>
            <a:r>
              <a:rPr lang="ru-RU" dirty="0">
                <a:latin typeface="Times New Roman" panose="02020603050405020304" pitchFamily="18" charset="0"/>
                <a:cs typeface="Times New Roman" panose="02020603050405020304" pitchFamily="18" charset="0"/>
              </a:rPr>
              <a:t>Наряду с пассивным / активным характером суицидальных мыслей существенное значение имеет их частота и длительность. Если длительность суицидальных мыслей составляет год и более, говорят о хронических суицидальных тенденциях.</a:t>
            </a:r>
          </a:p>
          <a:p>
            <a:pPr marL="0" indent="0">
              <a:buNone/>
            </a:pPr>
            <a:endParaRPr lang="ru-RU" dirty="0"/>
          </a:p>
        </p:txBody>
      </p:sp>
    </p:spTree>
    <p:extLst>
      <p:ext uri="{BB962C8B-B14F-4D97-AF65-F5344CB8AC3E}">
        <p14:creationId xmlns:p14="http://schemas.microsoft.com/office/powerpoint/2010/main" val="1845020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49A16B8-45B1-4DEF-9DF7-0B7320B3178C}"/>
              </a:ext>
            </a:extLst>
          </p:cNvPr>
          <p:cNvSpPr>
            <a:spLocks noGrp="1"/>
          </p:cNvSpPr>
          <p:nvPr>
            <p:ph type="title"/>
          </p:nvPr>
        </p:nvSpPr>
        <p:spPr>
          <a:xfrm>
            <a:off x="200025" y="134912"/>
            <a:ext cx="11772900" cy="1042724"/>
          </a:xfrm>
        </p:spPr>
        <p:txBody>
          <a:bodyPr>
            <a:normAutofit/>
          </a:bodyPr>
          <a:lstStyle/>
          <a:p>
            <a:pPr algn="ctr"/>
            <a:r>
              <a:rPr lang="ru-RU" sz="2400" dirty="0">
                <a:solidFill>
                  <a:srgbClr val="000000"/>
                </a:solidFill>
                <a:effectLst/>
                <a:latin typeface="Times New Roman" panose="02020603050405020304" pitchFamily="18" charset="0"/>
                <a:ea typeface="Arial Unicode MS"/>
              </a:rPr>
              <a:t>Процесс, приводящий к совершению суицида, в обобщенном виде представлен на рис.1. </a:t>
            </a:r>
            <a:br>
              <a:rPr lang="ru-RU" sz="2400" dirty="0">
                <a:solidFill>
                  <a:srgbClr val="000000"/>
                </a:solidFill>
                <a:effectLst/>
                <a:latin typeface="Times New Roman" panose="02020603050405020304" pitchFamily="18" charset="0"/>
                <a:ea typeface="Arial Unicode MS"/>
              </a:rPr>
            </a:br>
            <a:r>
              <a:rPr lang="ru-RU" sz="2400" b="1" i="1" dirty="0">
                <a:solidFill>
                  <a:srgbClr val="000000"/>
                </a:solidFill>
                <a:effectLst/>
                <a:latin typeface="Times New Roman" panose="02020603050405020304" pitchFamily="18" charset="0"/>
                <a:ea typeface="Arial Unicode MS"/>
              </a:rPr>
              <a:t>Этапы суицидального поведения</a:t>
            </a:r>
            <a:endParaRPr lang="ru-RU" sz="2400" i="1" dirty="0"/>
          </a:p>
        </p:txBody>
      </p:sp>
      <p:pic>
        <p:nvPicPr>
          <p:cNvPr id="9" name="Объект 8">
            <a:extLst>
              <a:ext uri="{FF2B5EF4-FFF2-40B4-BE49-F238E27FC236}">
                <a16:creationId xmlns:a16="http://schemas.microsoft.com/office/drawing/2014/main" id="{13F61874-9EAD-4ECC-8668-E987B0D5A005}"/>
              </a:ext>
            </a:extLst>
          </p:cNvPr>
          <p:cNvPicPr>
            <a:picLocks noGrp="1" noChangeAspect="1"/>
          </p:cNvPicPr>
          <p:nvPr>
            <p:ph idx="1"/>
          </p:nvPr>
        </p:nvPicPr>
        <p:blipFill>
          <a:blip r:embed="rId2"/>
          <a:stretch>
            <a:fillRect/>
          </a:stretch>
        </p:blipFill>
        <p:spPr>
          <a:xfrm>
            <a:off x="-441693" y="993370"/>
            <a:ext cx="14686537" cy="7441179"/>
          </a:xfrm>
          <a:prstGeom prst="rect">
            <a:avLst/>
          </a:prstGeom>
        </p:spPr>
      </p:pic>
    </p:spTree>
    <p:extLst>
      <p:ext uri="{BB962C8B-B14F-4D97-AF65-F5344CB8AC3E}">
        <p14:creationId xmlns:p14="http://schemas.microsoft.com/office/powerpoint/2010/main" val="219301698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855</TotalTime>
  <Words>4904</Words>
  <Application>Microsoft Office PowerPoint</Application>
  <PresentationFormat>Широкоэкранный</PresentationFormat>
  <Paragraphs>375</Paragraphs>
  <Slides>39</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39</vt:i4>
      </vt:variant>
    </vt:vector>
  </HeadingPairs>
  <TitlesOfParts>
    <vt:vector size="45" baseType="lpstr">
      <vt:lpstr>Arial</vt:lpstr>
      <vt:lpstr>Calibri</vt:lpstr>
      <vt:lpstr>Calibri Light</vt:lpstr>
      <vt:lpstr>Times New Roman</vt:lpstr>
      <vt:lpstr>Wingdings</vt:lpstr>
      <vt:lpstr>Тема Office</vt:lpstr>
      <vt:lpstr>  Этиопатогенетические факторы формирования суицидального поведения</vt:lpstr>
      <vt:lpstr>Суицид, суицидальное поведение: основные понятия, характеристики, этапы</vt:lpstr>
      <vt:lpstr>Суицид, суицидальное поведение: основные понятия, характеристики, этапы</vt:lpstr>
      <vt:lpstr>Суицид, суицидальное поведение: основные понятия, характеристики, этапы</vt:lpstr>
      <vt:lpstr>Суицидальное поведение: основные понятия, характеристики, этапы</vt:lpstr>
      <vt:lpstr>Суицидальное поведение: основные понятия, характеристики, этапы</vt:lpstr>
      <vt:lpstr>Суицидальное поведение: основные понятия, характеристики, этапы</vt:lpstr>
      <vt:lpstr>Суицидальное поведение: основные понятия, характеристики, этапы</vt:lpstr>
      <vt:lpstr>Процесс, приводящий к совершению суицида, в обобщенном виде представлен на рис.1.  Этапы суицидального поведения</vt:lpstr>
      <vt:lpstr>Суицидальное поведение: основные понятия, характеристики, этапы</vt:lpstr>
      <vt:lpstr>Суицидальное поведение: основные понятия, характеристики, этапы</vt:lpstr>
      <vt:lpstr>Особенности поведения, свидетельствующие о наличии суицидальных мыслей:</vt:lpstr>
      <vt:lpstr>Особенности поведения, свидетельствующие о наличии суицидальных мыслей:</vt:lpstr>
      <vt:lpstr>Суицидальное поведение: основные понятия, характеристики, этапы</vt:lpstr>
      <vt:lpstr>Суицидальное поведение: основные понятия, характеристики, этапы</vt:lpstr>
      <vt:lpstr>1. Акцентуации характера (расстройства личности(психопатии, социопатии); 2. Возрастные реакции и формы нарушения поведения; 3. Состояние дезадаптации 4. Особенности внутрисемейных отношений (типы семейного воспитания).</vt:lpstr>
      <vt:lpstr>Презентация PowerPoint</vt:lpstr>
      <vt:lpstr>Сопоставление типов акцентуаций по К. Леонгард и А.Е Личко</vt:lpstr>
      <vt:lpstr>Презентация PowerPoint</vt:lpstr>
      <vt:lpstr>Акцентуации с наименьшим риском формирования суицидального поведения  </vt:lpstr>
      <vt:lpstr>Презентация PowerPoint</vt:lpstr>
      <vt:lpstr>Комплексное описание типов акцентуаций с наибольшим риском формирования суицидального поведения</vt:lpstr>
      <vt:lpstr>Комплексное описание типов акцентуаций с наибольшим риском формирования суицидального поведения</vt:lpstr>
      <vt:lpstr>Комплексное описание типов акцентуаций с наибольшим риском формирования суицидального поведения</vt:lpstr>
      <vt:lpstr>Комплексное описание типов акцентуаций с наибольшим риском формирования суицидального поведения</vt:lpstr>
      <vt:lpstr>Комплексное описание типов акцентуаций с наибольшим риском формирования суицидального поведения</vt:lpstr>
      <vt:lpstr>Комплексное описание типов акцентуаций с наибольшим риском формирования суицидального поведения</vt:lpstr>
      <vt:lpstr>Особенности депрессий у детей и подростков</vt:lpstr>
      <vt:lpstr>Признаки депрессий у детей:</vt:lpstr>
      <vt:lpstr>Признаки депрессий у детей:</vt:lpstr>
      <vt:lpstr>Презентация PowerPoint</vt:lpstr>
      <vt:lpstr>Презентация PowerPoint</vt:lpstr>
      <vt:lpstr>Презентация PowerPoint</vt:lpstr>
      <vt:lpstr>Система антисуицидальных мотивов человека </vt:lpstr>
      <vt:lpstr>Система антисуицидальных мотивов человека </vt:lpstr>
      <vt:lpstr>Система антисуицидальных мотивов человека </vt:lpstr>
      <vt:lpstr>Система антисуицидальных мотивов человека </vt:lpstr>
      <vt:lpstr>Система антисуицидальных мотивов человека </vt:lpstr>
      <vt:lpstr>Примерная схема анализа проблемы суицида</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Виктор Шилин</dc:creator>
  <cp:lastModifiedBy>Виктор Шилин</cp:lastModifiedBy>
  <cp:revision>54</cp:revision>
  <dcterms:created xsi:type="dcterms:W3CDTF">2023-02-10T02:04:40Z</dcterms:created>
  <dcterms:modified xsi:type="dcterms:W3CDTF">2023-02-19T21:56:15Z</dcterms:modified>
</cp:coreProperties>
</file>