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22.xml" ContentType="application/vnd.openxmlformats-officedocument.presentationml.slid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slides/slide8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1.xml" ContentType="application/vnd.openxmlformats-officedocument.presentationml.slide+xml"/>
  <Override PartName="/docProps/core.xml" ContentType="application/vnd.openxmlformats-package.core-properties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notesMasterIdLst>
    <p:notesMasterId r:id="rId26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1" d="100"/>
          <a:sy n="101" d="100"/>
        </p:scale>
        <p:origin x="144" y="288"/>
      </p:cViewPr>
      <p:guideLst>
        <p:guide pos="2160" orient="horz"/>
        <p:guide pos="3840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notesMaster" Target="notesMasters/notesMaster1.xml"/><Relationship Id="rId27" Type="http://schemas.openxmlformats.org/officeDocument/2006/relationships/presProps" Target="presProps.xml" /><Relationship Id="rId28" Type="http://schemas.openxmlformats.org/officeDocument/2006/relationships/tableStyles" Target="tableStyles.xml" /><Relationship Id="rId29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42AFC39-8EF2-4BE3-A1A9-B7D8E65A992E}" type="datetimeFigureOut">
              <a:rPr lang="ru-RU"/>
              <a:t/>
            </a:fld>
            <a:endParaRPr lang="ru-RU"/>
          </a:p>
        </p:txBody>
      </p:sp>
      <p:sp>
        <p:nvSpPr>
          <p:cNvPr id="4" name="Образ слайда 3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5048731-8A2D-4825-A354-4D986267A631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 ?>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 ?>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 ?>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Проектная</a:t>
            </a:r>
            <a:endParaRPr/>
          </a:p>
          <a:p>
            <a:pPr>
              <a:defRPr/>
            </a:pP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сессия</a:t>
            </a:r>
            <a:endParaRPr/>
          </a:p>
          <a:p>
            <a:pPr>
              <a:defRPr/>
            </a:pP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</a:t>
            </a: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ProДвижение</a:t>
            </a: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</a:t>
            </a:r>
            <a:endParaRPr/>
          </a:p>
          <a:p>
            <a:pPr>
              <a:defRPr/>
            </a:pP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(далее</a:t>
            </a:r>
            <a:endParaRPr/>
          </a:p>
          <a:p>
            <a:pPr>
              <a:defRPr/>
            </a:pP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</a:t>
            </a:r>
            <a:endParaRPr/>
          </a:p>
          <a:p>
            <a:pPr>
              <a:defRPr/>
            </a:pP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Игра)</a:t>
            </a:r>
            <a:endParaRPr/>
          </a:p>
          <a:p>
            <a:pPr>
              <a:defRPr/>
            </a:pP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взаимодействие участников в группах, в результате которого команда вырабатывает</a:t>
            </a:r>
            <a:endParaRPr/>
          </a:p>
          <a:p>
            <a:pPr>
              <a:defRPr/>
            </a:pP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предлагает решение заданной социальной проблемы.</a:t>
            </a:r>
            <a:endParaRPr/>
          </a:p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5048731-8A2D-4825-A354-4D986267A631}" type="slidenum">
              <a:rPr lang="ru-RU"/>
              <a:t/>
            </a:fld>
            <a:endParaRPr lang="ru-RU"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рамках Большой игры «Будь в движении» команды уже познакомились</a:t>
            </a:r>
            <a:endParaRPr/>
          </a:p>
          <a:p>
            <a:pPr>
              <a:defRPr/>
            </a:pP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 ценностями РДДМ «Движение Первых» и по ее завершении получили одну</a:t>
            </a:r>
            <a:endParaRPr/>
          </a:p>
          <a:p>
            <a:pPr>
              <a:defRPr/>
            </a:pP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 ценностей РДДМ «Движение Первых», которую должны визуализировать в</a:t>
            </a:r>
            <a:endParaRPr/>
          </a:p>
          <a:p>
            <a:pPr>
              <a:defRPr/>
            </a:pP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рамках коллективно-творческого дела, обыграть и представить в любой творческой</a:t>
            </a:r>
            <a:endParaRPr/>
          </a:p>
          <a:p>
            <a:pPr>
              <a:defRPr/>
            </a:pP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форме (танец, песня, театральная сценка, рисунок, стихотворение, музыкальный</a:t>
            </a:r>
            <a:endParaRPr/>
          </a:p>
          <a:p>
            <a:pPr>
              <a:defRPr/>
            </a:pP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этюд, видеоролик и пр.).</a:t>
            </a:r>
            <a:endParaRPr/>
          </a:p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5048731-8A2D-4825-A354-4D986267A631}" type="slidenum">
              <a:rPr lang="ru-RU"/>
              <a:t/>
            </a:fld>
            <a:endParaRPr lang="ru-RU"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Приглашенные гости делятся своими историями успеха, рассказывают о</a:t>
            </a:r>
            <a:endParaRPr/>
          </a:p>
          <a:p>
            <a:pPr>
              <a:defRPr/>
            </a:pP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том, как ценности, которые являются теперь ценностями РДДМ «Движение</a:t>
            </a:r>
            <a:endParaRPr/>
          </a:p>
          <a:p>
            <a:pPr>
              <a:defRPr/>
            </a:pP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Первых», помогают им в жизни, в профессии, а также отвечают на вопросы</a:t>
            </a:r>
            <a:endParaRPr/>
          </a:p>
          <a:p>
            <a:pPr>
              <a:defRPr/>
            </a:pP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участников смены.</a:t>
            </a:r>
            <a:endParaRPr/>
          </a:p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5048731-8A2D-4825-A354-4D986267A631}" type="slidenum">
              <a:rPr lang="ru-RU"/>
              <a:t/>
            </a:fld>
            <a:endParaRPr lang="ru-RU"/>
          </a:p>
        </p:txBody>
      </p:sp>
    </p:spTree>
  </p:cSld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данному QR-коду можно посмотреть и скачать следующие</a:t>
            </a:r>
            <a:endParaRPr/>
          </a:p>
          <a:p>
            <a:pPr>
              <a:defRPr/>
            </a:pP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материалы:</a:t>
            </a:r>
            <a:endParaRPr/>
          </a:p>
          <a:p>
            <a:pPr>
              <a:defRPr/>
            </a:pP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 материалы для </a:t>
            </a: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брендированного</a:t>
            </a: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оформления пространства,</a:t>
            </a:r>
            <a:endParaRPr/>
          </a:p>
          <a:p>
            <a:pPr>
              <a:defRPr/>
            </a:pP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презентации, видеозаставки на экран;</a:t>
            </a:r>
            <a:endParaRPr/>
          </a:p>
          <a:p>
            <a:pPr>
              <a:defRPr/>
            </a:pP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 треки музыкальных композиций;</a:t>
            </a:r>
            <a:endParaRPr/>
          </a:p>
          <a:p>
            <a:pPr>
              <a:defRPr/>
            </a:pP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 Большая игра «Будь в движении»: карточки заданий, макет игрового</a:t>
            </a:r>
            <a:endParaRPr/>
          </a:p>
          <a:p>
            <a:pPr>
              <a:defRPr/>
            </a:pP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поля для проведения игры, описание игры;</a:t>
            </a:r>
            <a:endParaRPr/>
          </a:p>
          <a:p>
            <a:pPr>
              <a:defRPr/>
            </a:pP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 проектная сессия </a:t>
            </a: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ProДвижение</a:t>
            </a: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карточки задания для игры;</a:t>
            </a:r>
            <a:endParaRPr/>
          </a:p>
          <a:p>
            <a:pPr>
              <a:defRPr/>
            </a:pP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 видео ролик «2Д» об РДДМ «Движение Первых»;</a:t>
            </a:r>
            <a:endParaRPr/>
          </a:p>
          <a:p>
            <a:pPr>
              <a:defRPr/>
            </a:pP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 видео ролик о ценностях РДДМ «Движение Первых»;</a:t>
            </a:r>
            <a:endParaRPr/>
          </a:p>
          <a:p>
            <a:pPr>
              <a:defRPr/>
            </a:pP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 инструкция по информационному освещению;</a:t>
            </a:r>
            <a:endParaRPr/>
          </a:p>
          <a:p>
            <a:pPr>
              <a:defRPr/>
            </a:pP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 презентация акселератора РДДМ «Движение Первых»;</a:t>
            </a:r>
            <a:endParaRPr/>
          </a:p>
          <a:p>
            <a:pPr>
              <a:defRPr/>
            </a:pP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 основные документы РДДМ «Движение Первых»;</a:t>
            </a:r>
            <a:endParaRPr/>
          </a:p>
          <a:p>
            <a:pPr>
              <a:defRPr/>
            </a:pP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 инструкция по регистрации на платформе </a:t>
            </a: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будьвдвижении.рф</a:t>
            </a: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  <a:endParaRPr/>
          </a:p>
          <a:p>
            <a:pPr>
              <a:defRPr/>
            </a:pP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 примерные тексты ведущего для акселератора;</a:t>
            </a:r>
            <a:endParaRPr/>
          </a:p>
          <a:p>
            <a:pPr>
              <a:defRPr/>
            </a:pP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 примерный сценарий вечернего сбора отряда.</a:t>
            </a:r>
            <a:endParaRPr/>
          </a:p>
          <a:p>
            <a:pPr>
              <a:defRPr/>
            </a:pP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Все материалы, размещенные по данному QR-коду, подобраны</a:t>
            </a:r>
            <a:endParaRPr/>
          </a:p>
          <a:p>
            <a:pPr>
              <a:defRPr/>
            </a:pP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предоставлены Общероссийским общественно-государственным движением</a:t>
            </a:r>
            <a:endParaRPr/>
          </a:p>
          <a:p>
            <a:pPr>
              <a:defRPr/>
            </a:pP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детей и молодежи «Движение Первых» при участии Международного детского</a:t>
            </a:r>
            <a:endParaRPr/>
          </a:p>
          <a:p>
            <a:pPr>
              <a:defRPr/>
            </a:pPr>
            <a:r>
              <a:rPr lang="ru-RU" sz="1200" b="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центра «Артек».</a:t>
            </a:r>
            <a:endParaRPr/>
          </a:p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5048731-8A2D-4825-A354-4D986267A631}" type="slidenum">
              <a:rPr lang="ru-RU"/>
              <a:t/>
            </a:fld>
            <a:endParaRPr lang="ru-RU"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12192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-12700" y="6053141"/>
            <a:ext cx="2999317" cy="712787"/>
          </a:xfrm>
          <a:prstGeom prst="rect">
            <a:avLst/>
          </a:prstGeom>
          <a:solidFill>
            <a:schemeClr val="accent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3145369" y="6043616"/>
            <a:ext cx="9046633" cy="714375"/>
          </a:xfrm>
          <a:prstGeom prst="rect">
            <a:avLst/>
          </a:prstGeom>
          <a:solidFill>
            <a:schemeClr val="accent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 bwMode="auto"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 bwMode="auto"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 bwMode="auto">
          <a:xfrm>
            <a:off x="101600" y="6069013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0F77D9B-74C2-48D6-BCA8-84171B24E120}" type="datetimeFigureOut">
              <a:rPr lang="ru-RU"/>
              <a:t/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>
            <a:off x="2781300" y="236541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E2D1061-5933-44AC-8935-B3FBEEE6C7B5}" type="slidenum">
              <a:rPr lang="ru-RU"/>
              <a:t/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20F77D9B-74C2-48D6-BCA8-84171B24E12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9E2D1061-5933-44AC-8935-B3FBEEE6C7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8128001" y="0"/>
            <a:ext cx="427567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37600" y="609603"/>
            <a:ext cx="2743200" cy="5516563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609600" y="609600"/>
            <a:ext cx="7416800" cy="5516563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 bwMode="auto">
          <a:xfrm>
            <a:off x="8737600" y="6248403"/>
            <a:ext cx="2946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77D9B-74C2-48D6-BCA8-84171B24E120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609602" y="6248403"/>
            <a:ext cx="743161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 rot="5400000">
            <a:off x="8075084" y="103719"/>
            <a:ext cx="533400" cy="32596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D1061-5933-44AC-8935-B3FBEEE6C7B5}" type="slidenum">
              <a:rPr lang="ru-RU"/>
              <a:t/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16864" y="228600"/>
            <a:ext cx="10871200" cy="990600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 bwMode="auto">
          <a:xfrm>
            <a:off x="816864" y="1600200"/>
            <a:ext cx="10871200" cy="449580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20F77D9B-74C2-48D6-BCA8-84171B24E12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9E2D1061-5933-44AC-8935-B3FBEEE6C7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0" y="1600200"/>
            <a:ext cx="1727199" cy="990600"/>
          </a:xfrm>
          <a:prstGeom prst="rect">
            <a:avLst/>
          </a:prstGeom>
          <a:solidFill>
            <a:schemeClr val="accent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1828800" y="1600200"/>
            <a:ext cx="10363200" cy="990600"/>
          </a:xfrm>
          <a:prstGeom prst="rect">
            <a:avLst/>
          </a:prstGeom>
          <a:solidFill>
            <a:schemeClr val="accent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1828801" y="2743200"/>
            <a:ext cx="9497484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20F77D9B-74C2-48D6-BCA8-84171B24E120}" type="datetimeFigureOut">
              <a:rPr lang="ru-RU"/>
              <a:t/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 bwMode="auto">
          <a:xfrm>
            <a:off x="0" y="1752603"/>
            <a:ext cx="1727199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E2D1061-5933-44AC-8935-B3FBEEE6C7B5}" type="slidenum">
              <a:rPr lang="ru-RU"/>
              <a:t/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 bwMode="auto">
          <a:xfrm>
            <a:off x="812800" y="1589567"/>
            <a:ext cx="5181600" cy="457200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 bwMode="auto">
          <a:xfrm>
            <a:off x="6459868" y="1589567"/>
            <a:ext cx="5181600" cy="457200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 bwMode="auto"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0F77D9B-74C2-48D6-BCA8-84171B24E120}" type="datetimeFigureOut">
              <a:rPr lang="ru-RU"/>
              <a:t/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 bwMode="auto"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E2D1061-5933-44AC-8935-B3FBEEE6C7B5}" type="slidenum">
              <a:rPr lang="ru-RU"/>
              <a:t/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 bwMode="auto"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11200" y="273050"/>
            <a:ext cx="10871200" cy="869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 bwMode="auto">
          <a:xfrm>
            <a:off x="812800" y="2438400"/>
            <a:ext cx="5181600" cy="358140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 bwMode="auto">
          <a:xfrm>
            <a:off x="6400800" y="2438400"/>
            <a:ext cx="5181600" cy="358140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 bwMode="auto">
          <a:xfrm>
            <a:off x="812800" y="1752599"/>
            <a:ext cx="5181600" cy="640080"/>
          </a:xfrm>
          <a:prstGeom prst="rect">
            <a:avLst/>
          </a:prstGeo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 bwMode="auto">
          <a:xfrm>
            <a:off x="6400800" y="1752599"/>
            <a:ext cx="5181600" cy="640080"/>
          </a:xfrm>
          <a:prstGeom prst="rect">
            <a:avLst/>
          </a:prstGeo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 bwMode="auto"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0F77D9B-74C2-48D6-BCA8-84171B24E120}" type="datetimeFigureOut">
              <a:rPr lang="ru-RU"/>
              <a:t/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 bwMode="auto"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E2D1061-5933-44AC-8935-B3FBEEE6C7B5}" type="slidenum">
              <a:rPr lang="ru-RU"/>
              <a:t/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 bwMode="auto"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20F77D9B-74C2-48D6-BCA8-84171B24E120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9E2D1061-5933-44AC-8935-B3FBEEE6C7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20F77D9B-74C2-48D6-BCA8-84171B24E120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E2D1061-5933-44AC-8935-B3FBEEE6C7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12800" y="273050"/>
            <a:ext cx="107696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 bwMode="auto">
          <a:xfrm>
            <a:off x="812800" y="1752599"/>
            <a:ext cx="2133600" cy="4343400"/>
          </a:xfrm>
          <a:prstGeom prst="rect">
            <a:avLst/>
          </a:prstGeo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 bwMode="auto">
          <a:xfrm>
            <a:off x="3149600" y="1752599"/>
            <a:ext cx="8534400" cy="441960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20F77D9B-74C2-48D6-BCA8-84171B24E120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9E2D1061-5933-44AC-8935-B3FBEEE6C7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12700" y="4572003"/>
            <a:ext cx="12192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-12698" y="4664075"/>
            <a:ext cx="1951567" cy="712788"/>
          </a:xfrm>
          <a:prstGeom prst="rect">
            <a:avLst/>
          </a:prstGeom>
          <a:solidFill>
            <a:schemeClr val="accent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2059517" y="4654550"/>
            <a:ext cx="10132483" cy="712788"/>
          </a:xfrm>
          <a:prstGeom prst="rect">
            <a:avLst/>
          </a:prstGeom>
          <a:solidFill>
            <a:schemeClr val="accent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930402" y="3"/>
            <a:ext cx="133351" cy="686752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133600" y="4648200"/>
            <a:ext cx="97536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2080768" y="0"/>
            <a:ext cx="10111232" cy="4568952"/>
          </a:xfrm>
          <a:prstGeom prst="rect">
            <a:avLst/>
          </a:prstGeo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 bwMode="auto">
          <a:xfrm>
            <a:off x="8331200" y="6248403"/>
            <a:ext cx="3556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0F77D9B-74C2-48D6-BCA8-84171B24E120}" type="datetimeFigureOut">
              <a:rPr lang="ru-RU"/>
              <a:t/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 bwMode="auto">
          <a:xfrm>
            <a:off x="0" y="4667253"/>
            <a:ext cx="19304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9E2D1061-5933-44AC-8935-B3FBEEE6C7B5}" type="slidenum">
              <a:rPr lang="ru-RU"/>
              <a:t/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 bwMode="auto">
          <a:xfrm>
            <a:off x="2133600" y="6248403"/>
            <a:ext cx="6096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>
  <p:cSld name="">
    <p:bg>
      <p:bgPr shadeToTitle="0">
        <a:solidFill>
          <a:srgbClr val="F7F7F7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50" name="Заголовок 21"/>
          <p:cNvSpPr>
            <a:spLocks noGrp="1"/>
          </p:cNvSpPr>
          <p:nvPr>
            <p:ph type="title"/>
          </p:nvPr>
        </p:nvSpPr>
        <p:spPr bwMode="auto">
          <a:xfrm>
            <a:off x="812800" y="228600"/>
            <a:ext cx="108712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/>
          </a:bodyPr>
          <a:lstStyle/>
          <a:p>
            <a:pPr lvl="0"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051" name="Текст 12"/>
          <p:cNvSpPr>
            <a:spLocks noGrp="1"/>
          </p:cNvSpPr>
          <p:nvPr>
            <p:ph type="body" idx="1"/>
          </p:nvPr>
        </p:nvSpPr>
        <p:spPr bwMode="auto">
          <a:xfrm>
            <a:off x="817033" y="1600203"/>
            <a:ext cx="108712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 bwMode="auto">
          <a:xfrm>
            <a:off x="8128000" y="6248403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0F77D9B-74C2-48D6-BCA8-84171B24E120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 bwMode="auto">
          <a:xfrm>
            <a:off x="812802" y="6248403"/>
            <a:ext cx="7228417" cy="365125"/>
          </a:xfrm>
          <a:prstGeom prst="rect">
            <a:avLst/>
          </a:prstGeom>
        </p:spPr>
        <p:txBody>
          <a:bodyPr vert="horz" anchor="ctr"/>
          <a:lstStyle>
            <a:lvl1pPr algn="r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12192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0" y="1279525"/>
            <a:ext cx="711200" cy="228600"/>
          </a:xfrm>
          <a:prstGeom prst="rect">
            <a:avLst/>
          </a:prstGeom>
          <a:solidFill>
            <a:schemeClr val="accent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787400" y="1279525"/>
            <a:ext cx="11404600" cy="228600"/>
          </a:xfrm>
          <a:prstGeom prst="rect">
            <a:avLst/>
          </a:prstGeom>
          <a:solidFill>
            <a:schemeClr val="accent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 bwMode="auto">
          <a:xfrm>
            <a:off x="0" y="1271591"/>
            <a:ext cx="7112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E2D1061-5933-44AC-8935-B3FBEEE6C7B5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2pPr>
      <a:lvl3pPr algn="l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3pPr>
      <a:lvl4pPr algn="l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4pPr>
      <a:lvl5pPr algn="l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5pPr>
      <a:lvl6pPr marL="457200" algn="l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6pPr>
      <a:lvl7pPr marL="914400" algn="l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7pPr>
      <a:lvl8pPr marL="1371600" algn="l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8pPr>
      <a:lvl9pPr marL="1828800" algn="l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9pPr>
    </p:titleStyle>
    <p:bodyStyle>
      <a:lvl1pPr marL="319088" indent="-319088" algn="l">
        <a:spcBef>
          <a:spcPts val="700"/>
        </a:spcBef>
        <a:spcAft>
          <a:spcPts val="0"/>
        </a:spcAft>
        <a:buClr>
          <a:schemeClr val="accent2"/>
        </a:buClr>
        <a:buSzPct val="60000"/>
        <a:buFont typeface="Wingdings"/>
        <a:buChar char="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>
        <a:spcBef>
          <a:spcPts val="550"/>
        </a:spcBef>
        <a:spcAft>
          <a:spcPts val="0"/>
        </a:spcAft>
        <a:buClr>
          <a:schemeClr val="accent1"/>
        </a:buClr>
        <a:buSzPct val="70000"/>
        <a:buFont typeface="Wingdings 2"/>
        <a:buChar char=""/>
        <a:defRPr sz="26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>
        <a:spcBef>
          <a:spcPts val="500"/>
        </a:spcBef>
        <a:spcAft>
          <a:spcPts val="0"/>
        </a:spcAft>
        <a:buClr>
          <a:schemeClr val="accent2"/>
        </a:buClr>
        <a:buSzPct val="75000"/>
        <a:buFont typeface="Wingdings"/>
        <a:buChar char=""/>
        <a:defRPr sz="23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>
        <a:spcBef>
          <a:spcPts val="400"/>
        </a:spcBef>
        <a:spcAft>
          <a:spcPts val="0"/>
        </a:spcAft>
        <a:buClr>
          <a:srgbClr val="0BD0D9"/>
        </a:buClr>
        <a:buSzPct val="75000"/>
        <a:buFont typeface="Wingdings"/>
        <a:buChar char="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>
        <a:spcBef>
          <a:spcPts val="400"/>
        </a:spcBef>
        <a:spcAft>
          <a:spcPts val="0"/>
        </a:spcAft>
        <a:buClr>
          <a:srgbClr val="10CF9B"/>
        </a:buClr>
        <a:buSzPct val="65000"/>
        <a:buFont typeface="Wingdings"/>
        <a:buChar char="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>
        <a:spcBef>
          <a:spcPts val="0"/>
        </a:spcBef>
        <a:buClr>
          <a:schemeClr val="accent1"/>
        </a:buClr>
        <a:buFont typeface="Wingdings"/>
        <a:buChar char="§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>
        <a:spcBef>
          <a:spcPts val="0"/>
        </a:spcBef>
        <a:buClr>
          <a:schemeClr val="accent2"/>
        </a:buClr>
        <a:buFont typeface="Wingdings"/>
        <a:buChar char="§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>
        <a:spcBef>
          <a:spcPts val="0"/>
        </a:spcBef>
        <a:buClr>
          <a:schemeClr val="accent3"/>
        </a:buClr>
        <a:buFont typeface="Wingdings"/>
        <a:buChar char="§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>
        <a:spcBef>
          <a:spcPts val="0"/>
        </a:spcBef>
        <a:buClr>
          <a:schemeClr val="accent4"/>
        </a:buClr>
        <a:buFont typeface="Wingdings"/>
        <a:buChar char="§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>
        <a:defRPr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vk.com/rddm49" TargetMode="External"/><Relationship Id="rId3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 flipH="0" flipV="0">
            <a:off x="1013522" y="2392679"/>
            <a:ext cx="10291785" cy="1990669"/>
          </a:xfrm>
        </p:spPr>
        <p:txBody>
          <a:bodyPr anchor="ctr"/>
          <a:lstStyle/>
          <a:p>
            <a:pPr algn="ctr">
              <a:defRPr/>
            </a:pPr>
            <a:br>
              <a:rPr lang="ru-RU" sz="3600" b="1">
                <a:solidFill>
                  <a:schemeClr val="accent1"/>
                </a:solidFill>
              </a:rPr>
            </a:br>
            <a:r>
              <a:rPr lang="ru-RU" sz="3600" b="1">
                <a:solidFill>
                  <a:schemeClr val="accent1"/>
                </a:solidFill>
              </a:rPr>
              <a:t>Организация </a:t>
            </a:r>
            <a:r>
              <a:rPr lang="ru-RU" sz="3600" b="1">
                <a:solidFill>
                  <a:schemeClr val="accent1"/>
                </a:solidFill>
              </a:rPr>
              <a:t>летней</a:t>
            </a:r>
            <a:br>
              <a:rPr lang="ru-RU" sz="3600" b="1">
                <a:solidFill>
                  <a:schemeClr val="accent1"/>
                </a:solidFill>
              </a:rPr>
            </a:br>
            <a:r>
              <a:rPr lang="ru-RU" sz="3600" b="1">
                <a:solidFill>
                  <a:schemeClr val="accent1"/>
                </a:solidFill>
              </a:rPr>
              <a:t>оздоровительной кампании 2023 года </a:t>
            </a:r>
            <a:br>
              <a:rPr lang="ru-RU" sz="3600" b="1">
                <a:solidFill>
                  <a:schemeClr val="accent1"/>
                </a:solidFill>
              </a:rPr>
            </a:br>
            <a:r>
              <a:rPr lang="ru-RU" sz="3600" b="1">
                <a:solidFill>
                  <a:schemeClr val="accent1"/>
                </a:solidFill>
              </a:rPr>
              <a:t>в </a:t>
            </a:r>
            <a:r>
              <a:rPr lang="ru-RU" sz="3600" b="1">
                <a:solidFill>
                  <a:schemeClr val="accent1"/>
                </a:solidFill>
              </a:rPr>
              <a:t>Магаданской области</a:t>
            </a:r>
            <a:br>
              <a:rPr lang="ru-RU" sz="3600" b="1">
                <a:solidFill>
                  <a:schemeClr val="accent1"/>
                </a:solidFill>
              </a:rPr>
            </a:br>
            <a:endParaRPr lang="ru-RU" sz="3600" b="1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3653544" y="6210726"/>
            <a:ext cx="6850904" cy="6472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/>
              <a:t>Магаданская область г.Магадан, 2023 г.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>
                <a:solidFill>
                  <a:srgbClr val="002060"/>
                </a:solidFill>
              </a:rPr>
              <a:t>Игра «БУДЬ В ДВИЖЕНИИ»</a:t>
            </a:r>
            <a:endParaRPr lang="ru-RU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>
          <a:xfrm flipH="0" flipV="0">
            <a:off x="816863" y="1600200"/>
            <a:ext cx="10871199" cy="4678900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ru-RU" sz="3200"/>
              <a:t> Игра направлена </a:t>
            </a:r>
            <a:r>
              <a:rPr lang="ru-RU" sz="3200"/>
              <a:t>на </a:t>
            </a:r>
            <a:r>
              <a:rPr lang="ru-RU" sz="3200"/>
              <a:t>закрепление представлений </a:t>
            </a:r>
            <a:r>
              <a:rPr lang="ru-RU" sz="3200"/>
              <a:t>о направлениях деятельности и ценностях РДДМ «</a:t>
            </a:r>
            <a:r>
              <a:rPr lang="ru-RU" sz="3200"/>
              <a:t>Движение Первых»</a:t>
            </a:r>
            <a:endParaRPr/>
          </a:p>
          <a:p>
            <a:pPr algn="just">
              <a:defRPr/>
            </a:pPr>
            <a:r>
              <a:rPr lang="ru-RU"/>
              <a:t>Команды (до 10 человек), либо отряды</a:t>
            </a:r>
            <a:endParaRPr/>
          </a:p>
          <a:p>
            <a:pPr algn="just">
              <a:defRPr/>
            </a:pPr>
            <a:r>
              <a:rPr lang="ru-RU"/>
              <a:t>Станции (12)</a:t>
            </a:r>
            <a:endParaRPr/>
          </a:p>
          <a:p>
            <a:pPr algn="just">
              <a:defRPr/>
            </a:pPr>
            <a:r>
              <a:rPr lang="ru-RU"/>
              <a:t>Ведущий игры</a:t>
            </a:r>
            <a:endParaRPr/>
          </a:p>
          <a:p>
            <a:pPr algn="just">
              <a:defRPr/>
            </a:pPr>
            <a:r>
              <a:rPr lang="ru-RU"/>
              <a:t>Ведущие 12 станций</a:t>
            </a:r>
            <a:endParaRPr lang="ru-RU"/>
          </a:p>
          <a:p>
            <a:pPr algn="just">
              <a:defRPr/>
            </a:pPr>
            <a:r>
              <a:rPr lang="ru-RU"/>
              <a:t>Карточки с заданиями</a:t>
            </a:r>
            <a:endParaRPr lang="ru-RU"/>
          </a:p>
          <a:p>
            <a:pPr algn="just">
              <a:defRPr/>
            </a:pPr>
            <a:r>
              <a:rPr lang="ru-RU"/>
              <a:t>Маршрутные листы</a:t>
            </a:r>
            <a:endParaRPr lang="ru-RU"/>
          </a:p>
          <a:p>
            <a:pPr>
              <a:defRPr/>
            </a:pPr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9035825" y="610339"/>
            <a:ext cx="2928473" cy="897014"/>
          </a:xfrm>
          <a:prstGeom prst="rect">
            <a:avLst/>
          </a:prstGeom>
          <a:solidFill>
            <a:schemeClr val="accent2"/>
          </a:solidFill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fade thruBlk="0"/>
      </p:transition>
    </mc:Choice>
    <mc:Fallback>
      <p:transition spd="slow" advClick="1">
        <p:fade thruBlk="0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ChangeAspect="1" noGrp="1"/>
          </p:cNvPicPr>
          <p:nvPr>
            <p:ph sz="quarter" idx="1"/>
          </p:nvPr>
        </p:nvPicPr>
        <p:blipFill>
          <a:blip r:embed="rId3"/>
          <a:stretch/>
        </p:blipFill>
        <p:spPr bwMode="auto">
          <a:xfrm>
            <a:off x="1270429" y="1553068"/>
            <a:ext cx="9430989" cy="5304932"/>
          </a:xfrm>
          <a:prstGeom prst="rect">
            <a:avLst/>
          </a:prstGeom>
        </p:spPr>
      </p:pic>
      <p:sp>
        <p:nvSpPr>
          <p:cNvPr id="5" name=" 4"/>
          <p:cNvSpPr/>
          <p:nvPr/>
        </p:nvSpPr>
        <p:spPr bwMode="auto">
          <a:xfrm>
            <a:off x="820125" y="280035"/>
            <a:ext cx="3609130" cy="579155"/>
          </a:xfr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/>
            <a:spAutoFit/>
          </a:bodyPr>
          <a:lstStyle/>
          <a:p>
            <a:pPr>
              <a:defRPr/>
            </a:pPr>
            <a:r>
              <a:rPr lang="ru-RU" sz="3600" b="1" i="0" u="none">
                <a:solidFill>
                  <a:srgbClr val="002060"/>
                </a:solidFill>
                <a:latin typeface="Liberation Sans"/>
                <a:ea typeface="Liberation Sans"/>
                <a:cs typeface="Liberation Sans"/>
              </a:rPr>
              <a:t>Игра</a:t>
            </a:r>
            <a:endParaRPr sz="3600" b="1" i="0" u="none">
              <a:solidFill>
                <a:srgbClr val="002060"/>
              </a:solidFill>
              <a:latin typeface="Liberation Sans"/>
              <a:ea typeface="Liberation Sans"/>
              <a:cs typeface="Liberation San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fade thruBlk="0"/>
      </p:transition>
    </mc:Choice>
    <mc:Fallback>
      <p:transition spd="slow" advClick="1">
        <p:fade thruBlk="0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89505927" name=" 889505926"/>
          <p:cNvSpPr/>
          <p:nvPr/>
        </p:nvSpPr>
        <p:spPr bwMode="auto">
          <a:xfrm>
            <a:off x="820125" y="1700807"/>
            <a:ext cx="10829017" cy="4145639"/>
          </a:xfr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/>
            <a:spAutoFit/>
          </a:bodyPr>
          <a:lstStyle/>
          <a:p>
            <a:pPr marL="394023" indent="-394023">
              <a:lnSpc>
                <a:spcPct val="150000"/>
              </a:lnSpc>
              <a:buAutoNum type="arabicPeriod"/>
              <a:defRPr/>
            </a:pPr>
            <a:r>
              <a:rPr sz="2800">
                <a:latin typeface="Proxima Nova Lt"/>
                <a:cs typeface="Liberation Sans"/>
              </a:rPr>
              <a:t>Карточки</a:t>
            </a:r>
            <a:r>
              <a:rPr sz="2800">
                <a:latin typeface="Proxima Nova Lt"/>
                <a:cs typeface="Liberation Sans"/>
              </a:rPr>
              <a:t> с </a:t>
            </a:r>
            <a:r>
              <a:rPr sz="2800">
                <a:latin typeface="Proxima Nova Lt"/>
                <a:cs typeface="Liberation Sans"/>
              </a:rPr>
              <a:t>описанием</a:t>
            </a:r>
            <a:r>
              <a:rPr sz="2800">
                <a:latin typeface="Proxima Nova Lt"/>
                <a:cs typeface="Liberation Sans"/>
              </a:rPr>
              <a:t> </a:t>
            </a:r>
            <a:r>
              <a:rPr sz="2800">
                <a:latin typeface="Proxima Nova Lt"/>
                <a:cs typeface="Liberation Sans"/>
              </a:rPr>
              <a:t>молодежных</a:t>
            </a:r>
            <a:r>
              <a:rPr sz="2800">
                <a:latin typeface="Proxima Nova Lt"/>
                <a:cs typeface="Liberation Sans"/>
              </a:rPr>
              <a:t> </a:t>
            </a:r>
            <a:r>
              <a:rPr sz="2800">
                <a:latin typeface="Proxima Nova Lt"/>
                <a:cs typeface="Liberation Sans"/>
              </a:rPr>
              <a:t>организаций</a:t>
            </a:r>
            <a:r>
              <a:rPr sz="2800">
                <a:latin typeface="Proxima Nova Lt"/>
                <a:cs typeface="Liberation Sans"/>
              </a:rPr>
              <a:t>.</a:t>
            </a:r>
            <a:endParaRPr/>
          </a:p>
          <a:p>
            <a:pPr marL="394023" indent="-394023">
              <a:lnSpc>
                <a:spcPct val="150000"/>
              </a:lnSpc>
              <a:buAutoNum type="arabicPeriod"/>
              <a:defRPr/>
            </a:pPr>
            <a:r>
              <a:rPr sz="28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Карточки</a:t>
            </a:r>
            <a:r>
              <a:rPr sz="28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 </a:t>
            </a:r>
            <a:r>
              <a:rPr sz="28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персонажей</a:t>
            </a:r>
            <a:r>
              <a:rPr sz="28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, </a:t>
            </a:r>
            <a:r>
              <a:rPr sz="28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представителей</a:t>
            </a:r>
            <a:r>
              <a:rPr sz="28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 </a:t>
            </a:r>
            <a:r>
              <a:rPr sz="28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молодежи</a:t>
            </a:r>
            <a:r>
              <a:rPr sz="28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, </a:t>
            </a:r>
            <a:r>
              <a:rPr sz="28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потенциальных</a:t>
            </a:r>
            <a:r>
              <a:rPr sz="28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 </a:t>
            </a:r>
            <a:r>
              <a:rPr sz="28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участников</a:t>
            </a:r>
            <a:r>
              <a:rPr sz="28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 </a:t>
            </a:r>
            <a:r>
              <a:rPr sz="28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молодежных</a:t>
            </a:r>
            <a:r>
              <a:rPr sz="28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 </a:t>
            </a:r>
            <a:r>
              <a:rPr sz="28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объединений</a:t>
            </a:r>
            <a:r>
              <a:rPr lang="en-US" sz="28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.</a:t>
            </a:r>
            <a:endParaRPr sz="2800" b="0" i="0" u="none">
              <a:solidFill>
                <a:srgbClr val="000000"/>
              </a:solidFill>
              <a:latin typeface="Proxima Nova Lt"/>
              <a:cs typeface="Liberation Sans"/>
            </a:endParaRPr>
          </a:p>
          <a:p>
            <a:pPr marL="394023" indent="-394023">
              <a:lnSpc>
                <a:spcPct val="150000"/>
              </a:lnSpc>
              <a:buAutoNum type="arabicPeriod"/>
              <a:defRPr/>
            </a:pPr>
            <a:r>
              <a:rPr sz="28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Карточки</a:t>
            </a:r>
            <a:r>
              <a:rPr sz="28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 </a:t>
            </a:r>
            <a:r>
              <a:rPr sz="28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проблем</a:t>
            </a:r>
            <a:r>
              <a:rPr sz="28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, </a:t>
            </a:r>
            <a:r>
              <a:rPr sz="28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оказывающих</a:t>
            </a:r>
            <a:r>
              <a:rPr sz="28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 </a:t>
            </a:r>
            <a:r>
              <a:rPr sz="28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негативное</a:t>
            </a:r>
            <a:r>
              <a:rPr sz="28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 </a:t>
            </a:r>
            <a:r>
              <a:rPr sz="28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влияние</a:t>
            </a:r>
            <a:r>
              <a:rPr sz="28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 </a:t>
            </a:r>
            <a:br>
              <a:rPr lang="ru-RU" sz="2800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</a:br>
            <a:r>
              <a:rPr sz="28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на</a:t>
            </a:r>
            <a:r>
              <a:rPr sz="28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 </a:t>
            </a:r>
            <a:r>
              <a:rPr sz="28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развитие</a:t>
            </a:r>
            <a:r>
              <a:rPr sz="28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 </a:t>
            </a:r>
            <a:r>
              <a:rPr sz="28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молодежи</a:t>
            </a:r>
            <a:r>
              <a:rPr sz="28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. </a:t>
            </a:r>
            <a:endParaRPr/>
          </a:p>
          <a:p>
            <a:pPr>
              <a:defRPr/>
            </a:pPr>
            <a:endParaRPr sz="2800" b="0" i="0" u="none">
              <a:solidFill>
                <a:srgbClr val="000000"/>
              </a:solidFill>
              <a:latin typeface="Liberation Sans"/>
              <a:ea typeface="Liberation Sans"/>
              <a:cs typeface="Liberation Sans"/>
            </a:endParaRPr>
          </a:p>
          <a:p>
            <a:pPr>
              <a:defRPr/>
            </a:pPr>
            <a:r>
              <a:rPr sz="2800" b="0" i="1" u="none">
                <a:solidFill>
                  <a:srgbClr val="000000"/>
                </a:solidFill>
                <a:latin typeface="Proxima Nova Rg"/>
                <a:ea typeface="Liberation Sans"/>
                <a:cs typeface="Liberation Sans"/>
              </a:rPr>
              <a:t>Банк</a:t>
            </a:r>
            <a:r>
              <a:rPr sz="2800" b="0" i="1" u="none">
                <a:solidFill>
                  <a:srgbClr val="000000"/>
                </a:solidFill>
                <a:latin typeface="Proxima Nova Rg"/>
                <a:ea typeface="Liberation Sans"/>
                <a:cs typeface="Liberation Sans"/>
              </a:rPr>
              <a:t> </a:t>
            </a:r>
            <a:r>
              <a:rPr sz="2800" b="0" i="1" u="none">
                <a:solidFill>
                  <a:srgbClr val="000000"/>
                </a:solidFill>
                <a:latin typeface="Proxima Nova Rg"/>
                <a:ea typeface="Liberation Sans"/>
                <a:cs typeface="Liberation Sans"/>
              </a:rPr>
              <a:t>карточек</a:t>
            </a:r>
            <a:r>
              <a:rPr sz="2800" b="0" i="1" u="none">
                <a:solidFill>
                  <a:srgbClr val="000000"/>
                </a:solidFill>
                <a:latin typeface="Proxima Nova Rg"/>
                <a:ea typeface="Liberation Sans"/>
                <a:cs typeface="Liberation Sans"/>
              </a:rPr>
              <a:t> </a:t>
            </a:r>
            <a:r>
              <a:rPr sz="2800" b="0" i="1" u="none">
                <a:solidFill>
                  <a:srgbClr val="000000"/>
                </a:solidFill>
                <a:latin typeface="Proxima Nova Rg"/>
                <a:ea typeface="Liberation Sans"/>
                <a:cs typeface="Liberation Sans"/>
              </a:rPr>
              <a:t>каждой</a:t>
            </a:r>
            <a:r>
              <a:rPr sz="2800" b="0" i="1" u="none">
                <a:solidFill>
                  <a:srgbClr val="000000"/>
                </a:solidFill>
                <a:latin typeface="Proxima Nova Rg"/>
                <a:ea typeface="Liberation Sans"/>
                <a:cs typeface="Liberation Sans"/>
              </a:rPr>
              <a:t> </a:t>
            </a:r>
            <a:r>
              <a:rPr sz="2800" b="0" i="1" u="none">
                <a:solidFill>
                  <a:srgbClr val="000000"/>
                </a:solidFill>
                <a:latin typeface="Proxima Nova Rg"/>
                <a:ea typeface="Liberation Sans"/>
                <a:cs typeface="Liberation Sans"/>
              </a:rPr>
              <a:t>команды</a:t>
            </a:r>
            <a:r>
              <a:rPr sz="2800" b="0" i="1" u="none">
                <a:solidFill>
                  <a:srgbClr val="000000"/>
                </a:solidFill>
                <a:latin typeface="Proxima Nova Rg"/>
                <a:ea typeface="Liberation Sans"/>
                <a:cs typeface="Liberation Sans"/>
              </a:rPr>
              <a:t> </a:t>
            </a:r>
            <a:r>
              <a:rPr sz="2800" b="0" i="1" u="none">
                <a:solidFill>
                  <a:srgbClr val="000000"/>
                </a:solidFill>
                <a:latin typeface="Proxima Nova Rg"/>
                <a:ea typeface="Liberation Sans"/>
                <a:cs typeface="Liberation Sans"/>
              </a:rPr>
              <a:t>находится</a:t>
            </a:r>
            <a:r>
              <a:rPr sz="2800" b="0" i="1" u="none">
                <a:solidFill>
                  <a:srgbClr val="000000"/>
                </a:solidFill>
                <a:latin typeface="Proxima Nova Rg"/>
                <a:ea typeface="Liberation Sans"/>
                <a:cs typeface="Liberation Sans"/>
              </a:rPr>
              <a:t> у </a:t>
            </a:r>
            <a:r>
              <a:rPr sz="2800" b="0" i="1" u="none">
                <a:solidFill>
                  <a:srgbClr val="000000"/>
                </a:solidFill>
                <a:latin typeface="Proxima Nova Rg"/>
                <a:ea typeface="Liberation Sans"/>
                <a:cs typeface="Liberation Sans"/>
              </a:rPr>
              <a:t>Мастера</a:t>
            </a:r>
            <a:r>
              <a:rPr sz="2800" b="0" i="1" u="none">
                <a:solidFill>
                  <a:srgbClr val="000000"/>
                </a:solidFill>
                <a:latin typeface="Proxima Nova Rg"/>
                <a:ea typeface="Liberation Sans"/>
                <a:cs typeface="Liberation Sans"/>
              </a:rPr>
              <a:t> </a:t>
            </a:r>
            <a:r>
              <a:rPr sz="2800" b="0" i="1" u="none">
                <a:solidFill>
                  <a:srgbClr val="000000"/>
                </a:solidFill>
                <a:latin typeface="Proxima Nova Rg"/>
                <a:ea typeface="Liberation Sans"/>
                <a:cs typeface="Liberation Sans"/>
              </a:rPr>
              <a:t>игры</a:t>
            </a:r>
            <a:r>
              <a:rPr sz="2800" b="0" i="1" u="none">
                <a:solidFill>
                  <a:srgbClr val="000000"/>
                </a:solidFill>
                <a:latin typeface="Proxima Nova Rg"/>
                <a:ea typeface="Liberation Sans"/>
                <a:cs typeface="Liberation Sans"/>
              </a:rPr>
              <a:t> </a:t>
            </a:r>
            <a:endParaRPr/>
          </a:p>
        </p:txBody>
      </p:sp>
      <p:sp>
        <p:nvSpPr>
          <p:cNvPr id="1327796992" name=" 1327796991"/>
          <p:cNvSpPr/>
          <p:nvPr/>
        </p:nvSpPr>
        <p:spPr bwMode="auto">
          <a:xfrm>
            <a:off x="820125" y="280035"/>
            <a:ext cx="3609130" cy="579155"/>
          </a:xfr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/>
            <a:spAutoFit/>
          </a:bodyPr>
          <a:lstStyle/>
          <a:p>
            <a:pPr>
              <a:defRPr/>
            </a:pPr>
            <a:r>
              <a:rPr sz="3200" b="1" i="0" u="none">
                <a:solidFill>
                  <a:srgbClr val="002060"/>
                </a:solidFill>
                <a:latin typeface="Liberation Sans"/>
                <a:ea typeface="Liberation Sans"/>
                <a:cs typeface="Liberation Sans"/>
              </a:rPr>
              <a:t>Элементы</a:t>
            </a:r>
            <a:r>
              <a:rPr sz="3200" b="1" i="0" u="none">
                <a:solidFill>
                  <a:srgbClr val="002060"/>
                </a:solidFill>
                <a:latin typeface="Liberation Sans"/>
                <a:ea typeface="Liberation Sans"/>
                <a:cs typeface="Liberation Sans"/>
              </a:rPr>
              <a:t> </a:t>
            </a:r>
            <a:r>
              <a:rPr sz="3200" b="1" i="0" u="none">
                <a:solidFill>
                  <a:srgbClr val="002060"/>
                </a:solidFill>
                <a:latin typeface="Liberation Sans"/>
                <a:ea typeface="Liberation Sans"/>
                <a:cs typeface="Liberation Sans"/>
              </a:rPr>
              <a:t>игры</a:t>
            </a:r>
            <a:r>
              <a:rPr sz="3200" b="1" i="0" u="none">
                <a:solidFill>
                  <a:srgbClr val="002060"/>
                </a:solidFill>
                <a:latin typeface="Liberation Sans"/>
                <a:ea typeface="Liberation Sans"/>
                <a:cs typeface="Liberation Sans"/>
              </a:rPr>
              <a:t>:</a:t>
            </a:r>
            <a:endParaRPr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8800201" y="539404"/>
            <a:ext cx="3164098" cy="1060796"/>
          </a:xfrm>
          <a:prstGeom prst="rect">
            <a:avLst/>
          </a:prstGeom>
          <a:solidFill>
            <a:schemeClr val="accent2"/>
          </a:solidFill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fade thruBlk="0"/>
      </p:transition>
    </mc:Choice>
    <mc:Fallback>
      <p:transition spd="slow" advClick="1">
        <p:fade thruBlk="0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45759780" name=" 245759779"/>
          <p:cNvSpPr/>
          <p:nvPr/>
        </p:nvSpPr>
        <p:spPr bwMode="auto">
          <a:xfrm>
            <a:off x="407368" y="1556792"/>
            <a:ext cx="10945503" cy="4846356"/>
          </a:xfr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/>
            <a:spAutoFit/>
          </a:bodyPr>
          <a:lstStyle/>
          <a:p>
            <a:pPr marL="361950" indent="-361950">
              <a:lnSpc>
                <a:spcPct val="150000"/>
              </a:lnSpc>
              <a:defRPr/>
            </a:pP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1. 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Каждая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 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команда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 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получает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 у 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Мастера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 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игры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 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по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 5 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карточек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 </a:t>
            </a:r>
            <a:br>
              <a:rPr lang="ru-RU"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</a:b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с 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описанием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 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молодежных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 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организаций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 и </a:t>
            </a:r>
            <a:r>
              <a:rPr lang="en-US"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5 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персонажей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, </a:t>
            </a:r>
            <a:br>
              <a:rPr lang="ru-RU"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</a:b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а 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также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 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одну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 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карточку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 с 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проблемой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.</a:t>
            </a:r>
            <a:endParaRPr sz="2600" b="0" i="0" u="none">
              <a:solidFill>
                <a:srgbClr val="000000"/>
              </a:solidFill>
              <a:latin typeface="Proxima Nova Lt"/>
              <a:cs typeface="Liberation Sans"/>
            </a:endParaRPr>
          </a:p>
          <a:p>
            <a:pPr marL="361950" indent="-361950">
              <a:lnSpc>
                <a:spcPct val="150000"/>
              </a:lnSpc>
              <a:defRPr/>
            </a:pPr>
            <a:r>
              <a:rPr sz="2600" b="0" i="0" u="none">
                <a:solidFill>
                  <a:srgbClr val="000000"/>
                </a:solidFill>
                <a:latin typeface="Proxima Nova Lt"/>
                <a:ea typeface="Times New Roman"/>
                <a:cs typeface="Liberation Sans"/>
              </a:rPr>
              <a:t>2.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 </a:t>
            </a:r>
            <a:r>
              <a:rPr sz="2600" b="1" i="0" u="none">
                <a:solidFill>
                  <a:srgbClr val="000000"/>
                </a:solidFill>
                <a:latin typeface="Proxima Nova Rg"/>
                <a:ea typeface="Liberation Sans"/>
                <a:cs typeface="Liberation Sans"/>
              </a:rPr>
              <a:t>Задача</a:t>
            </a:r>
            <a:r>
              <a:rPr sz="2600" b="1" i="0" u="none">
                <a:solidFill>
                  <a:srgbClr val="000000"/>
                </a:solidFill>
                <a:latin typeface="Proxima Nova Rg"/>
                <a:ea typeface="Liberation Sans"/>
                <a:cs typeface="Liberation Sans"/>
              </a:rPr>
              <a:t> </a:t>
            </a:r>
            <a:r>
              <a:rPr sz="2600" b="1" i="0" u="none">
                <a:solidFill>
                  <a:srgbClr val="000000"/>
                </a:solidFill>
                <a:latin typeface="Proxima Nova Rg"/>
                <a:ea typeface="Liberation Sans"/>
                <a:cs typeface="Liberation Sans"/>
              </a:rPr>
              <a:t>команды</a:t>
            </a:r>
            <a:r>
              <a:rPr sz="2600" b="1" i="0" u="none">
                <a:solidFill>
                  <a:srgbClr val="000000"/>
                </a:solidFill>
                <a:latin typeface="Proxima Nova Rg"/>
                <a:ea typeface="Liberation Sans"/>
                <a:cs typeface="Liberation Sans"/>
              </a:rPr>
              <a:t> 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– 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придумать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 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каким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 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образом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 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данные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 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персонажи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 и 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организации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 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могут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 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решить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 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обозначенную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 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проблему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 </a:t>
            </a:r>
            <a:br>
              <a:rPr lang="ru-RU"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</a:b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(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решение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 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может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 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быть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 в 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виде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 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мероприятия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 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или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 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иного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 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проекта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).</a:t>
            </a:r>
            <a:endParaRPr sz="2600" b="0" i="0" u="none">
              <a:solidFill>
                <a:srgbClr val="000000"/>
              </a:solidFill>
              <a:latin typeface="Proxima Nova Lt"/>
              <a:cs typeface="Liberation Sans"/>
            </a:endParaRPr>
          </a:p>
          <a:p>
            <a:pPr marL="361950" indent="-361950">
              <a:lnSpc>
                <a:spcPct val="150000"/>
              </a:lnSpc>
              <a:defRPr/>
            </a:pPr>
            <a:r>
              <a:rPr sz="2600" b="0" i="0" u="none">
                <a:solidFill>
                  <a:srgbClr val="000000"/>
                </a:solidFill>
                <a:latin typeface="Proxima Nova Lt"/>
                <a:ea typeface="Times New Roman"/>
                <a:cs typeface="Liberation Sans"/>
              </a:rPr>
              <a:t>3.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 </a:t>
            </a:r>
            <a:r>
              <a:rPr sz="2600" b="0" i="0" u="none">
                <a:solidFill>
                  <a:srgbClr val="000000"/>
                </a:solidFill>
                <a:latin typeface="Proxima Nova Rg"/>
                <a:ea typeface="Liberation Sans"/>
                <a:cs typeface="Liberation Sans"/>
              </a:rPr>
              <a:t>Вариант</a:t>
            </a:r>
            <a:r>
              <a:rPr sz="2600" b="0" i="0" u="none">
                <a:solidFill>
                  <a:srgbClr val="000000"/>
                </a:solidFill>
                <a:latin typeface="Proxima Nova Rg"/>
                <a:ea typeface="Liberation Sans"/>
                <a:cs typeface="Liberation Sans"/>
              </a:rPr>
              <a:t> </a:t>
            </a:r>
            <a:r>
              <a:rPr sz="2600" b="0" i="0" u="none">
                <a:solidFill>
                  <a:srgbClr val="000000"/>
                </a:solidFill>
                <a:latin typeface="Proxima Nova Rg"/>
                <a:ea typeface="Liberation Sans"/>
                <a:cs typeface="Liberation Sans"/>
              </a:rPr>
              <a:t>решения</a:t>
            </a:r>
            <a:r>
              <a:rPr sz="2600" b="0" i="0" u="none">
                <a:solidFill>
                  <a:srgbClr val="000000"/>
                </a:solidFill>
                <a:latin typeface="Proxima Nova Rg"/>
                <a:ea typeface="Liberation Sans"/>
                <a:cs typeface="Liberation Sans"/>
              </a:rPr>
              <a:t> </a:t>
            </a:r>
            <a:r>
              <a:rPr sz="2600" b="0" i="0" u="none">
                <a:solidFill>
                  <a:srgbClr val="000000"/>
                </a:solidFill>
                <a:latin typeface="Proxima Nova Rg"/>
                <a:ea typeface="Liberation Sans"/>
                <a:cs typeface="Liberation Sans"/>
              </a:rPr>
              <a:t>проблемы</a:t>
            </a:r>
            <a:r>
              <a:rPr sz="2600" b="0" i="0" u="none">
                <a:solidFill>
                  <a:srgbClr val="000000"/>
                </a:solidFill>
                <a:latin typeface="Proxima Nova Rg"/>
                <a:ea typeface="Liberation Sans"/>
                <a:cs typeface="Liberation Sans"/>
              </a:rPr>
              <a:t> </a:t>
            </a:r>
            <a:r>
              <a:rPr sz="2600" b="0" i="0" u="none">
                <a:solidFill>
                  <a:srgbClr val="000000"/>
                </a:solidFill>
                <a:latin typeface="Proxima Nova Rg"/>
                <a:ea typeface="Liberation Sans"/>
                <a:cs typeface="Liberation Sans"/>
              </a:rPr>
              <a:t>защищается</a:t>
            </a:r>
            <a:r>
              <a:rPr sz="2600" b="0" i="0" u="none">
                <a:solidFill>
                  <a:srgbClr val="000000"/>
                </a:solidFill>
                <a:latin typeface="Proxima Nova Rg"/>
                <a:ea typeface="Liberation Sans"/>
                <a:cs typeface="Liberation Sans"/>
              </a:rPr>
              <a:t> </a:t>
            </a:r>
            <a:r>
              <a:rPr sz="2600" b="0" i="0" u="none">
                <a:solidFill>
                  <a:srgbClr val="000000"/>
                </a:solidFill>
                <a:latin typeface="Proxima Nova Rg"/>
                <a:ea typeface="Liberation Sans"/>
                <a:cs typeface="Liberation Sans"/>
              </a:rPr>
              <a:t>перед</a:t>
            </a:r>
            <a:r>
              <a:rPr sz="2600" b="0" i="0" u="none">
                <a:solidFill>
                  <a:srgbClr val="000000"/>
                </a:solidFill>
                <a:latin typeface="Proxima Nova Rg"/>
                <a:ea typeface="Liberation Sans"/>
                <a:cs typeface="Liberation Sans"/>
              </a:rPr>
              <a:t> </a:t>
            </a:r>
            <a:r>
              <a:rPr sz="2600" b="0" i="0" u="none">
                <a:solidFill>
                  <a:srgbClr val="000000"/>
                </a:solidFill>
                <a:latin typeface="Proxima Nova Rg"/>
                <a:ea typeface="Liberation Sans"/>
                <a:cs typeface="Liberation Sans"/>
              </a:rPr>
              <a:t>Мастером</a:t>
            </a:r>
            <a:br>
              <a:rPr lang="ru-RU" sz="2600" b="0" i="0" u="none">
                <a:solidFill>
                  <a:srgbClr val="000000"/>
                </a:solidFill>
                <a:latin typeface="Proxima Nova Rg"/>
                <a:ea typeface="Liberation Sans"/>
                <a:cs typeface="Liberation Sans"/>
              </a:rPr>
            </a:b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(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время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 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на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 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защиту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 – 3 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минуты</a:t>
            </a:r>
            <a:r>
              <a:rPr sz="2600" b="0" i="0" u="none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).</a:t>
            </a:r>
            <a:endParaRPr sz="2600" b="0" i="0" u="none">
              <a:solidFill>
                <a:srgbClr val="000000"/>
              </a:solidFill>
              <a:latin typeface="Proxima Nova Lt"/>
              <a:cs typeface="Liberation Sans"/>
            </a:endParaRPr>
          </a:p>
        </p:txBody>
      </p:sp>
      <p:sp>
        <p:nvSpPr>
          <p:cNvPr id="1812017563" name=" 1812017562"/>
          <p:cNvSpPr/>
          <p:nvPr/>
        </p:nvSpPr>
        <p:spPr bwMode="auto">
          <a:xfrm>
            <a:off x="779390" y="332656"/>
            <a:ext cx="5887578" cy="579155"/>
          </a:xfr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/>
            <a:spAutoFit/>
          </a:bodyPr>
          <a:lstStyle/>
          <a:p>
            <a:pPr>
              <a:defRPr/>
            </a:pPr>
            <a:r>
              <a:rPr sz="3200" b="1" i="0" u="none">
                <a:solidFill>
                  <a:srgbClr val="002060"/>
                </a:solidFill>
                <a:latin typeface="Liberation Sans"/>
                <a:ea typeface="Liberation Sans"/>
                <a:cs typeface="Liberation Sans"/>
              </a:rPr>
              <a:t>Правила</a:t>
            </a:r>
            <a:r>
              <a:rPr sz="3200" b="1" i="0" u="none">
                <a:solidFill>
                  <a:srgbClr val="002060"/>
                </a:solidFill>
                <a:latin typeface="Liberation Sans"/>
                <a:ea typeface="Liberation Sans"/>
                <a:cs typeface="Liberation Sans"/>
              </a:rPr>
              <a:t> </a:t>
            </a:r>
            <a:r>
              <a:rPr sz="3200" b="1" i="0" u="none">
                <a:solidFill>
                  <a:srgbClr val="002060"/>
                </a:solidFill>
                <a:latin typeface="Liberation Sans"/>
                <a:ea typeface="Liberation Sans"/>
                <a:cs typeface="Liberation Sans"/>
              </a:rPr>
              <a:t>игры</a:t>
            </a:r>
            <a:r>
              <a:rPr sz="3200" b="1" i="0" u="none">
                <a:solidFill>
                  <a:srgbClr val="002060"/>
                </a:solidFill>
                <a:latin typeface="Liberation Sans"/>
                <a:ea typeface="Liberation Sans"/>
                <a:cs typeface="Liberation Sans"/>
              </a:rPr>
              <a:t>:</a:t>
            </a:r>
            <a:endParaRPr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8800201" y="539404"/>
            <a:ext cx="3164098" cy="1060796"/>
          </a:xfrm>
          <a:prstGeom prst="rect">
            <a:avLst/>
          </a:prstGeom>
          <a:solidFill>
            <a:schemeClr val="accent2"/>
          </a:solidFill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fade thruBlk="0"/>
      </p:transition>
    </mc:Choice>
    <mc:Fallback>
      <p:transition spd="slow" advClick="1">
        <p:fade thruBlk="0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45759780" name=" 245759779"/>
          <p:cNvSpPr/>
          <p:nvPr/>
        </p:nvSpPr>
        <p:spPr bwMode="auto">
          <a:xfrm>
            <a:off x="551384" y="1556792"/>
            <a:ext cx="10457076" cy="4251995"/>
          </a:xfr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/>
            <a:spAutoFit/>
          </a:bodyPr>
          <a:lstStyle/>
          <a:p>
            <a:pPr marL="361950" indent="-361950">
              <a:lnSpc>
                <a:spcPct val="150000"/>
              </a:lnSpc>
              <a:defRPr/>
            </a:pPr>
            <a:r>
              <a:rPr lang="ru-RU" sz="2600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4. Если идея принимается Мастером, команда получает баллы </a:t>
            </a:r>
            <a:br>
              <a:rPr lang="ru-RU" sz="2600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</a:br>
            <a:r>
              <a:rPr lang="ru-RU" sz="2600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по количеству задействованных персонажей и организаций </a:t>
            </a:r>
            <a:br>
              <a:rPr lang="ru-RU" sz="2600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</a:br>
            <a:r>
              <a:rPr lang="ru-RU" sz="2600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(</a:t>
            </a:r>
            <a:r>
              <a:rPr lang="ru-RU" sz="2600">
                <a:solidFill>
                  <a:srgbClr val="000000"/>
                </a:solidFill>
                <a:latin typeface="Proxima Nova Rg"/>
                <a:ea typeface="Liberation Sans"/>
                <a:cs typeface="Liberation Sans"/>
              </a:rPr>
              <a:t>5 карточек = 5 баллов, 4 карточки = 4 балла и т.д.</a:t>
            </a:r>
            <a:r>
              <a:rPr lang="ru-RU" sz="2600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). </a:t>
            </a:r>
            <a:br>
              <a:rPr lang="ru-RU" sz="2600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</a:br>
            <a:r>
              <a:rPr lang="ru-RU" sz="2600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Если идея не принимается, команда дорабатывает ее </a:t>
            </a:r>
            <a:br>
              <a:rPr lang="ru-RU" sz="2600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</a:br>
            <a:r>
              <a:rPr lang="ru-RU" sz="2600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или придумывает новую. </a:t>
            </a:r>
            <a:endParaRPr/>
          </a:p>
          <a:p>
            <a:pPr marL="361950" indent="-361950">
              <a:lnSpc>
                <a:spcPct val="150000"/>
              </a:lnSpc>
              <a:defRPr/>
            </a:pPr>
            <a:r>
              <a:rPr lang="ru-RU" sz="2600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5. </a:t>
            </a:r>
            <a:r>
              <a:rPr lang="ru-RU" sz="2600">
                <a:solidFill>
                  <a:srgbClr val="000000"/>
                </a:solidFill>
                <a:latin typeface="Proxima Nova Rg"/>
                <a:ea typeface="Liberation Sans"/>
                <a:cs typeface="Liberation Sans"/>
              </a:rPr>
              <a:t>Задействованные карточки изымаются Мастером</a:t>
            </a:r>
            <a:r>
              <a:rPr lang="ru-RU" sz="2600">
                <a:solidFill>
                  <a:srgbClr val="000000"/>
                </a:solidFill>
                <a:latin typeface="Proxima Nova Lt"/>
                <a:ea typeface="Liberation Sans"/>
                <a:cs typeface="Liberation Sans"/>
              </a:rPr>
              <a:t>, команда получает из банка новые карточки и процедура повторяется. </a:t>
            </a:r>
            <a:endParaRPr/>
          </a:p>
        </p:txBody>
      </p:sp>
      <p:sp>
        <p:nvSpPr>
          <p:cNvPr id="1812017563" name=" 1812017562"/>
          <p:cNvSpPr/>
          <p:nvPr/>
        </p:nvSpPr>
        <p:spPr bwMode="auto">
          <a:xfrm>
            <a:off x="784486" y="332656"/>
            <a:ext cx="5887578" cy="579155"/>
          </a:xfr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/>
            <a:spAutoFit/>
          </a:bodyPr>
          <a:lstStyle/>
          <a:p>
            <a:pPr>
              <a:defRPr/>
            </a:pPr>
            <a:r>
              <a:rPr sz="3200" b="1" i="0" u="none">
                <a:solidFill>
                  <a:srgbClr val="002060"/>
                </a:solidFill>
                <a:latin typeface="Liberation Sans"/>
                <a:ea typeface="Liberation Sans"/>
                <a:cs typeface="Liberation Sans"/>
              </a:rPr>
              <a:t>Правила</a:t>
            </a:r>
            <a:r>
              <a:rPr sz="3200" b="1" i="0" u="none">
                <a:solidFill>
                  <a:srgbClr val="002060"/>
                </a:solidFill>
                <a:latin typeface="Liberation Sans"/>
                <a:ea typeface="Liberation Sans"/>
                <a:cs typeface="Liberation Sans"/>
              </a:rPr>
              <a:t> </a:t>
            </a:r>
            <a:r>
              <a:rPr sz="3200" b="1" i="0" u="none">
                <a:solidFill>
                  <a:srgbClr val="002060"/>
                </a:solidFill>
                <a:latin typeface="Liberation Sans"/>
                <a:ea typeface="Liberation Sans"/>
                <a:cs typeface="Liberation Sans"/>
              </a:rPr>
              <a:t>игры</a:t>
            </a:r>
            <a:r>
              <a:rPr sz="3200" b="1" i="0" u="none">
                <a:solidFill>
                  <a:srgbClr val="002060"/>
                </a:solidFill>
                <a:latin typeface="Liberation Sans"/>
                <a:ea typeface="Liberation Sans"/>
                <a:cs typeface="Liberation Sans"/>
              </a:rPr>
              <a:t>:</a:t>
            </a:r>
            <a:endParaRPr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9054320" y="539403"/>
            <a:ext cx="2909978" cy="912464"/>
          </a:xfrm>
          <a:prstGeom prst="rect">
            <a:avLst/>
          </a:prstGeom>
          <a:solidFill>
            <a:schemeClr val="accent2"/>
          </a:solidFill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fade thruBlk="0"/>
      </p:transition>
    </mc:Choice>
    <mc:Fallback>
      <p:transition spd="slow" advClick="1">
        <p:fade thruBlk="0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16864" y="76200"/>
            <a:ext cx="10871200" cy="1143000"/>
          </a:xfrm>
        </p:spPr>
        <p:txBody>
          <a:bodyPr/>
          <a:lstStyle/>
          <a:p>
            <a:pPr>
              <a:defRPr/>
            </a:pPr>
            <a:r>
              <a:rPr lang="ru-RU" b="1">
                <a:solidFill>
                  <a:srgbClr val="002060"/>
                </a:solidFill>
              </a:rPr>
              <a:t>Коллективно-творческое дело «Страна с огромным сердцем»</a:t>
            </a:r>
            <a:endParaRPr lang="ru-RU" b="1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>
          <a:xfrm>
            <a:off x="816864" y="2543174"/>
            <a:ext cx="10871200" cy="3552825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ru-RU"/>
              <a:t>Коллективно-творческое дело «Страна с огромным сердцем» (далее – КТД) </a:t>
            </a:r>
            <a:r>
              <a:rPr lang="ru-RU"/>
              <a:t>– это </a:t>
            </a:r>
            <a:r>
              <a:rPr lang="ru-RU"/>
              <a:t>творческая визуализация участниками ценностей РДДМ «Движение Первых</a:t>
            </a:r>
            <a:r>
              <a:rPr lang="ru-RU"/>
              <a:t>» (жеребьевка ценностей проводится в конце игры «Будь в движении)</a:t>
            </a:r>
            <a:endParaRPr lang="ru-RU"/>
          </a:p>
          <a:p>
            <a:pPr>
              <a:defRPr/>
            </a:pPr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flipH="0" flipV="0">
            <a:off x="9461213" y="1313525"/>
            <a:ext cx="2625245" cy="878149"/>
          </a:xfrm>
          <a:prstGeom prst="rect">
            <a:avLst/>
          </a:prstGeom>
          <a:solidFill>
            <a:schemeClr val="accent2"/>
          </a:solidFill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fade thruBlk="0"/>
      </p:transition>
    </mc:Choice>
    <mc:Fallback>
      <p:transition spd="slow" advClick="1">
        <p:fade thruBlk="0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 b="1">
                <a:solidFill>
                  <a:srgbClr val="002060"/>
                </a:solidFill>
              </a:rPr>
              <a:t>Классная встреча</a:t>
            </a:r>
            <a:endParaRPr lang="ru-RU" b="1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/>
        <p:txBody>
          <a:bodyPr/>
          <a:lstStyle/>
          <a:p>
            <a:pPr marL="0" indent="0" algn="just">
              <a:buNone/>
              <a:defRPr/>
            </a:pPr>
            <a:r>
              <a:rPr lang="ru-RU"/>
              <a:t>        Классная </a:t>
            </a:r>
            <a:r>
              <a:rPr lang="ru-RU"/>
              <a:t>встреча представляет собой диалог участников </a:t>
            </a:r>
            <a:r>
              <a:rPr lang="ru-RU"/>
              <a:t>смены с </a:t>
            </a:r>
            <a:r>
              <a:rPr lang="ru-RU"/>
              <a:t>представителями совета регионального отделения РДДМ «Движение Первых</a:t>
            </a:r>
            <a:r>
              <a:rPr lang="ru-RU"/>
              <a:t>», с </a:t>
            </a:r>
            <a:r>
              <a:rPr lang="ru-RU"/>
              <a:t>известными успешными публичными лицами, деятелями спорта, </a:t>
            </a:r>
            <a:r>
              <a:rPr lang="ru-RU"/>
              <a:t>искусства, предпринимателями, героями</a:t>
            </a:r>
            <a:r>
              <a:rPr lang="ru-RU"/>
              <a:t> </a:t>
            </a:r>
            <a:r>
              <a:rPr lang="ru-RU"/>
              <a:t>военных</a:t>
            </a:r>
            <a:r>
              <a:rPr lang="ru-RU"/>
              <a:t> </a:t>
            </a:r>
            <a:r>
              <a:rPr lang="ru-RU"/>
              <a:t>операций</a:t>
            </a:r>
            <a:r>
              <a:rPr lang="ru-RU"/>
              <a:t> </a:t>
            </a:r>
            <a:r>
              <a:rPr lang="ru-RU"/>
              <a:t>и</a:t>
            </a:r>
            <a:r>
              <a:rPr lang="ru-RU"/>
              <a:t> </a:t>
            </a:r>
            <a:r>
              <a:rPr lang="ru-RU"/>
              <a:t>другими</a:t>
            </a:r>
            <a:r>
              <a:rPr lang="ru-RU"/>
              <a:t> </a:t>
            </a:r>
            <a:r>
              <a:rPr lang="ru-RU"/>
              <a:t>разделяющими</a:t>
            </a:r>
            <a:r>
              <a:rPr lang="ru-RU"/>
              <a:t> </a:t>
            </a:r>
            <a:r>
              <a:rPr lang="ru-RU"/>
              <a:t>ценности</a:t>
            </a:r>
            <a:r>
              <a:rPr lang="ru-RU"/>
              <a:t> </a:t>
            </a:r>
            <a:r>
              <a:rPr lang="ru-RU"/>
              <a:t>РДДМ</a:t>
            </a:r>
            <a:r>
              <a:rPr lang="ru-RU"/>
              <a:t> </a:t>
            </a:r>
            <a:r>
              <a:rPr lang="ru-RU"/>
              <a:t>«Движение</a:t>
            </a:r>
            <a:r>
              <a:rPr lang="ru-RU"/>
              <a:t> </a:t>
            </a:r>
            <a:r>
              <a:rPr lang="ru-RU"/>
              <a:t>Первых», способными</a:t>
            </a:r>
            <a:r>
              <a:rPr lang="ru-RU"/>
              <a:t> </a:t>
            </a:r>
            <a:r>
              <a:rPr lang="ru-RU"/>
              <a:t>примером </a:t>
            </a:r>
            <a:r>
              <a:rPr lang="ru-RU"/>
              <a:t>мотивировать детей на работу в команде, на добрые дела. Просмотр </a:t>
            </a:r>
            <a:r>
              <a:rPr lang="ru-RU" sz="29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видео ролик «2Д» об РДДМ «Движение Первых»</a:t>
            </a:r>
            <a:r>
              <a:rPr lang="ru-RU"/>
              <a:t>,</a:t>
            </a:r>
            <a:r>
              <a:rPr lang="ru-RU" sz="29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видео ролик о ценностях РДДМ «Движение Первых»</a:t>
            </a:r>
            <a:endParaRPr/>
          </a:p>
          <a:p>
            <a:pPr>
              <a:defRPr/>
            </a:pPr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flipH="0" flipV="0">
            <a:off x="8934101" y="647699"/>
            <a:ext cx="3096871" cy="868901"/>
          </a:xfrm>
          <a:prstGeom prst="rect">
            <a:avLst/>
          </a:prstGeom>
          <a:solidFill>
            <a:schemeClr val="accent2"/>
          </a:solidFill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fade thruBlk="0"/>
      </p:transition>
    </mc:Choice>
    <mc:Fallback>
      <p:transition spd="slow" advClick="1">
        <p:fade thruBlk="0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ChangeAspect="1" noGrp="1"/>
          </p:cNvPicPr>
          <p:nvPr>
            <p:ph sz="quarter" idx="1"/>
          </p:nvPr>
        </p:nvPicPr>
        <p:blipFill>
          <a:blip r:embed="rId3"/>
          <a:srcRect l="42496" t="35789" r="41553" b="35464"/>
          <a:stretch/>
        </p:blipFill>
        <p:spPr bwMode="auto">
          <a:xfrm>
            <a:off x="3278711" y="713207"/>
            <a:ext cx="5311374" cy="538463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8866876" y="647700"/>
            <a:ext cx="3164098" cy="1060796"/>
          </a:xfrm>
          <a:prstGeom prst="rect">
            <a:avLst/>
          </a:prstGeom>
          <a:solidFill>
            <a:schemeClr val="accent2"/>
          </a:solidFill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fade thruBlk="0"/>
      </p:transition>
    </mc:Choice>
    <mc:Fallback>
      <p:transition spd="slow" advClick="1">
        <p:fade thruBlk="0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01382611" name="Заголовок 1"/>
          <p:cNvSpPr>
            <a:spLocks noGrp="1"/>
          </p:cNvSpPr>
          <p:nvPr>
            <p:ph type="title"/>
          </p:nvPr>
        </p:nvSpPr>
        <p:spPr bwMode="auto">
          <a:xfrm>
            <a:off x="816863" y="228600"/>
            <a:ext cx="10871199" cy="990599"/>
          </a:xfrm>
        </p:spPr>
        <p:txBody>
          <a:bodyPr/>
          <a:lstStyle/>
          <a:p>
            <a:pPr>
              <a:defRPr/>
            </a:pPr>
            <a:r>
              <a:rPr lang="ru-RU" sz="2600" b="0" i="0" u="none" strike="noStrike" cap="none" spc="0">
                <a:solidFill>
                  <a:schemeClr val="tx1"/>
                </a:solidFill>
                <a:latin typeface="Times New Roman"/>
                <a:cs typeface="Times New Roman"/>
              </a:rPr>
              <a:t>По данному QR-коду можно посмотреть и скачать следующие</a:t>
            </a:r>
            <a:endParaRPr sz="26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2600" b="0" i="0" u="none" strike="noStrike" cap="none" spc="0">
                <a:solidFill>
                  <a:schemeClr val="tx1"/>
                </a:solidFill>
                <a:latin typeface="Times New Roman"/>
                <a:cs typeface="Times New Roman"/>
              </a:rPr>
              <a:t>материалы: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2131974598" name="Содержимое 7"/>
          <p:cNvSpPr>
            <a:spLocks noGrp="1"/>
          </p:cNvSpPr>
          <p:nvPr>
            <p:ph sz="quarter" idx="1"/>
          </p:nvPr>
        </p:nvSpPr>
        <p:spPr bwMode="auto">
          <a:xfrm>
            <a:off x="816863" y="1600200"/>
            <a:ext cx="10871199" cy="4495799"/>
          </a:xfrm>
        </p:spPr>
        <p:txBody>
          <a:bodyPr/>
          <a:lstStyle/>
          <a:p>
            <a:pPr>
              <a:defRPr/>
            </a:pPr>
            <a:r>
              <a:rPr lang="ru-RU" sz="1600" b="0" i="0" u="none" strike="noStrike" cap="none" spc="0">
                <a:solidFill>
                  <a:schemeClr val="tx1"/>
                </a:solidFill>
                <a:latin typeface="Tw Cen MT"/>
                <a:cs typeface="Tw Cen MT"/>
              </a:rPr>
              <a:t> </a:t>
            </a:r>
            <a:r>
              <a:rPr lang="ru-RU" sz="1600" b="0" i="0" u="none" strike="noStrike" cap="none" spc="0">
                <a:solidFill>
                  <a:schemeClr val="tx1"/>
                </a:solidFill>
                <a:latin typeface="Times New Roman"/>
                <a:cs typeface="Times New Roman"/>
              </a:rPr>
              <a:t>материалы для брендированного оформления пространства, презентации, видеозаставки на экран;</a:t>
            </a:r>
            <a:endParaRPr sz="16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1600" b="0" i="0" u="none" strike="noStrike" cap="none" spc="0">
                <a:solidFill>
                  <a:schemeClr val="tx1"/>
                </a:solidFill>
                <a:latin typeface="Times New Roman"/>
                <a:cs typeface="Times New Roman"/>
              </a:rPr>
              <a:t> треки музыкальных композиций;</a:t>
            </a:r>
            <a:endParaRPr sz="16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1600" b="0" i="0" u="none" strike="noStrike" cap="none" spc="0">
                <a:solidFill>
                  <a:schemeClr val="tx1"/>
                </a:solidFill>
                <a:latin typeface="Times New Roman"/>
                <a:cs typeface="Times New Roman"/>
              </a:rPr>
              <a:t> Большая игра «Будь в движении»: карточки заданий, макет игрового поля для проведения игры, описание игры;</a:t>
            </a:r>
            <a:endParaRPr sz="16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1600" b="0" i="0" u="none" strike="noStrike" cap="none" spc="0">
                <a:solidFill>
                  <a:schemeClr val="tx1"/>
                </a:solidFill>
                <a:latin typeface="Times New Roman"/>
                <a:cs typeface="Times New Roman"/>
              </a:rPr>
              <a:t> проектная сессия ProДвижение: карточки задания для игры;</a:t>
            </a:r>
            <a:endParaRPr sz="16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1600" b="0" i="0" u="none" strike="noStrike" cap="none" spc="0">
                <a:solidFill>
                  <a:schemeClr val="tx1"/>
                </a:solidFill>
                <a:latin typeface="Times New Roman"/>
                <a:cs typeface="Times New Roman"/>
              </a:rPr>
              <a:t> видео ролик «2Д» об РДДМ «Движение Первых»;</a:t>
            </a:r>
            <a:endParaRPr sz="16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1600" b="0" i="0" u="none" strike="noStrike" cap="none" spc="0">
                <a:solidFill>
                  <a:schemeClr val="tx1"/>
                </a:solidFill>
                <a:latin typeface="Times New Roman"/>
                <a:cs typeface="Times New Roman"/>
              </a:rPr>
              <a:t> видео ролик о ценностях РДДМ «Движение Первых»;</a:t>
            </a:r>
            <a:endParaRPr sz="16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1600" b="0" i="0" u="none" strike="noStrike" cap="none" spc="0">
                <a:solidFill>
                  <a:schemeClr val="tx1"/>
                </a:solidFill>
                <a:latin typeface="Times New Roman"/>
                <a:cs typeface="Times New Roman"/>
              </a:rPr>
              <a:t> инструкция по информационному освещению;</a:t>
            </a:r>
            <a:endParaRPr sz="16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1600" b="0" i="0" u="none" strike="noStrike" cap="none" spc="0">
                <a:solidFill>
                  <a:schemeClr val="tx1"/>
                </a:solidFill>
                <a:latin typeface="Times New Roman"/>
                <a:cs typeface="Times New Roman"/>
              </a:rPr>
              <a:t> презентация акселератора РДДМ «Движение Первых»;</a:t>
            </a:r>
            <a:endParaRPr sz="16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1600" b="0" i="0" u="none" strike="noStrike" cap="none" spc="0">
                <a:solidFill>
                  <a:schemeClr val="tx1"/>
                </a:solidFill>
                <a:latin typeface="Times New Roman"/>
                <a:cs typeface="Times New Roman"/>
              </a:rPr>
              <a:t> основные документы РДДМ «Движение Первых»;</a:t>
            </a:r>
            <a:endParaRPr sz="16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1600" b="0" i="0" u="none" strike="noStrike" cap="none" spc="0">
                <a:solidFill>
                  <a:schemeClr val="tx1"/>
                </a:solidFill>
                <a:latin typeface="Times New Roman"/>
                <a:cs typeface="Times New Roman"/>
              </a:rPr>
              <a:t> инструкция по регистрации на платформе будьвдвижении.рф;</a:t>
            </a:r>
            <a:endParaRPr sz="16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1600" b="0" i="0" u="none" strike="noStrike" cap="none" spc="0">
                <a:solidFill>
                  <a:schemeClr val="tx1"/>
                </a:solidFill>
                <a:latin typeface="Times New Roman"/>
                <a:cs typeface="Times New Roman"/>
              </a:rPr>
              <a:t> примерные тексты ведущего для акселератора;</a:t>
            </a:r>
            <a:endParaRPr sz="16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1600" b="0" i="0" u="none" strike="noStrike" cap="none" spc="0">
                <a:solidFill>
                  <a:schemeClr val="tx1"/>
                </a:solidFill>
                <a:latin typeface="Times New Roman"/>
                <a:cs typeface="Times New Roman"/>
              </a:rPr>
              <a:t> примерный сценарий вечернего сбора отряда.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 b="1">
                <a:solidFill>
                  <a:srgbClr val="002060"/>
                </a:solidFill>
              </a:rPr>
              <a:t>Контакты</a:t>
            </a:r>
            <a:endParaRPr lang="ru-RU" b="1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/>
        <p:txBody>
          <a:bodyPr/>
          <a:lstStyle/>
          <a:p>
            <a:pPr marL="0" indent="0" algn="just">
              <a:buNone/>
              <a:defRPr/>
            </a:pPr>
            <a:r>
              <a:rPr lang="ru-RU" sz="3600"/>
              <a:t>Парасоцкая Анастасия Николаевна, председатель Совета регионального отделения РДДМ Движение первых Магаданской области</a:t>
            </a:r>
            <a:endParaRPr lang="en-US" sz="3600"/>
          </a:p>
          <a:p>
            <a:pPr marL="0" indent="0">
              <a:buNone/>
              <a:defRPr/>
            </a:pPr>
            <a:endParaRPr lang="ru-RU"/>
          </a:p>
          <a:p>
            <a:pPr marL="0" indent="0">
              <a:buNone/>
              <a:defRPr/>
            </a:pPr>
            <a:r>
              <a:rPr lang="ru-RU" sz="4000"/>
              <a:t>тел. 8-914-030-08-68</a:t>
            </a:r>
            <a:endParaRPr/>
          </a:p>
          <a:p>
            <a:pPr marL="0" indent="0">
              <a:buNone/>
              <a:defRPr/>
            </a:pPr>
            <a:r>
              <a:rPr lang="en-US" sz="4000"/>
              <a:t>e-mail</a:t>
            </a:r>
            <a:r>
              <a:rPr lang="ru-RU" sz="4000"/>
              <a:t>:</a:t>
            </a:r>
            <a:r>
              <a:rPr lang="en-US" sz="4000"/>
              <a:t> r4</a:t>
            </a:r>
            <a:r>
              <a:rPr lang="ru-RU" sz="4000"/>
              <a:t>9</a:t>
            </a:r>
            <a:r>
              <a:rPr lang="en-US" sz="4000"/>
              <a:t>@rddm.team </a:t>
            </a:r>
            <a:endParaRPr lang="ru-RU" sz="400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8866876" y="647700"/>
            <a:ext cx="3164098" cy="1060796"/>
          </a:xfrm>
          <a:prstGeom prst="rect">
            <a:avLst/>
          </a:prstGeom>
          <a:solidFill>
            <a:schemeClr val="accent2"/>
          </a:solidFill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fade thruBlk="0"/>
      </p:transition>
    </mc:Choice>
    <mc:Fallback>
      <p:transition spd="slow" advClick="1">
        <p:fade thruBlk="0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Подзаголовок 9"/>
          <p:cNvSpPr txBox="1"/>
          <p:nvPr/>
        </p:nvSpPr>
        <p:spPr bwMode="auto">
          <a:xfrm>
            <a:off x="584461" y="614331"/>
            <a:ext cx="10162096" cy="498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  <a:defRPr/>
            </a:pPr>
            <a:endParaRPr lang="ru-RU" sz="3600" b="1">
              <a:solidFill>
                <a:srgbClr val="36466A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08311" y="1385411"/>
            <a:ext cx="68069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1638960" y="249298"/>
            <a:ext cx="8739091" cy="1890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>
                <a:solidFill>
                  <a:srgbClr val="14374F"/>
                </a:solidFill>
              </a:rPr>
              <a:t> </a:t>
            </a:r>
            <a:endParaRPr/>
          </a:p>
          <a:p>
            <a:pPr algn="ctr">
              <a:defRPr/>
            </a:pPr>
            <a:r>
              <a:rPr lang="ru-RU" sz="1800" b="1">
                <a:solidFill>
                  <a:srgbClr val="14374F"/>
                </a:solidFill>
              </a:rPr>
              <a:t>ПРИМЕРНАЯ ПРОГРАММА ВОСПИТАНИЯ </a:t>
            </a:r>
            <a:br>
              <a:rPr lang="ru-RU" sz="1800" b="1">
                <a:solidFill>
                  <a:srgbClr val="14374F"/>
                </a:solidFill>
              </a:rPr>
            </a:br>
            <a:r>
              <a:rPr lang="ru-RU" sz="1800" b="1">
                <a:solidFill>
                  <a:srgbClr val="14374F"/>
                </a:solidFill>
              </a:rPr>
              <a:t>для организаций </a:t>
            </a:r>
            <a:r>
              <a:rPr lang="ru-RU" sz="1800" b="1">
                <a:solidFill>
                  <a:srgbClr val="14374F"/>
                </a:solidFill>
              </a:rPr>
              <a:t>отдыха </a:t>
            </a:r>
            <a:r>
              <a:rPr lang="ru-RU" sz="1800" b="1">
                <a:solidFill>
                  <a:srgbClr val="14374F"/>
                </a:solidFill>
              </a:rPr>
              <a:t>детей </a:t>
            </a:r>
            <a:r>
              <a:rPr lang="ru-RU" sz="1800" b="1">
                <a:solidFill>
                  <a:srgbClr val="14374F"/>
                </a:solidFill>
              </a:rPr>
              <a:t> </a:t>
            </a:r>
            <a:r>
              <a:rPr lang="ru-RU" sz="1800" b="1">
                <a:solidFill>
                  <a:srgbClr val="14374F"/>
                </a:solidFill>
              </a:rPr>
              <a:t>и оздоровления</a:t>
            </a:r>
            <a:endParaRPr sz="1800"/>
          </a:p>
          <a:p>
            <a:pPr algn="ctr">
              <a:defRPr/>
            </a:pPr>
            <a:endParaRPr lang="ru-RU" sz="3200" b="1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>
              <a:defRPr/>
            </a:pPr>
            <a:endParaRPr lang="ru-RU" sz="3200">
              <a:solidFill>
                <a:prstClr val="black"/>
              </a:solidFill>
            </a:endParaRPr>
          </a:p>
        </p:txBody>
      </p:sp>
      <p:pic>
        <p:nvPicPr>
          <p:cNvPr id="2051" name="Picture 3" descr="C:\Users\panteleeva-eb\Desktop\АВГУСТОВСКОЕ СОВЕЩАНИЕ\Выступление_Программы_воспитания\ПРЕЗЕНТАЦИЯ\5922809ec696cf834fb8_2000x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 flipH="0" flipV="0">
            <a:off x="1998421" y="1618324"/>
            <a:ext cx="8433786" cy="4855067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 bwMode="auto">
          <a:xfrm>
            <a:off x="8754205" y="4767892"/>
            <a:ext cx="3185550" cy="366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endParaRPr lang="ru-RU" b="1">
              <a:solidFill>
                <a:srgbClr val="14374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fade thruBlk="0"/>
      </p:transition>
    </mc:Choice>
    <mc:Fallback>
      <p:transition spd="slow" advClick="1">
        <p:fade thruBlk="0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4190550" name="Заголовок 1"/>
          <p:cNvSpPr>
            <a:spLocks noGrp="1"/>
          </p:cNvSpPr>
          <p:nvPr>
            <p:ph type="title"/>
          </p:nvPr>
        </p:nvSpPr>
        <p:spPr bwMode="auto">
          <a:xfrm>
            <a:off x="816863" y="228600"/>
            <a:ext cx="10871199" cy="990599"/>
          </a:xfrm>
        </p:spPr>
        <p:txBody>
          <a:bodyPr/>
          <a:lstStyle/>
          <a:p>
            <a:pPr>
              <a:defRPr/>
            </a:pPr>
            <a:r>
              <a:rPr>
                <a:solidFill>
                  <a:srgbClr val="C00000"/>
                </a:solidFill>
              </a:rPr>
              <a:t>Освещение темы «День первых» в сми</a:t>
            </a:r>
            <a:endParaRPr>
              <a:solidFill>
                <a:srgbClr val="C00000"/>
              </a:solidFill>
            </a:endParaRPr>
          </a:p>
        </p:txBody>
      </p:sp>
      <p:sp>
        <p:nvSpPr>
          <p:cNvPr id="854249699" name="Содержимое 7"/>
          <p:cNvSpPr>
            <a:spLocks noGrp="1"/>
          </p:cNvSpPr>
          <p:nvPr>
            <p:ph sz="quarter" idx="1"/>
          </p:nvPr>
        </p:nvSpPr>
        <p:spPr bwMode="auto">
          <a:xfrm flipH="0" flipV="0">
            <a:off x="816863" y="1600200"/>
            <a:ext cx="10871199" cy="4762130"/>
          </a:xfrm>
        </p:spPr>
        <p:txBody>
          <a:bodyPr/>
          <a:lstStyle/>
          <a:p>
            <a:pPr>
              <a:defRPr/>
            </a:pPr>
            <a:r>
              <a:rPr lang="ru-RU" sz="1400" b="0" i="0" u="none" strike="noStrike" cap="none" spc="0">
                <a:solidFill>
                  <a:schemeClr val="tx1"/>
                </a:solidFill>
                <a:latin typeface="Times New Roman"/>
                <a:cs typeface="Times New Roman"/>
              </a:rPr>
              <a:t>Для освещения темы «День Первых» в СМИ и социальных сетях каждый организатор должен: направить в пресс-службу РДДМ «Движение Первых» информационную справку/пресс-релиз (не более 1,5 страниц печатного текста шрифтом Times New Roman 14), включающую в себя подробную информацию о мероприятии в рамках летнего оздоровления; загрузить фото- и видеоматериалы на Яндекс.Диск по ссылке https://disk.yandex.ru/d/sS_SdQYnFaJFzg в папку с наименованием своей организации. Для того, чтобы получить доступ, необходимо написать на почту avolkova@rddm.team. Обязательно с почты Яндекса, чтобы мы дали вам доступ на Яндекс.Диск. разместить тематический пост в своем сообществе в социальных сетях с хештегами #РДДМ #ДвижениеПервых #ДеньПервых и направить ссылку на него в пресс-службу РДММ на электронный адрес avolkova@rddm.team, а также в региональное отделение РДДМ «Движение первых» (контакты размещены по ссылке https://xn--90acagbhgpca7c8c7f.xn--p1ai/contacts/book) Визуальная часть должна содержать: - преимущественно горизонтальные фотографии и видео с участием детей в различных активностях в рамках Дня Первых, крупные и общие планы, динамичных кадры, 2-3 коротких интервью с детьми на камеру о впечатлениях от события; - количество фото и видеофрагментов – не более 30 по каждому.</a:t>
            </a:r>
            <a:endParaRPr sz="14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1400" b="0" i="0" u="none" strike="noStrike" cap="none" spc="0">
                <a:solidFill>
                  <a:schemeClr val="tx1"/>
                </a:solidFill>
                <a:latin typeface="Times New Roman"/>
                <a:cs typeface="Times New Roman"/>
              </a:rPr>
              <a:t>Требования к качеству съемки:</a:t>
            </a:r>
            <a:endParaRPr sz="14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1400" b="0" i="0" u="none" strike="noStrike" cap="none" spc="0">
                <a:solidFill>
                  <a:schemeClr val="tx1"/>
                </a:solidFill>
                <a:latin typeface="Times New Roman"/>
                <a:cs typeface="Times New Roman"/>
              </a:rPr>
              <a:t>- съемка должна быть выполнена в горизонтальном формате на камеру или телефон, поддерживающие разрешение 1920*1080 (лучше снимать в 3840*2160);</a:t>
            </a:r>
            <a:endParaRPr sz="14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1400" b="0" i="0" u="none" strike="noStrike" cap="none" spc="0">
                <a:solidFill>
                  <a:schemeClr val="tx1"/>
                </a:solidFill>
                <a:latin typeface="Times New Roman"/>
                <a:cs typeface="Times New Roman"/>
              </a:rPr>
              <a:t>- невыпадение из фокуса главных действующих лиц на протяжении всей записи;</a:t>
            </a:r>
            <a:endParaRPr sz="14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1400" b="0" i="0" u="none" strike="noStrike" cap="none" spc="0">
                <a:solidFill>
                  <a:schemeClr val="tx1"/>
                </a:solidFill>
                <a:latin typeface="Times New Roman"/>
                <a:cs typeface="Times New Roman"/>
              </a:rPr>
              <a:t>- верно подобранный баланс белого и правильно проэкспонированный кадр;</a:t>
            </a:r>
            <a:endParaRPr sz="14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1400" b="0" i="0" u="none" strike="noStrike" cap="none" spc="0">
                <a:solidFill>
                  <a:schemeClr val="tx1"/>
                </a:solidFill>
                <a:latin typeface="Times New Roman"/>
                <a:cs typeface="Times New Roman"/>
              </a:rPr>
              <a:t>- ровная амплитуда движения камер на штативах;</a:t>
            </a:r>
            <a:endParaRPr sz="14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1400" b="0" i="0" u="none" strike="noStrike" cap="none" spc="0">
                <a:solidFill>
                  <a:schemeClr val="tx1"/>
                </a:solidFill>
                <a:latin typeface="Times New Roman"/>
                <a:cs typeface="Times New Roman"/>
              </a:rPr>
              <a:t>- это может быть одна безостановочная съемка либо несколько фрагментов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08317926" name="Заголовок 1"/>
          <p:cNvSpPr>
            <a:spLocks noGrp="1"/>
          </p:cNvSpPr>
          <p:nvPr>
            <p:ph type="title"/>
          </p:nvPr>
        </p:nvSpPr>
        <p:spPr bwMode="auto">
          <a:xfrm>
            <a:off x="816863" y="228600"/>
            <a:ext cx="10871199" cy="990599"/>
          </a:xfrm>
        </p:spPr>
        <p:txBody>
          <a:bodyPr/>
          <a:lstStyle/>
          <a:p>
            <a:pPr algn="ctr">
              <a:defRPr/>
            </a:pPr>
            <a:r>
              <a:rPr sz="3600">
                <a:solidFill>
                  <a:srgbClr val="C00000"/>
                </a:solidFill>
              </a:rPr>
              <a:t>Официальные аккаунты РДДМ Магаданской области</a:t>
            </a:r>
            <a:endParaRPr sz="3600">
              <a:solidFill>
                <a:srgbClr val="C00000"/>
              </a:solidFill>
            </a:endParaRPr>
          </a:p>
        </p:txBody>
      </p:sp>
      <p:sp>
        <p:nvSpPr>
          <p:cNvPr id="1402275197" name="Содержимое 7"/>
          <p:cNvSpPr>
            <a:spLocks noGrp="1"/>
          </p:cNvSpPr>
          <p:nvPr>
            <p:ph sz="quarter" idx="1"/>
          </p:nvPr>
        </p:nvSpPr>
        <p:spPr bwMode="auto">
          <a:xfrm>
            <a:off x="816863" y="1600200"/>
            <a:ext cx="10871199" cy="4495799"/>
          </a:xfrm>
        </p:spPr>
        <p:txBody>
          <a:bodyPr/>
          <a:lstStyle/>
          <a:p>
            <a:pPr marL="0" indent="0">
              <a:buClr>
                <a:schemeClr val="accent2"/>
              </a:buClr>
              <a:buSzPct val="60000"/>
              <a:buFont typeface="Wingdings"/>
              <a:buNone/>
              <a:defRPr/>
            </a:pPr>
            <a:r>
              <a:rPr lang="en-US" sz="2900" b="0" i="0" u="sng" strike="noStrike" cap="none" spc="0">
                <a:solidFill>
                  <a:srgbClr val="C00000"/>
                </a:solidFill>
                <a:highlight>
                  <a:srgbClr val="FFFFFF"/>
                </a:highlight>
                <a:latin typeface="Proxima Nova"/>
                <a:ea typeface="Proxima Nova"/>
                <a:cs typeface="Proxima Nova"/>
                <a:hlinkClick r:id="rId2" tooltip="https://vk.com/rddm49"/>
              </a:rPr>
              <a:t>https://vk.com/rddm49</a:t>
            </a:r>
            <a:r>
              <a:rPr lang="ru-RU" sz="2900" b="0" i="0" u="none" strike="noStrike" cap="none" spc="0">
                <a:solidFill>
                  <a:schemeClr val="tx1"/>
                </a:solidFill>
                <a:latin typeface="Proxima Nova"/>
                <a:ea typeface="Proxima Nova"/>
                <a:cs typeface="Proxima Nova"/>
              </a:rPr>
              <a:t> </a:t>
            </a:r>
            <a:r>
              <a:rPr lang="ru-RU" sz="2900" b="0" i="0" u="none" strike="noStrike" cap="none" spc="0">
                <a:solidFill>
                  <a:schemeClr val="tx1"/>
                </a:solidFill>
                <a:latin typeface="Proxima Nova"/>
                <a:ea typeface="Proxima Nova"/>
                <a:cs typeface="Proxima Nova"/>
              </a:rPr>
              <a:t>                </a:t>
            </a:r>
            <a:r>
              <a:rPr lang="ru-RU" sz="2900" b="0" i="0" u="none" strike="noStrike" cap="none" spc="0">
                <a:solidFill>
                  <a:srgbClr val="C00000"/>
                </a:solidFill>
                <a:latin typeface="Proxima Nova"/>
                <a:ea typeface="Proxima Nova"/>
                <a:cs typeface="Proxima Nova"/>
              </a:rPr>
              <a:t>      </a:t>
            </a:r>
            <a:r>
              <a:rPr lang="en-US" sz="2900" b="0" i="0" u="none" strike="noStrike" cap="none" spc="0">
                <a:solidFill>
                  <a:srgbClr val="C00000"/>
                </a:solidFill>
                <a:latin typeface="Proxima Nova"/>
                <a:ea typeface="Proxima Nova"/>
                <a:cs typeface="Proxima Nova"/>
              </a:rPr>
              <a:t>https://vk.com/rddm49</a:t>
            </a:r>
            <a:endParaRPr sz="2900">
              <a:latin typeface="Proxima Nova"/>
            </a:endParaRPr>
          </a:p>
          <a:p>
            <a:pPr>
              <a:defRPr/>
            </a:pPr>
            <a:endParaRPr sz="2900">
              <a:latin typeface="Proxima Nova"/>
            </a:endParaRPr>
          </a:p>
          <a:p>
            <a:pPr marL="0" indent="0">
              <a:buClr>
                <a:schemeClr val="accent2"/>
              </a:buClr>
              <a:buSzPct val="60000"/>
              <a:buFont typeface="Wingdings"/>
              <a:buNone/>
              <a:defRPr/>
            </a:pPr>
            <a:endParaRPr/>
          </a:p>
        </p:txBody>
      </p:sp>
      <p:pic>
        <p:nvPicPr>
          <p:cNvPr id="236354045" name="Рисунок 1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815662" y="2527992"/>
            <a:ext cx="2822026" cy="2822026"/>
          </a:xfrm>
          <a:prstGeom prst="rect">
            <a:avLst/>
          </a:prstGeom>
        </p:spPr>
      </p:pic>
      <p:pic>
        <p:nvPicPr>
          <p:cNvPr id="1798144338" name="Рисунок 4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7149332" y="2378129"/>
            <a:ext cx="2939940" cy="29399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/>
        <p:txBody>
          <a:bodyPr/>
          <a:lstStyle/>
          <a:p>
            <a:pPr marL="0" indent="0" algn="ctr">
              <a:buNone/>
              <a:defRPr/>
            </a:pPr>
            <a:endParaRPr lang="ru-RU" b="1" i="1">
              <a:solidFill>
                <a:schemeClr val="accent4">
                  <a:lumMod val="50000"/>
                </a:schemeClr>
              </a:solidFill>
            </a:endParaRPr>
          </a:p>
          <a:p>
            <a:pPr marL="0" indent="0" algn="ctr">
              <a:buNone/>
              <a:defRPr/>
            </a:pPr>
            <a:endParaRPr lang="ru-RU" b="1" i="1">
              <a:solidFill>
                <a:schemeClr val="accent4">
                  <a:lumMod val="50000"/>
                </a:schemeClr>
              </a:solidFill>
            </a:endParaRPr>
          </a:p>
          <a:p>
            <a:pPr marL="0" indent="0" algn="ctr">
              <a:buNone/>
              <a:defRPr/>
            </a:pPr>
            <a:r>
              <a:rPr lang="ru-RU" sz="3600" b="1" i="1">
                <a:solidFill>
                  <a:schemeClr val="accent4">
                    <a:lumMod val="50000"/>
                  </a:schemeClr>
                </a:solidFill>
              </a:rPr>
              <a:t>Благодарю за внимание!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fade thruBlk="0"/>
      </p:transition>
    </mc:Choice>
    <mc:Fallback>
      <p:transition spd="slow" advClick="1">
        <p:fade thruBlk="0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Подзаголовок 9"/>
          <p:cNvSpPr txBox="1"/>
          <p:nvPr/>
        </p:nvSpPr>
        <p:spPr bwMode="auto">
          <a:xfrm flipH="0" flipV="0">
            <a:off x="522513" y="433566"/>
            <a:ext cx="11296830" cy="10645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  <a:defRPr/>
            </a:pPr>
            <a:r>
              <a:rPr lang="ru-RU" sz="3600" b="1">
                <a:solidFill>
                  <a:srgbClr val="C00000"/>
                </a:solidFill>
                <a:cs typeface="Aharoni"/>
              </a:rPr>
              <a:t>Принципы примерных программ воспитания</a:t>
            </a:r>
            <a:endParaRPr sz="3600"/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1558636" y="1961572"/>
            <a:ext cx="9289473" cy="3675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700"/>
              </a:spcBef>
              <a:spcAft>
                <a:spcPts val="0"/>
              </a:spcAft>
              <a:buClr>
                <a:srgbClr val="DA1F28"/>
              </a:buClr>
              <a:buSzPct val="60000"/>
              <a:buFont typeface="Wingdings"/>
              <a:buChar char="Ø"/>
              <a:defRPr/>
            </a:pPr>
            <a:r>
              <a:rPr lang="ru-RU" sz="2400">
                <a:solidFill>
                  <a:srgbClr val="14374F"/>
                </a:solidFill>
                <a:cs typeface="Times New Roman"/>
              </a:rPr>
              <a:t>1</a:t>
            </a:r>
            <a:r>
              <a:rPr lang="ru-RU" sz="2400">
                <a:solidFill>
                  <a:srgbClr val="14374F"/>
                </a:solidFill>
                <a:cs typeface="Times New Roman"/>
              </a:rPr>
              <a:t>. Одна организация – одна программа</a:t>
            </a:r>
            <a:endParaRPr/>
          </a:p>
          <a:p>
            <a:pPr marL="342900" indent="-342900">
              <a:spcBef>
                <a:spcPts val="700"/>
              </a:spcBef>
              <a:spcAft>
                <a:spcPts val="0"/>
              </a:spcAft>
              <a:buClr>
                <a:srgbClr val="DA1F28"/>
              </a:buClr>
              <a:buSzPct val="60000"/>
              <a:buFont typeface="Wingdings"/>
              <a:buChar char="Ø"/>
              <a:defRPr/>
            </a:pPr>
            <a:r>
              <a:rPr lang="ru-RU" sz="2400">
                <a:solidFill>
                  <a:srgbClr val="14374F"/>
                </a:solidFill>
                <a:cs typeface="Times New Roman"/>
              </a:rPr>
              <a:t>2. Единство цели и результата</a:t>
            </a:r>
            <a:endParaRPr/>
          </a:p>
          <a:p>
            <a:pPr marL="342900" indent="-342900">
              <a:spcBef>
                <a:spcPts val="700"/>
              </a:spcBef>
              <a:spcAft>
                <a:spcPts val="0"/>
              </a:spcAft>
              <a:buClr>
                <a:srgbClr val="DA1F28"/>
              </a:buClr>
              <a:buSzPct val="60000"/>
              <a:buFont typeface="Wingdings"/>
              <a:buChar char="Ø"/>
              <a:defRPr/>
            </a:pPr>
            <a:r>
              <a:rPr lang="ru-RU" sz="2400">
                <a:solidFill>
                  <a:srgbClr val="14374F"/>
                </a:solidFill>
                <a:cs typeface="Times New Roman"/>
              </a:rPr>
              <a:t>3. Трансформируемость программы </a:t>
            </a:r>
            <a:endParaRPr/>
          </a:p>
          <a:p>
            <a:pPr marL="342900" indent="-342900">
              <a:spcBef>
                <a:spcPts val="700"/>
              </a:spcBef>
              <a:spcAft>
                <a:spcPts val="0"/>
              </a:spcAft>
              <a:buClr>
                <a:srgbClr val="DA1F28"/>
              </a:buClr>
              <a:buSzPct val="60000"/>
              <a:buFont typeface="Wingdings"/>
              <a:buChar char="Ø"/>
              <a:defRPr/>
            </a:pPr>
            <a:r>
              <a:rPr lang="ru-RU" sz="2400">
                <a:solidFill>
                  <a:srgbClr val="14374F"/>
                </a:solidFill>
                <a:cs typeface="Times New Roman"/>
              </a:rPr>
              <a:t>4. Модульный принцип построения программы</a:t>
            </a:r>
            <a:endParaRPr/>
          </a:p>
          <a:p>
            <a:pPr marL="342900" indent="-342900">
              <a:spcBef>
                <a:spcPts val="700"/>
              </a:spcBef>
              <a:spcAft>
                <a:spcPts val="0"/>
              </a:spcAft>
              <a:buClr>
                <a:srgbClr val="DA1F28"/>
              </a:buClr>
              <a:buSzPct val="60000"/>
              <a:buFont typeface="Wingdings"/>
              <a:buChar char="Ø"/>
              <a:defRPr/>
            </a:pPr>
            <a:r>
              <a:rPr lang="ru-RU" sz="2400">
                <a:solidFill>
                  <a:srgbClr val="14374F"/>
                </a:solidFill>
                <a:cs typeface="Times New Roman"/>
              </a:rPr>
              <a:t>5. Доступность </a:t>
            </a:r>
            <a:endParaRPr/>
          </a:p>
          <a:p>
            <a:pPr marL="342900" indent="-342900">
              <a:spcBef>
                <a:spcPts val="700"/>
              </a:spcBef>
              <a:spcAft>
                <a:spcPts val="0"/>
              </a:spcAft>
              <a:buClr>
                <a:srgbClr val="DA1F28"/>
              </a:buClr>
              <a:buSzPct val="60000"/>
              <a:buFont typeface="Wingdings"/>
              <a:buChar char="Ø"/>
              <a:defRPr/>
            </a:pPr>
            <a:r>
              <a:rPr lang="ru-RU" sz="2400">
                <a:solidFill>
                  <a:srgbClr val="14374F"/>
                </a:solidFill>
                <a:cs typeface="Times New Roman"/>
              </a:rPr>
              <a:t>6. Связь рабочей </a:t>
            </a:r>
            <a:r>
              <a:rPr lang="ru-RU" sz="2400">
                <a:solidFill>
                  <a:srgbClr val="14374F"/>
                </a:solidFill>
                <a:cs typeface="Times New Roman"/>
              </a:rPr>
              <a:t>ПВ </a:t>
            </a:r>
            <a:r>
              <a:rPr lang="ru-RU" sz="2400">
                <a:solidFill>
                  <a:srgbClr val="14374F"/>
                </a:solidFill>
                <a:cs typeface="Times New Roman"/>
              </a:rPr>
              <a:t>и </a:t>
            </a:r>
            <a:r>
              <a:rPr lang="ru-RU" sz="2400">
                <a:solidFill>
                  <a:srgbClr val="14374F"/>
                </a:solidFill>
                <a:cs typeface="Times New Roman"/>
              </a:rPr>
              <a:t>ООП</a:t>
            </a:r>
            <a:endParaRPr lang="ru-RU" sz="2400">
              <a:solidFill>
                <a:srgbClr val="14374F"/>
              </a:solidFill>
              <a:cs typeface="Times New Roman"/>
            </a:endParaRPr>
          </a:p>
          <a:p>
            <a:pPr marL="342900" indent="-342900">
              <a:spcBef>
                <a:spcPts val="700"/>
              </a:spcBef>
              <a:spcAft>
                <a:spcPts val="0"/>
              </a:spcAft>
              <a:buClr>
                <a:srgbClr val="DA1F28"/>
              </a:buClr>
              <a:buSzPct val="60000"/>
              <a:buFont typeface="Wingdings"/>
              <a:buChar char="Ø"/>
              <a:defRPr/>
            </a:pPr>
            <a:r>
              <a:rPr lang="ru-RU" sz="2400">
                <a:solidFill>
                  <a:srgbClr val="14374F"/>
                </a:solidFill>
                <a:cs typeface="Times New Roman"/>
              </a:rPr>
              <a:t>7. Принцип событийности </a:t>
            </a:r>
            <a:endParaRPr/>
          </a:p>
          <a:p>
            <a:pPr marL="342900" indent="-342900">
              <a:spcBef>
                <a:spcPts val="700"/>
              </a:spcBef>
              <a:spcAft>
                <a:spcPts val="0"/>
              </a:spcAft>
              <a:buClr>
                <a:srgbClr val="DA1F28"/>
              </a:buClr>
              <a:buSzPct val="60000"/>
              <a:buFont typeface="Wingdings"/>
              <a:buChar char="Ø"/>
              <a:defRPr/>
            </a:pPr>
            <a:r>
              <a:rPr lang="ru-RU" sz="2400">
                <a:solidFill>
                  <a:srgbClr val="14374F"/>
                </a:solidFill>
                <a:cs typeface="Times New Roman"/>
              </a:rPr>
              <a:t>8. Принцип </a:t>
            </a:r>
            <a:r>
              <a:rPr lang="ru-RU" sz="2400">
                <a:solidFill>
                  <a:srgbClr val="14374F"/>
                </a:solidFill>
                <a:cs typeface="Times New Roman"/>
              </a:rPr>
              <a:t>преемственности</a:t>
            </a:r>
            <a:endParaRPr lang="ru-RU" sz="2400" b="1" i="1">
              <a:solidFill>
                <a:srgbClr val="14374F"/>
              </a:solidFill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fade thruBlk="0"/>
      </p:transition>
    </mc:Choice>
    <mc:Fallback>
      <p:transition spd="slow" advClick="1">
        <p:fade thruBlk="0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14161" y="99132"/>
            <a:ext cx="10871199" cy="990599"/>
          </a:xfrm>
        </p:spPr>
        <p:txBody>
          <a:bodyPr/>
          <a:lstStyle/>
          <a:p>
            <a:pPr algn="ctr">
              <a:defRPr/>
            </a:pPr>
            <a:br>
              <a:rPr lang="ru-RU" sz="4400" b="0" i="0" u="none" strike="noStrike" cap="none" spc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4400" b="0" i="0" u="none" strike="noStrike" cap="none" spc="0">
                <a:solidFill>
                  <a:srgbClr val="C00000"/>
                </a:solidFill>
                <a:highlight>
                  <a:srgbClr val="FFFFFF"/>
                </a:highlight>
                <a:latin typeface="Tw Cen MT"/>
                <a:ea typeface="Arial"/>
                <a:cs typeface="Arial"/>
              </a:rPr>
              <a:t>Торжественное открытие</a:t>
            </a:r>
            <a:endParaRPr sz="4400">
              <a:solidFill>
                <a:srgbClr val="C00000"/>
              </a:solidFill>
              <a:highlight>
                <a:srgbClr val="FFFFFF"/>
              </a:highlight>
            </a:endParaRPr>
          </a:p>
          <a:p>
            <a:pPr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/>
        <p:txBody>
          <a:bodyPr/>
          <a:lstStyle/>
          <a:p>
            <a:pPr marL="0" indent="0">
              <a:buClr>
                <a:schemeClr val="accent2"/>
              </a:buClr>
              <a:buSzPct val="60000"/>
              <a:buFont typeface="Wingdings"/>
              <a:buNone/>
              <a:defRPr/>
            </a:pPr>
            <a:endParaRPr/>
          </a:p>
          <a:p>
            <a:pPr>
              <a:defRPr/>
            </a:pPr>
            <a:endParaRPr lang="ru-RU"/>
          </a:p>
        </p:txBody>
      </p:sp>
      <p:sp>
        <p:nvSpPr>
          <p:cNvPr id="674334796" name=""/>
          <p:cNvSpPr txBox="1"/>
          <p:nvPr/>
        </p:nvSpPr>
        <p:spPr bwMode="auto">
          <a:xfrm rot="0" flipH="0" flipV="0">
            <a:off x="1295605" y="2210168"/>
            <a:ext cx="9480921" cy="283499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lvl="1" algn="just">
              <a:defRPr/>
            </a:pPr>
            <a:r>
              <a:rPr sz="3600"/>
              <a:t>Формирование традиций РДДМ «Движение Первых», установка на эффективное участие каждого ребенка в событиях «Дня Первых», знакомство с программой ключевых мероприятий дня</a:t>
            </a:r>
            <a:endParaRPr sz="3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fade thruBlk="0"/>
      </p:transition>
    </mc:Choice>
    <mc:Fallback>
      <p:transition spd="slow" advClick="1">
        <p:fade thruBlk="0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013522" y="2392680"/>
            <a:ext cx="10291786" cy="1828800"/>
          </a:xfrm>
        </p:spPr>
        <p:txBody>
          <a:bodyPr anchor="ctr"/>
          <a:lstStyle/>
          <a:p>
            <a:pPr algn="ctr">
              <a:defRPr/>
            </a:pPr>
            <a:br>
              <a:rPr lang="ru-RU" sz="3600" b="1">
                <a:solidFill>
                  <a:schemeClr val="accent1"/>
                </a:solidFill>
              </a:rPr>
            </a:br>
            <a:r>
              <a:rPr lang="ru-RU" sz="3600" b="1">
                <a:solidFill>
                  <a:schemeClr val="accent1"/>
                </a:solidFill>
              </a:rPr>
              <a:t>Проведение тематических дней </a:t>
            </a:r>
            <a:br>
              <a:rPr lang="ru-RU" sz="3600" b="1">
                <a:solidFill>
                  <a:schemeClr val="accent1"/>
                </a:solidFill>
              </a:rPr>
            </a:br>
            <a:r>
              <a:rPr lang="ru-RU" sz="3600" b="1">
                <a:solidFill>
                  <a:schemeClr val="accent1"/>
                </a:solidFill>
              </a:rPr>
              <a:t>рддм «Движение первых» </a:t>
            </a:r>
            <a:br>
              <a:rPr lang="ru-RU" sz="3600" b="1">
                <a:solidFill>
                  <a:schemeClr val="accent1"/>
                </a:solidFill>
              </a:rPr>
            </a:br>
            <a:r>
              <a:rPr lang="ru-RU" sz="3600" b="1">
                <a:solidFill>
                  <a:schemeClr val="accent1"/>
                </a:solidFill>
              </a:rPr>
              <a:t>в детских оздоровительных лагерях</a:t>
            </a:r>
            <a:endParaRPr lang="ru-RU" sz="3600" b="1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3675846" y="6032307"/>
            <a:ext cx="6850904" cy="647274"/>
          </a:xfrm>
        </p:spPr>
        <p:txBody>
          <a:bodyPr>
            <a:normAutofit/>
          </a:bodyPr>
          <a:lstStyle/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tx2">
            <a:lumMod val="75000"/>
            <a:alpha val="31000"/>
          </a:schemeClr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ChangeAspect="1" noGrp="1"/>
          </p:cNvPicPr>
          <p:nvPr>
            <p:ph sz="quarter" idx="1"/>
          </p:nvPr>
        </p:nvPicPr>
        <p:blipFill>
          <a:blip r:embed="rId2"/>
          <a:srcRect l="28526" t="5672" r="28021" b="6323"/>
          <a:stretch/>
        </p:blipFill>
        <p:spPr bwMode="auto">
          <a:xfrm>
            <a:off x="3226043" y="200025"/>
            <a:ext cx="5602637" cy="638275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fade thruBlk="0"/>
      </p:transition>
    </mc:Choice>
    <mc:Fallback>
      <p:transition spd="slow" advClick="1">
        <p:fade thruBlk="0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23825" y="228600"/>
            <a:ext cx="11564239" cy="990600"/>
          </a:xfrm>
        </p:spPr>
        <p:txBody>
          <a:bodyPr/>
          <a:lstStyle/>
          <a:p>
            <a:pPr>
              <a:defRPr/>
            </a:pPr>
            <a:r>
              <a:rPr lang="ru-RU" sz="4000" b="1">
                <a:solidFill>
                  <a:srgbClr val="002060"/>
                </a:solidFill>
              </a:rPr>
              <a:t>ТЕМАТИЧЕСКИЙ БЛОК СМЕНЫ «ДЕНЬ ПЕРВЫХ»</a:t>
            </a:r>
            <a:endParaRPr lang="ru-RU" sz="4000" b="1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/>
        <p:txBody>
          <a:bodyPr/>
          <a:lstStyle/>
          <a:p>
            <a:pPr marL="0" indent="0" algn="just">
              <a:buNone/>
              <a:defRPr/>
            </a:pPr>
            <a:r>
              <a:rPr lang="ru-RU"/>
              <a:t>        </a:t>
            </a:r>
            <a:r>
              <a:rPr lang="ru-RU" b="1" i="1"/>
              <a:t>Цель</a:t>
            </a:r>
            <a:r>
              <a:rPr lang="ru-RU"/>
              <a:t> </a:t>
            </a:r>
            <a:r>
              <a:rPr lang="ru-RU"/>
              <a:t>тематического блока смены «День Первых» – </a:t>
            </a:r>
            <a:r>
              <a:rPr lang="ru-RU"/>
              <a:t>сформировать у </a:t>
            </a:r>
            <a:r>
              <a:rPr lang="ru-RU"/>
              <a:t>участников смены представление о назначении РДДМ «Движение Первых», </a:t>
            </a:r>
            <a:r>
              <a:rPr lang="ru-RU"/>
              <a:t>его месте </a:t>
            </a:r>
            <a:r>
              <a:rPr lang="ru-RU"/>
              <a:t>и роли в достижении приоритетных национальных целей </a:t>
            </a:r>
            <a:r>
              <a:rPr lang="ru-RU"/>
              <a:t>Российской Федерации </a:t>
            </a:r>
            <a:r>
              <a:rPr lang="ru-RU"/>
              <a:t>и личном вкладе участников в социально-значимую деятельность</a:t>
            </a:r>
            <a:r>
              <a:rPr lang="ru-RU"/>
              <a:t>.</a:t>
            </a:r>
            <a:endParaRPr/>
          </a:p>
          <a:p>
            <a:pPr marL="0" indent="0" algn="just">
              <a:buNone/>
              <a:defRPr/>
            </a:pPr>
            <a:endParaRPr lang="ru-RU"/>
          </a:p>
          <a:p>
            <a:pPr marL="0" indent="0" algn="just">
              <a:buNone/>
              <a:defRPr/>
            </a:pPr>
            <a:r>
              <a:rPr lang="ru-RU"/>
              <a:t>      </a:t>
            </a:r>
            <a:r>
              <a:rPr lang="ru-RU" b="1" i="1"/>
              <a:t>Участники</a:t>
            </a:r>
            <a:r>
              <a:rPr lang="ru-RU" i="1"/>
              <a:t> </a:t>
            </a:r>
            <a:r>
              <a:rPr lang="ru-RU"/>
              <a:t>тематического блока «День Первых» – все участники смены.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fade thruBlk="0"/>
      </p:transition>
    </mc:Choice>
    <mc:Fallback>
      <p:transition spd="slow" advClick="1">
        <p:fade thruBlk="0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314325" y="228600"/>
            <a:ext cx="11373739" cy="990600"/>
          </a:xfrm>
        </p:spPr>
        <p:txBody>
          <a:bodyPr/>
          <a:lstStyle/>
          <a:p>
            <a:pPr>
              <a:defRPr/>
            </a:pPr>
            <a:r>
              <a:rPr lang="ru-RU">
                <a:solidFill>
                  <a:srgbClr val="002060"/>
                </a:solidFill>
              </a:rPr>
              <a:t>Что включает в себя ДЕНЬ ПЕРВЫХ</a:t>
            </a:r>
            <a:endParaRPr lang="ru-RU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/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ru-RU" sz="3600"/>
              <a:t>Торжественное открытие</a:t>
            </a:r>
            <a:endParaRPr/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3600"/>
              <a:t>Игра «Будь в движении»</a:t>
            </a:r>
            <a:endParaRPr/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3600"/>
              <a:t>Проектная сессия «</a:t>
            </a:r>
            <a:r>
              <a:rPr lang="en-US" sz="3600"/>
              <a:t>PRO</a:t>
            </a:r>
            <a:r>
              <a:rPr lang="ru-RU" sz="3600"/>
              <a:t>Движение»</a:t>
            </a:r>
            <a:endParaRPr/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3600"/>
              <a:t>КТД «Страна с огромным сердцем»</a:t>
            </a:r>
            <a:endParaRPr/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3600"/>
              <a:t>Классная встреча</a:t>
            </a:r>
            <a:endParaRPr/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3600"/>
              <a:t>Вечерний сбор отряда</a:t>
            </a:r>
            <a:endParaRPr lang="ru-RU" sz="360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9026577" y="1219199"/>
            <a:ext cx="3004396" cy="972474"/>
          </a:xfrm>
          <a:prstGeom prst="rect">
            <a:avLst/>
          </a:prstGeom>
          <a:solidFill>
            <a:schemeClr val="accent2"/>
          </a:solidFill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fade thruBlk="0"/>
      </p:transition>
    </mc:Choice>
    <mc:Fallback>
      <p:transition spd="slow" advClick="1">
        <p:fade thruBlk="0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>
                <a:solidFill>
                  <a:srgbClr val="002060"/>
                </a:solidFill>
              </a:rPr>
              <a:t>ТОРЖЕСТВЕННОЕ ОТКРЫТИЕ</a:t>
            </a:r>
            <a:endParaRPr lang="ru-RU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>
          <a:xfrm>
            <a:off x="816864" y="1600200"/>
            <a:ext cx="10871200" cy="4610100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ru-RU" sz="3600"/>
              <a:t>      Торжественное событие, задающее </a:t>
            </a:r>
            <a:r>
              <a:rPr lang="ru-RU" sz="3600"/>
              <a:t>настроение и установки на день, с участием почетных </a:t>
            </a:r>
            <a:r>
              <a:rPr lang="ru-RU" sz="3600"/>
              <a:t>гостей и </a:t>
            </a:r>
            <a:r>
              <a:rPr lang="ru-RU" sz="3600"/>
              <a:t>представителей совета регионального отделения РДДМ «Движение Первых</a:t>
            </a:r>
            <a:r>
              <a:rPr lang="ru-RU" sz="3600"/>
              <a:t>»</a:t>
            </a:r>
            <a:endParaRPr/>
          </a:p>
          <a:p>
            <a:pPr marL="0" indent="0" algn="just">
              <a:buNone/>
              <a:defRPr/>
            </a:pPr>
            <a:r>
              <a:rPr lang="ru-RU" sz="3600"/>
              <a:t>В торжественное открытие «Дня Первых» рекомендуется </a:t>
            </a:r>
            <a:r>
              <a:rPr lang="ru-RU" sz="3600"/>
              <a:t>включить исполнение </a:t>
            </a:r>
            <a:r>
              <a:rPr lang="ru-RU" sz="3600"/>
              <a:t>флешмоба</a:t>
            </a:r>
            <a:r>
              <a:rPr lang="ru-RU" sz="3600"/>
              <a:t> «Будь первым</a:t>
            </a:r>
            <a:r>
              <a:rPr lang="ru-RU" sz="3600"/>
              <a:t>»</a:t>
            </a:r>
            <a:endParaRPr lang="ru-RU" sz="3600"/>
          </a:p>
          <a:p>
            <a:pPr marL="0" indent="0" algn="just">
              <a:buNone/>
              <a:defRPr/>
            </a:pPr>
            <a:endParaRPr lang="ru-RU" sz="3600"/>
          </a:p>
          <a:p>
            <a:pPr>
              <a:defRPr/>
            </a:pPr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9470460" y="688801"/>
            <a:ext cx="2493837" cy="911397"/>
          </a:xfrm>
          <a:prstGeom prst="rect">
            <a:avLst/>
          </a:prstGeom>
          <a:solidFill>
            <a:schemeClr val="accent2"/>
          </a:solidFill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fade thruBlk="0"/>
      </p:transition>
    </mc:Choice>
    <mc:Fallback>
      <p:transition spd="slow" advClick="1">
        <p:fade thruBlk="0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image" Target="../media/image2.jpg"/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Обычная">
  <a:themeElements>
    <a:clrScheme name="Другая 10">
      <a:dk1>
        <a:sysClr val="windowText" lastClr="000000"/>
      </a:dk1>
      <a:lt1>
        <a:srgbClr val="D8D8D8"/>
      </a:lt1>
      <a:dk2>
        <a:srgbClr val="D8D8D8"/>
      </a:dk2>
      <a:lt2>
        <a:srgbClr val="DEF5FA"/>
      </a:lt2>
      <a:accent1>
        <a:srgbClr val="2B4C77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бычная">
      <a:majorFont>
        <a:latin typeface="Tw Cen MT"/>
        <a:ea typeface="Arial"/>
        <a:cs typeface="Arial"/>
      </a:majorFont>
      <a:minorFont>
        <a:latin typeface="Tw Cen MT"/>
        <a:ea typeface="Arial"/>
        <a:cs typeface="Arial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blipFill>
          <a:blip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algn="tl" flip="none" sx="100000" sy="100000" tx="0" ty="0"/>
        </a:blipFill>
        <a:blipFill>
          <a:blip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algn="tl" flip="none" sx="100000" sy="100000" tx="0" ty="0"/>
        </a:blip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ОТЧЕТ_2018</Template>
  <TotalTime>0</TotalTime>
  <Words>0</Words>
  <Application>ONLYOFFICE/7.3.3.50</Application>
  <DocSecurity>0</DocSecurity>
  <PresentationFormat>Широкоэкранный</PresentationFormat>
  <Paragraphs>0</Paragraphs>
  <Slides>22</Slides>
  <Notes>22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Титульный слайд</dc:title>
  <dc:subject/>
  <dc:creator>Демичева Ю.А</dc:creator>
  <cp:keywords/>
  <dc:description/>
  <dc:identifier/>
  <dc:language/>
  <cp:lastModifiedBy/>
  <cp:revision>64</cp:revision>
  <dcterms:created xsi:type="dcterms:W3CDTF">2020-01-08T23:34:58Z</dcterms:created>
  <dcterms:modified xsi:type="dcterms:W3CDTF">2023-05-11T01:33:49Z</dcterms:modified>
  <cp:category/>
  <cp:contentStatus/>
  <cp:version/>
</cp:coreProperties>
</file>