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70" r:id="rId3"/>
    <p:sldId id="258" r:id="rId4"/>
    <p:sldId id="271" r:id="rId5"/>
    <p:sldId id="272" r:id="rId6"/>
    <p:sldId id="273" r:id="rId7"/>
    <p:sldId id="274" r:id="rId8"/>
    <p:sldId id="275" r:id="rId9"/>
    <p:sldId id="266" r:id="rId10"/>
    <p:sldId id="263" r:id="rId1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3529" autoAdjust="0"/>
  </p:normalViewPr>
  <p:slideViewPr>
    <p:cSldViewPr snapToGrid="0">
      <p:cViewPr varScale="1">
        <p:scale>
          <a:sx n="89" d="100"/>
          <a:sy n="89" d="100"/>
        </p:scale>
        <p:origin x="61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0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BD5BFF2-36B0-40CE-983F-64CA5BF905E6}" type="datetime1">
              <a:rPr lang="ru-RU" smtClean="0"/>
              <a:t>16.06.2023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4A4F617-7A30-41D4-AB86-5D833C98E1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74801A-CACC-46E2-B8AA-437C9E8A750C}" type="datetime1">
              <a:rPr lang="ru-RU" smtClean="0"/>
              <a:t>16.06.2023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B9A179D-2D27-49E2-B022-8EDDA2EFE68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sz="1200" i="1" dirty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«Рисунки» в заполнителе, чтобы вставить изображение.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B9A179D-2D27-49E2-B022-8EDDA2EFE68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422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200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805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745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091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752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855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667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4150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980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 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rtl="0"/>
            <a:endParaRPr lang="ru-RU" sz="1800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 rtlCol="0"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0575E8-20DE-4252-9577-F47C50C1B37A}" type="datetime1">
              <a:rPr lang="ru-RU" smtClean="0"/>
              <a:t>16.06.2023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1298448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invGray">
          <a:xfrm>
            <a:off x="1371273" y="5333098"/>
            <a:ext cx="4420252" cy="839102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3" name="Текст 3"/>
          <p:cNvSpPr>
            <a:spLocks noGrp="1"/>
          </p:cNvSpPr>
          <p:nvPr>
            <p:ph type="body" sz="half" idx="14"/>
          </p:nvPr>
        </p:nvSpPr>
        <p:spPr bwMode="invGray">
          <a:xfrm>
            <a:off x="6412954" y="5333098"/>
            <a:ext cx="4420252" cy="839102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BB2D27-AFF1-4B8F-B8A4-E700F781D02D}" type="datetime1">
              <a:rPr lang="ru-RU" smtClean="0"/>
              <a:t>16.06.2023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80CA05-2CA9-48C2-A2A2-F70EC9B7976F}" type="datetime1">
              <a:rPr lang="ru-RU" smtClean="0"/>
              <a:t>16.06.2023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A58D3D-3011-410D-B5E8-9AA1758E7836}" type="datetime1">
              <a:rPr lang="ru-RU" smtClean="0"/>
              <a:t>16.06.2023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CF8B90-C5EE-4840-9D92-1C12066C774B}" type="datetime1">
              <a:rPr lang="ru-RU" smtClean="0"/>
              <a:t>16.06.2023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1800" dirty="0"/>
          </a:p>
        </p:txBody>
      </p:sp>
      <p:sp>
        <p:nvSpPr>
          <p:cNvPr id="11" name="Полилиния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12" name="Полилиния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1800" dirty="0"/>
          </a:p>
        </p:txBody>
      </p:sp>
      <p:sp>
        <p:nvSpPr>
          <p:cNvPr id="8" name="Полилиния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9" name="Полилиния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10" name="Полилиния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rtlCol="0"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828800"/>
            <a:ext cx="4572000" cy="4343400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B65557-1451-43E1-9AE5-4BF1475D4D1F}" type="datetime1">
              <a:rPr lang="ru-RU" smtClean="0"/>
              <a:t>16.06.2023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rtlCol="0"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rtlCol="0"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E58E16-40AA-41E4-A4FF-9BEA6A78A973}" type="datetime1">
              <a:rPr lang="ru-RU" smtClean="0"/>
              <a:t>16.06.2023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5D3081-5B82-4D9C-864E-0FF48C8922DF}" type="datetime1">
              <a:rPr lang="ru-RU" smtClean="0"/>
              <a:t>16.06.2023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4F1F8F-3FA7-4DE2-BFC3-204A60A31AF6}" type="datetime1">
              <a:rPr lang="ru-RU" smtClean="0"/>
              <a:t>16.06.2023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44496B-DA29-42D1-8823-4C2E233F6E2C}" type="datetime1">
              <a:rPr lang="ru-RU" smtClean="0"/>
              <a:t>16.06.2023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9BD460F-BF29-45B1-9B3A-A20D54FADEC1}" type="datetime1">
              <a:rPr lang="ru-RU" smtClean="0"/>
              <a:t>16.06.2023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9184" y="2226833"/>
            <a:ext cx="5120640" cy="2560320"/>
          </a:xfrm>
        </p:spPr>
        <p:txBody>
          <a:bodyPr rtlCol="0">
            <a:noAutofit/>
          </a:bodyPr>
          <a:lstStyle/>
          <a:p>
            <a:pPr rtl="0"/>
            <a:r>
              <a:rPr lang="ru-RU" sz="3200" dirty="0"/>
              <a:t>Научно-методическое сопровождение управленческих команд образовательных организаций как механизм управления развитием кадрового потенциала региональной системы образования</a:t>
            </a:r>
          </a:p>
        </p:txBody>
      </p:sp>
      <p:pic>
        <p:nvPicPr>
          <p:cNvPr id="5" name="Рисунок 4" descr="Улица города с размытием от движения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/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9038" y="5237880"/>
            <a:ext cx="4998720" cy="1475787"/>
          </a:xfrm>
        </p:spPr>
        <p:txBody>
          <a:bodyPr rtlCol="0">
            <a:normAutofit/>
          </a:bodyPr>
          <a:lstStyle/>
          <a:p>
            <a:pPr algn="r" rtl="0"/>
            <a:r>
              <a:rPr lang="ru-RU" i="1" dirty="0"/>
              <a:t>Якунина Юлия Евгеньевна, проректор по учебно-методической работе МОГАУДПО «</a:t>
            </a:r>
            <a:r>
              <a:rPr lang="ru-RU" i="1" dirty="0" err="1"/>
              <a:t>ИРОиПКПК</a:t>
            </a:r>
            <a:r>
              <a:rPr lang="ru-RU" i="1" dirty="0"/>
              <a:t>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C27EFF-8B76-78B3-9D5B-DE253FC66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2190" y="5323941"/>
            <a:ext cx="1765755" cy="149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0719" y="1473124"/>
            <a:ext cx="8046720" cy="1557338"/>
          </a:xfrm>
        </p:spPr>
        <p:txBody>
          <a:bodyPr rtlCol="0">
            <a:normAutofit/>
          </a:bodyPr>
          <a:lstStyle/>
          <a:p>
            <a:pPr rtl="0"/>
            <a:r>
              <a:rPr lang="ru-RU" sz="5400" dirty="0">
                <a:latin typeface="Book Antiqua" panose="02040602050305030304" pitchFamily="18" charset="0"/>
              </a:rPr>
              <a:t>Спасибо</a:t>
            </a:r>
            <a:r>
              <a:rPr lang="en-US" sz="5400" dirty="0">
                <a:latin typeface="Book Antiqua" panose="02040602050305030304" pitchFamily="18" charset="0"/>
              </a:rPr>
              <a:t> </a:t>
            </a:r>
            <a:r>
              <a:rPr lang="ru-RU" sz="5400" dirty="0">
                <a:latin typeface="Book Antiqua" panose="02040602050305030304" pitchFamily="18" charset="0"/>
              </a:rPr>
              <a:t>за внимание</a:t>
            </a:r>
            <a:endParaRPr lang="ru-RU" sz="5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619CEC-BFEC-94B6-E45F-9AE1F4194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7457" y="321385"/>
            <a:ext cx="1765755" cy="14952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364F1C-ACA8-54F2-493D-BB459BF7D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17" y="4784970"/>
            <a:ext cx="1839502" cy="18395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A348C7-A4D4-0E66-FC99-D2416A4923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4577" y="4784969"/>
            <a:ext cx="1839502" cy="183950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D953B3C-7D23-67F3-2DDC-DEF988E3ED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8842" y="4784968"/>
            <a:ext cx="1839502" cy="183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7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BD39B9-B842-4666-7FA7-A86DC76CAE0B}"/>
              </a:ext>
            </a:extLst>
          </p:cNvPr>
          <p:cNvSpPr txBox="1"/>
          <p:nvPr/>
        </p:nvSpPr>
        <p:spPr>
          <a:xfrm>
            <a:off x="1430767" y="1878351"/>
            <a:ext cx="933046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400" dirty="0"/>
              <a:t>«Совершенно неважно, насколько гениален ваш ум или стратегия – если вы играете в одиночку, вы всегда проиграете тем, кто играет в команде» </a:t>
            </a:r>
          </a:p>
          <a:p>
            <a:pPr algn="r"/>
            <a:r>
              <a:rPr lang="ru-RU" sz="4400" dirty="0"/>
              <a:t> </a:t>
            </a:r>
            <a:r>
              <a:rPr lang="ru-RU" sz="4400" i="1" dirty="0"/>
              <a:t>Рид Хоффман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E3501DC-57F9-0DAC-9026-0A6080445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6282" y="25953"/>
            <a:ext cx="1504238" cy="127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5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Основные направления научно-методического сопровождения управленческих команд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2097741"/>
            <a:ext cx="9601200" cy="4343400"/>
          </a:xfrm>
        </p:spPr>
        <p:txBody>
          <a:bodyPr rtlCol="0">
            <a:normAutofit/>
          </a:bodyPr>
          <a:lstStyle/>
          <a:p>
            <a:pPr rtl="0"/>
            <a:r>
              <a:rPr lang="ru-RU" sz="2800" dirty="0" err="1"/>
              <a:t>Командообразование</a:t>
            </a:r>
            <a:r>
              <a:rPr lang="ru-RU" sz="2800" dirty="0"/>
              <a:t> </a:t>
            </a:r>
          </a:p>
          <a:p>
            <a:pPr rtl="0"/>
            <a:r>
              <a:rPr lang="ru-RU" sz="2800" dirty="0"/>
              <a:t>Повышение квалификации и «погружение» в тренды образования</a:t>
            </a:r>
          </a:p>
          <a:p>
            <a:pPr rtl="0"/>
            <a:r>
              <a:rPr lang="ru-RU" sz="2800" dirty="0"/>
              <a:t>Диагностика управленческих дефицитов</a:t>
            </a:r>
          </a:p>
          <a:p>
            <a:pPr rtl="0"/>
            <a:r>
              <a:rPr lang="ru-RU" sz="2800" dirty="0"/>
              <a:t>Адресные (персонифицированные) образовательные маршруты</a:t>
            </a:r>
          </a:p>
          <a:p>
            <a:pPr rtl="0"/>
            <a:r>
              <a:rPr lang="ru-RU" sz="2800" dirty="0"/>
              <a:t>Конкурсное движение и его научно-методическое сопровождение</a:t>
            </a:r>
          </a:p>
          <a:p>
            <a:pPr rtl="0"/>
            <a:endParaRPr lang="ru-RU" sz="2800" dirty="0"/>
          </a:p>
          <a:p>
            <a:pPr rtl="0"/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/>
            <a:endParaRPr lang="ru-RU" sz="2800" b="1" i="0" dirty="0">
              <a:effectLst/>
              <a:latin typeface="Museo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3EA70A-AABF-8868-791A-EB0C309D8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6282" y="25953"/>
            <a:ext cx="1504238" cy="127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Повышение квалификации управленческих кадров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3EA70A-AABF-8868-791A-EB0C309D8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6282" y="25953"/>
            <a:ext cx="1504238" cy="127376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68F3128-40FC-442A-4C41-69034B0C4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05" y="2602931"/>
            <a:ext cx="4407179" cy="293869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8436" y="1738300"/>
            <a:ext cx="7323309" cy="5093747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ru-RU" dirty="0"/>
              <a:t>В 2022 году обучено 87 членов управленческих команд общеобразовательных организаций Магаданской области</a:t>
            </a:r>
          </a:p>
          <a:p>
            <a:pPr rtl="0"/>
            <a:r>
              <a:rPr lang="ru-RU" dirty="0"/>
              <a:t>Основная тематика программ повышения квалификации: </a:t>
            </a:r>
          </a:p>
          <a:p>
            <a:pPr lvl="1"/>
            <a:r>
              <a:rPr lang="ru-RU" sz="2400" dirty="0" err="1"/>
              <a:t>командообразование</a:t>
            </a:r>
            <a:r>
              <a:rPr lang="ru-RU" sz="2400" dirty="0"/>
              <a:t>, </a:t>
            </a:r>
          </a:p>
          <a:p>
            <a:pPr lvl="1"/>
            <a:r>
              <a:rPr lang="ru-RU" sz="2400" dirty="0"/>
              <a:t>введение обновленных ФГОС, </a:t>
            </a:r>
          </a:p>
          <a:p>
            <a:pPr lvl="1"/>
            <a:r>
              <a:rPr lang="ru-RU" sz="2400" dirty="0"/>
              <a:t>тренды и инновации в образовании, </a:t>
            </a:r>
          </a:p>
          <a:p>
            <a:pPr lvl="1"/>
            <a:r>
              <a:rPr lang="ru-RU" sz="2400" dirty="0" err="1"/>
              <a:t>тьюторское</a:t>
            </a:r>
            <a:r>
              <a:rPr lang="ru-RU" sz="2400" dirty="0"/>
              <a:t> сопровождение разработки и реализации рабочих программ воспитания, </a:t>
            </a:r>
          </a:p>
          <a:p>
            <a:pPr lvl="1"/>
            <a:r>
              <a:rPr lang="ru-RU" sz="2400" dirty="0"/>
              <a:t>современные подходы к психолого-медико-педагогическому сопровождению детей с ментальными нарушениями</a:t>
            </a:r>
          </a:p>
          <a:p>
            <a:pPr rtl="0"/>
            <a:endParaRPr lang="ru-RU" dirty="0"/>
          </a:p>
          <a:p>
            <a:pPr rtl="0"/>
            <a:endParaRPr lang="ru-RU" dirty="0">
              <a:effectLst/>
              <a:ea typeface="Calibri" panose="020F0502020204030204" pitchFamily="34" charset="0"/>
            </a:endParaRPr>
          </a:p>
          <a:p>
            <a:pPr algn="l"/>
            <a:endParaRPr lang="ru-RU" b="1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9074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Наиболее значимые программы 2022 и 2023 гг. для управленческих команд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029" y="1764253"/>
            <a:ext cx="7805570" cy="5093747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«Введение обновленных ФГОС НОО и ФГОС ООО (для управленческих команд)» </a:t>
            </a:r>
            <a:r>
              <a:rPr lang="ru-RU" i="1" dirty="0"/>
              <a:t>(программа разработана ИРО)</a:t>
            </a:r>
          </a:p>
          <a:p>
            <a:pPr rtl="0"/>
            <a:r>
              <a:rPr lang="ru-RU" dirty="0"/>
              <a:t>«Школа </a:t>
            </a:r>
            <a:r>
              <a:rPr lang="ru-RU" dirty="0" err="1"/>
              <a:t>Минпросвещения</a:t>
            </a:r>
            <a:r>
              <a:rPr lang="ru-RU" dirty="0"/>
              <a:t> России: новые возможности для повышения качества образования» </a:t>
            </a:r>
            <a:r>
              <a:rPr lang="ru-RU" i="1" dirty="0"/>
              <a:t>(программа разработана Академией </a:t>
            </a:r>
            <a:r>
              <a:rPr lang="ru-RU" i="1" dirty="0" err="1"/>
              <a:t>Минпросвещения</a:t>
            </a:r>
            <a:r>
              <a:rPr lang="ru-RU" i="1" dirty="0"/>
              <a:t> России) </a:t>
            </a:r>
          </a:p>
          <a:p>
            <a:r>
              <a:rPr lang="ru-RU" dirty="0"/>
              <a:t>«Актуальные вопросы введения и реализации обновленных ФГОС общего образования, федеральных основных общеобразовательных программ (для управленческих команд)» </a:t>
            </a:r>
            <a:r>
              <a:rPr lang="ru-RU" i="1" dirty="0"/>
              <a:t>(программа разработана ИРО)</a:t>
            </a:r>
            <a:endParaRPr lang="ru-RU" dirty="0"/>
          </a:p>
          <a:p>
            <a:pPr rtl="0"/>
            <a:endParaRPr lang="ru-RU" i="1" dirty="0"/>
          </a:p>
          <a:p>
            <a:pPr rtl="0"/>
            <a:endParaRPr lang="ru-RU" i="1" dirty="0"/>
          </a:p>
          <a:p>
            <a:pPr rtl="0"/>
            <a:endParaRPr lang="ru-RU" dirty="0"/>
          </a:p>
          <a:p>
            <a:pPr rtl="0"/>
            <a:endParaRPr lang="ru-RU" dirty="0">
              <a:effectLst/>
              <a:ea typeface="Calibri" panose="020F0502020204030204" pitchFamily="34" charset="0"/>
            </a:endParaRPr>
          </a:p>
          <a:p>
            <a:pPr algn="l"/>
            <a:endParaRPr lang="ru-RU" b="1" i="0" dirty="0">
              <a:effectLst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3EA70A-AABF-8868-791A-EB0C309D8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6282" y="25953"/>
            <a:ext cx="1504238" cy="12737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C1FAFA-1770-1C5A-B960-87C0630B9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6159" y="2646382"/>
            <a:ext cx="4250219" cy="283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6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Диагностика профессиональных дефицитов и разработка ИОМ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664" y="1680200"/>
            <a:ext cx="8085270" cy="4922666"/>
          </a:xfrm>
        </p:spPr>
        <p:txBody>
          <a:bodyPr rtlCol="0">
            <a:noAutofit/>
          </a:bodyPr>
          <a:lstStyle/>
          <a:p>
            <a:pPr rtl="0"/>
            <a:r>
              <a:rPr lang="ru-RU" sz="2500" dirty="0"/>
              <a:t>В 2022 – 2023 гг. ЦНППМ проведена диагностика управленческих компетенций 36 руководящих работников общеобразовательных организаций</a:t>
            </a:r>
          </a:p>
          <a:p>
            <a:pPr rtl="0"/>
            <a:r>
              <a:rPr lang="ru-RU" sz="2500" dirty="0"/>
              <a:t>На основе результатов диагностики и выявленных дефицитов были разработаны индивидуальные образовательные маршруты (ИОМ)</a:t>
            </a:r>
          </a:p>
          <a:p>
            <a:pPr rtl="0"/>
            <a:r>
              <a:rPr lang="ru-RU" sz="2500" dirty="0"/>
              <a:t>Завершение каждого маршрута осуществляется в форме круглого стола с обсуждением приобретенных управленческих умений и навыков</a:t>
            </a:r>
          </a:p>
          <a:p>
            <a:pPr rtl="0"/>
            <a:r>
              <a:rPr lang="ru-RU" sz="2500" dirty="0"/>
              <a:t>По итогом прохождения ИОМ выдаются сертификаты</a:t>
            </a:r>
          </a:p>
          <a:p>
            <a:pPr rtl="0"/>
            <a:endParaRPr lang="ru-RU" sz="2500" i="1" dirty="0"/>
          </a:p>
          <a:p>
            <a:pPr rtl="0"/>
            <a:endParaRPr lang="ru-RU" sz="2500" i="1" dirty="0"/>
          </a:p>
          <a:p>
            <a:pPr rtl="0"/>
            <a:endParaRPr lang="ru-RU" sz="2500" dirty="0"/>
          </a:p>
          <a:p>
            <a:pPr rtl="0"/>
            <a:endParaRPr lang="ru-RU" sz="2500" dirty="0">
              <a:effectLst/>
              <a:ea typeface="Calibri" panose="020F0502020204030204" pitchFamily="34" charset="0"/>
            </a:endParaRPr>
          </a:p>
          <a:p>
            <a:pPr algn="l"/>
            <a:endParaRPr lang="ru-RU" sz="2500" b="1" i="0" dirty="0">
              <a:effectLst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3EA70A-AABF-8868-791A-EB0C309D8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6282" y="25953"/>
            <a:ext cx="1504238" cy="12737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1FB826-862D-264B-AB56-838F1C59F9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457"/>
          <a:stretch/>
        </p:blipFill>
        <p:spPr>
          <a:xfrm>
            <a:off x="9134462" y="1678260"/>
            <a:ext cx="2923639" cy="35014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3A4FFC-710E-422F-0739-0645380EFB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599" y="3853363"/>
            <a:ext cx="3409257" cy="274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1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Конкурсное движение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029" y="1680200"/>
            <a:ext cx="7805570" cy="4922666"/>
          </a:xfrm>
        </p:spPr>
        <p:txBody>
          <a:bodyPr rtlCol="0">
            <a:noAutofit/>
          </a:bodyPr>
          <a:lstStyle/>
          <a:p>
            <a:pPr rtl="0"/>
            <a:endParaRPr lang="ru-RU" sz="2500" i="1" dirty="0"/>
          </a:p>
          <a:p>
            <a:pPr rtl="0"/>
            <a:endParaRPr lang="ru-RU" sz="2500" i="1" dirty="0"/>
          </a:p>
          <a:p>
            <a:pPr rtl="0"/>
            <a:endParaRPr lang="ru-RU" sz="2500" dirty="0"/>
          </a:p>
          <a:p>
            <a:pPr rtl="0"/>
            <a:endParaRPr lang="ru-RU" sz="2500" dirty="0">
              <a:effectLst/>
              <a:ea typeface="Calibri" panose="020F0502020204030204" pitchFamily="34" charset="0"/>
            </a:endParaRPr>
          </a:p>
          <a:p>
            <a:pPr algn="l"/>
            <a:endParaRPr lang="ru-RU" sz="2500" b="1" i="0" dirty="0">
              <a:effectLst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3EA70A-AABF-8868-791A-EB0C309D8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6282" y="25953"/>
            <a:ext cx="1504238" cy="127376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CAC478-5B03-2C5B-B2A7-592457422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2286" y="1836868"/>
            <a:ext cx="4245685" cy="318426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C4453DA-44DC-72B8-2CCC-29BF16DCCA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0122" y="4314724"/>
            <a:ext cx="4631167" cy="2431363"/>
          </a:xfrm>
          <a:prstGeom prst="rect">
            <a:avLst/>
          </a:prstGeom>
        </p:spPr>
      </p:pic>
      <p:sp>
        <p:nvSpPr>
          <p:cNvPr id="15" name="Объект 2">
            <a:extLst>
              <a:ext uri="{FF2B5EF4-FFF2-40B4-BE49-F238E27FC236}">
                <a16:creationId xmlns:a16="http://schemas.microsoft.com/office/drawing/2014/main" id="{8B61EC3B-9B0A-E4BA-2BB6-6D0F23BA642C}"/>
              </a:ext>
            </a:extLst>
          </p:cNvPr>
          <p:cNvSpPr txBox="1">
            <a:spLocks/>
          </p:cNvSpPr>
          <p:nvPr/>
        </p:nvSpPr>
        <p:spPr>
          <a:xfrm>
            <a:off x="317347" y="2045864"/>
            <a:ext cx="6712775" cy="4537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00" dirty="0"/>
              <a:t>На региональном уровне не проводится конкурсов профессионального мастерства директоров ОО</a:t>
            </a:r>
          </a:p>
          <a:p>
            <a:r>
              <a:rPr lang="ru-RU" sz="2500" dirty="0"/>
              <a:t>В 2022 году две команды региона вошли в финал Всероссийского конкурса «Флагманы образования. Школа»</a:t>
            </a:r>
          </a:p>
          <a:p>
            <a:r>
              <a:rPr lang="ru-RU" sz="2500" dirty="0"/>
              <a:t>В 2022 году впервые проведен муниципальный профессиональный конкурс «Заместитель руководителя образовательной организации» (г. Магадан)</a:t>
            </a:r>
          </a:p>
          <a:p>
            <a:endParaRPr lang="ru-RU" sz="2500" dirty="0"/>
          </a:p>
          <a:p>
            <a:endParaRPr lang="ru-RU" sz="2500" i="1" dirty="0"/>
          </a:p>
          <a:p>
            <a:endParaRPr lang="ru-RU" sz="2500" dirty="0"/>
          </a:p>
          <a:p>
            <a:endParaRPr lang="ru-RU" sz="2500" dirty="0">
              <a:ea typeface="Calibri" panose="020F0502020204030204" pitchFamily="34" charset="0"/>
            </a:endParaRPr>
          </a:p>
          <a:p>
            <a:endParaRPr lang="ru-RU" sz="2500" b="1" dirty="0"/>
          </a:p>
        </p:txBody>
      </p:sp>
    </p:spTree>
    <p:extLst>
      <p:ext uri="{BB962C8B-B14F-4D97-AF65-F5344CB8AC3E}">
        <p14:creationId xmlns:p14="http://schemas.microsoft.com/office/powerpoint/2010/main" val="302322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Другие формы поддержки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029" y="1680200"/>
            <a:ext cx="7805570" cy="4922666"/>
          </a:xfrm>
        </p:spPr>
        <p:txBody>
          <a:bodyPr rtlCol="0">
            <a:noAutofit/>
          </a:bodyPr>
          <a:lstStyle/>
          <a:p>
            <a:pPr rtl="0"/>
            <a:endParaRPr lang="ru-RU" sz="2500" i="1" dirty="0"/>
          </a:p>
          <a:p>
            <a:pPr rtl="0"/>
            <a:endParaRPr lang="ru-RU" sz="2500" i="1" dirty="0"/>
          </a:p>
          <a:p>
            <a:pPr rtl="0"/>
            <a:endParaRPr lang="ru-RU" sz="2500" dirty="0"/>
          </a:p>
          <a:p>
            <a:pPr rtl="0"/>
            <a:endParaRPr lang="ru-RU" sz="2500" dirty="0">
              <a:effectLst/>
              <a:ea typeface="Calibri" panose="020F0502020204030204" pitchFamily="34" charset="0"/>
            </a:endParaRPr>
          </a:p>
          <a:p>
            <a:pPr algn="l"/>
            <a:endParaRPr lang="ru-RU" sz="2500" b="1" i="0" dirty="0">
              <a:effectLst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3EA70A-AABF-8868-791A-EB0C309D8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6282" y="25953"/>
            <a:ext cx="1504238" cy="1273764"/>
          </a:xfrm>
          <a:prstGeom prst="rect">
            <a:avLst/>
          </a:prstGeom>
        </p:spPr>
      </p:pic>
      <p:sp>
        <p:nvSpPr>
          <p:cNvPr id="15" name="Объект 2">
            <a:extLst>
              <a:ext uri="{FF2B5EF4-FFF2-40B4-BE49-F238E27FC236}">
                <a16:creationId xmlns:a16="http://schemas.microsoft.com/office/drawing/2014/main" id="{8B61EC3B-9B0A-E4BA-2BB6-6D0F23BA642C}"/>
              </a:ext>
            </a:extLst>
          </p:cNvPr>
          <p:cNvSpPr txBox="1">
            <a:spLocks/>
          </p:cNvSpPr>
          <p:nvPr/>
        </p:nvSpPr>
        <p:spPr>
          <a:xfrm>
            <a:off x="317347" y="2045864"/>
            <a:ext cx="6031457" cy="4537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00" dirty="0"/>
              <a:t>Вебинары, совещания, семинары по актуальным вопросам системы образования</a:t>
            </a:r>
          </a:p>
          <a:p>
            <a:r>
              <a:rPr lang="ru-RU" sz="2500" dirty="0"/>
              <a:t>Адресная научно-методическая помощь образовательным организациям (в т.ч. ШНОР)</a:t>
            </a:r>
          </a:p>
          <a:p>
            <a:r>
              <a:rPr lang="ru-RU" sz="2500" dirty="0"/>
              <a:t>Адресное консультирование управленческих команд</a:t>
            </a:r>
          </a:p>
          <a:p>
            <a:r>
              <a:rPr lang="ru-RU" sz="2500" dirty="0"/>
              <a:t>Педагогические мастерские, клуб руководителей</a:t>
            </a:r>
          </a:p>
          <a:p>
            <a:endParaRPr lang="ru-RU" sz="2500" i="1" dirty="0"/>
          </a:p>
          <a:p>
            <a:endParaRPr lang="ru-RU" sz="2500" dirty="0"/>
          </a:p>
          <a:p>
            <a:endParaRPr lang="ru-RU" sz="2500" dirty="0">
              <a:ea typeface="Calibri" panose="020F0502020204030204" pitchFamily="34" charset="0"/>
            </a:endParaRPr>
          </a:p>
          <a:p>
            <a:endParaRPr lang="ru-RU" sz="25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D85D81-836E-100F-D456-F7706E9D7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0365" y="4314724"/>
            <a:ext cx="5198036" cy="23391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6018E8-8E62-1735-7B6F-C7AF9A6FA9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t="26196" r="-5308" b="23137"/>
          <a:stretch/>
        </p:blipFill>
        <p:spPr>
          <a:xfrm>
            <a:off x="9738096" y="2962334"/>
            <a:ext cx="2474503" cy="21165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F063F7F-1544-0918-D995-4A4D3411C9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5262" y="1803427"/>
            <a:ext cx="3508674" cy="233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7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BD39B9-B842-4666-7FA7-A86DC76CAE0B}"/>
              </a:ext>
            </a:extLst>
          </p:cNvPr>
          <p:cNvSpPr txBox="1"/>
          <p:nvPr/>
        </p:nvSpPr>
        <p:spPr>
          <a:xfrm>
            <a:off x="265355" y="1770774"/>
            <a:ext cx="1166128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/>
              <a:t>способность вместе двигаться к единому видению. Это способность управлять индивидуальными талантами в организационных целях. Это топливо, которое позволяет обычным людям достигать необычайных результатов»</a:t>
            </a:r>
          </a:p>
          <a:p>
            <a:pPr algn="r"/>
            <a:r>
              <a:rPr lang="ru-RU" sz="4400" dirty="0"/>
              <a:t> </a:t>
            </a:r>
            <a:r>
              <a:rPr lang="ru-RU" sz="4400" i="1" dirty="0"/>
              <a:t>Эндрю Карнеги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6808EF5-23C8-7AA2-CEF9-1EC9DB2AD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«Командная работа – это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E3501DC-57F9-0DAC-9026-0A6080445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6282" y="25953"/>
            <a:ext cx="1504238" cy="127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4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Направление продаж 16 x 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190_TF03431374.potx" id="{FAFEA233-2573-41A0-B13A-6D9284E8AB2B}" vid="{B0871358-B438-44A4-A68A-E84A84342D98}"/>
    </a:ext>
  </a:extLst>
</a:theme>
</file>

<file path=ppt/theme/theme2.xml><?xml version="1.0" encoding="utf-8"?>
<a:theme xmlns:a="http://schemas.openxmlformats.org/drawingml/2006/main" name="Тема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Бизнес-презентация стратегии развития (широкоэкранный формат)</Template>
  <TotalTime>652</TotalTime>
  <Words>428</Words>
  <Application>Microsoft Office PowerPoint</Application>
  <PresentationFormat>Широкоэкранный</PresentationFormat>
  <Paragraphs>70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Book Antiqua</vt:lpstr>
      <vt:lpstr>Museo</vt:lpstr>
      <vt:lpstr>Times New Roman</vt:lpstr>
      <vt:lpstr>Направление продаж 16 x 9</vt:lpstr>
      <vt:lpstr>Научно-методическое сопровождение управленческих команд образовательных организаций как механизм управления развитием кадрового потенциала региональной системы образования</vt:lpstr>
      <vt:lpstr>Презентация PowerPoint</vt:lpstr>
      <vt:lpstr>Основные направления научно-методического сопровождения управленческих команд</vt:lpstr>
      <vt:lpstr>Повышение квалификации управленческих кадров</vt:lpstr>
      <vt:lpstr>Наиболее значимые программы 2022 и 2023 гг. для управленческих команд</vt:lpstr>
      <vt:lpstr>Диагностика профессиональных дефицитов и разработка ИОМ</vt:lpstr>
      <vt:lpstr>Конкурсное движение</vt:lpstr>
      <vt:lpstr>Другие формы поддержки</vt:lpstr>
      <vt:lpstr>«Командная работа – это 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Научно-методическое сопровождение управленческих команд образовательных организаций как механизм управления развитием кадрового потенциала региональной системы образования</dc:title>
  <dc:creator>Виктория Васильева</dc:creator>
  <cp:lastModifiedBy>Виктория Васильева</cp:lastModifiedBy>
  <cp:revision>9</cp:revision>
  <dcterms:created xsi:type="dcterms:W3CDTF">2023-06-14T03:50:19Z</dcterms:created>
  <dcterms:modified xsi:type="dcterms:W3CDTF">2023-06-16T05:11:02Z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