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8" r:id="rId13"/>
    <p:sldId id="287" r:id="rId14"/>
    <p:sldId id="284" r:id="rId1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246"/>
    <a:srgbClr val="17043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332" autoAdjust="0"/>
  </p:normalViewPr>
  <p:slideViewPr>
    <p:cSldViewPr>
      <p:cViewPr varScale="1">
        <p:scale>
          <a:sx n="35" d="100"/>
          <a:sy n="35" d="100"/>
        </p:scale>
        <p:origin x="67" y="1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4E1E-1301-41DE-8A36-200DFEB48ADF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4889-EFDE-446E-8DEC-5C9E490D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0134A74-1B01-4678-5ADF-10A5520A9411}"/>
              </a:ext>
            </a:extLst>
          </p:cNvPr>
          <p:cNvGrpSpPr/>
          <p:nvPr/>
        </p:nvGrpSpPr>
        <p:grpSpPr>
          <a:xfrm>
            <a:off x="-2498" y="-3146"/>
            <a:ext cx="18317285" cy="10290146"/>
            <a:chOff x="-2498" y="-3146"/>
            <a:chExt cx="18317285" cy="10290146"/>
          </a:xfrm>
        </p:grpSpPr>
        <p:sp>
          <p:nvSpPr>
            <p:cNvPr id="19" name="object 19"/>
            <p:cNvSpPr/>
            <p:nvPr/>
          </p:nvSpPr>
          <p:spPr>
            <a:xfrm>
              <a:off x="26788" y="0"/>
              <a:ext cx="18287999" cy="10287000"/>
            </a:xfrm>
            <a:custGeom>
              <a:avLst/>
              <a:gdLst/>
              <a:ahLst/>
              <a:cxnLst/>
              <a:rect l="l" t="t" r="r" b="b"/>
              <a:pathLst>
                <a:path w="18287999" h="10286999">
                  <a:moveTo>
                    <a:pt x="0" y="0"/>
                  </a:moveTo>
                  <a:lnTo>
                    <a:pt x="18287999" y="0"/>
                  </a:lnTo>
                  <a:lnTo>
                    <a:pt x="1828799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75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 rot="5400000" flipH="1">
              <a:off x="15285252" y="-409761"/>
              <a:ext cx="225890" cy="4085921"/>
            </a:xfrm>
            <a:custGeom>
              <a:avLst/>
              <a:gdLst/>
              <a:ahLst/>
              <a:cxnLst/>
              <a:rect l="l" t="t" r="r" b="b"/>
              <a:pathLst>
                <a:path w="180974" h="8157161">
                  <a:moveTo>
                    <a:pt x="180974" y="0"/>
                  </a:moveTo>
                  <a:lnTo>
                    <a:pt x="180974" y="8157161"/>
                  </a:lnTo>
                  <a:lnTo>
                    <a:pt x="0" y="8157161"/>
                  </a:lnTo>
                  <a:lnTo>
                    <a:pt x="0" y="0"/>
                  </a:lnTo>
                  <a:lnTo>
                    <a:pt x="180974" y="0"/>
                  </a:lnTo>
                  <a:close/>
                </a:path>
              </a:pathLst>
            </a:custGeom>
            <a:solidFill>
              <a:srgbClr val="E752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2498" y="-3146"/>
              <a:ext cx="4065347" cy="1672597"/>
            </a:xfrm>
            <a:custGeom>
              <a:avLst/>
              <a:gdLst/>
              <a:ahLst/>
              <a:cxnLst/>
              <a:rect l="l" t="t" r="r" b="b"/>
              <a:pathLst>
                <a:path w="4065347" h="1672597">
                  <a:moveTo>
                    <a:pt x="0" y="0"/>
                  </a:moveTo>
                  <a:lnTo>
                    <a:pt x="4065347" y="0"/>
                  </a:lnTo>
                  <a:lnTo>
                    <a:pt x="4065347" y="1672597"/>
                  </a:lnTo>
                  <a:lnTo>
                    <a:pt x="0" y="167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845801"/>
              <a:ext cx="4065347" cy="535374"/>
            </a:xfrm>
            <a:custGeom>
              <a:avLst/>
              <a:gdLst/>
              <a:ahLst/>
              <a:cxnLst/>
              <a:rect l="l" t="t" r="r" b="b"/>
              <a:pathLst>
                <a:path w="4065347" h="535374">
                  <a:moveTo>
                    <a:pt x="0" y="0"/>
                  </a:moveTo>
                  <a:lnTo>
                    <a:pt x="4065347" y="0"/>
                  </a:lnTo>
                  <a:lnTo>
                    <a:pt x="4065347" y="535374"/>
                  </a:lnTo>
                  <a:lnTo>
                    <a:pt x="0" y="535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2498" y="1635922"/>
              <a:ext cx="4800600" cy="206181"/>
            </a:xfrm>
            <a:custGeom>
              <a:avLst/>
              <a:gdLst/>
              <a:ahLst/>
              <a:cxnLst/>
              <a:rect l="l" t="t" r="r" b="b"/>
              <a:pathLst>
                <a:path w="10782136" h="152399">
                  <a:moveTo>
                    <a:pt x="10782136" y="0"/>
                  </a:moveTo>
                  <a:lnTo>
                    <a:pt x="10782136" y="152399"/>
                  </a:lnTo>
                  <a:lnTo>
                    <a:pt x="0" y="152399"/>
                  </a:lnTo>
                  <a:lnTo>
                    <a:pt x="0" y="0"/>
                  </a:lnTo>
                  <a:lnTo>
                    <a:pt x="10782136" y="0"/>
                  </a:lnTo>
                  <a:close/>
                </a:path>
              </a:pathLst>
            </a:custGeom>
            <a:solidFill>
              <a:srgbClr val="E752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7566" y="148218"/>
              <a:ext cx="3257549" cy="1400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" name="object 14">
              <a:extLst>
                <a:ext uri="{FF2B5EF4-FFF2-40B4-BE49-F238E27FC236}">
                  <a16:creationId xmlns:a16="http://schemas.microsoft.com/office/drawing/2014/main" id="{FFAEF67B-F367-4599-2456-D2A9D2F74139}"/>
                </a:ext>
              </a:extLst>
            </p:cNvPr>
            <p:cNvSpPr/>
            <p:nvPr/>
          </p:nvSpPr>
          <p:spPr>
            <a:xfrm>
              <a:off x="533400" y="2834182"/>
              <a:ext cx="12752462" cy="820515"/>
            </a:xfrm>
            <a:custGeom>
              <a:avLst/>
              <a:gdLst/>
              <a:ahLst/>
              <a:cxnLst/>
              <a:rect l="l" t="t" r="r" b="b"/>
              <a:pathLst>
                <a:path w="10782136" h="152399">
                  <a:moveTo>
                    <a:pt x="10782136" y="0"/>
                  </a:moveTo>
                  <a:lnTo>
                    <a:pt x="10782136" y="152399"/>
                  </a:lnTo>
                  <a:lnTo>
                    <a:pt x="0" y="152399"/>
                  </a:lnTo>
                  <a:lnTo>
                    <a:pt x="0" y="0"/>
                  </a:lnTo>
                  <a:lnTo>
                    <a:pt x="10782136" y="0"/>
                  </a:lnTo>
                  <a:close/>
                </a:path>
              </a:pathLst>
            </a:custGeom>
            <a:solidFill>
              <a:srgbClr val="E752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F1BBB353-4810-FEC3-4434-B80870306121}"/>
                </a:ext>
              </a:extLst>
            </p:cNvPr>
            <p:cNvSpPr txBox="1"/>
            <p:nvPr/>
          </p:nvSpPr>
          <p:spPr>
            <a:xfrm>
              <a:off x="660934" y="2757981"/>
              <a:ext cx="14198066" cy="972916"/>
            </a:xfrm>
            <a:prstGeom prst="rect">
              <a:avLst/>
            </a:prstGeom>
          </p:spPr>
          <p:txBody>
            <a:bodyPr wrap="square" lIns="0" tIns="41814" rIns="0" bIns="0" rtlCol="0">
              <a:noAutofit/>
            </a:bodyPr>
            <a:lstStyle/>
            <a:p>
              <a:pPr marL="12700">
                <a:lnSpc>
                  <a:spcPts val="6584"/>
                </a:lnSpc>
              </a:pPr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«Актуальные вызовы и целевые ориентиры развития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820FDB10-3F4F-2573-6C7A-A6B4A062D6A9}"/>
                </a:ext>
              </a:extLst>
            </p:cNvPr>
            <p:cNvSpPr/>
            <p:nvPr/>
          </p:nvSpPr>
          <p:spPr>
            <a:xfrm>
              <a:off x="533400" y="3848100"/>
              <a:ext cx="11053325" cy="820515"/>
            </a:xfrm>
            <a:custGeom>
              <a:avLst/>
              <a:gdLst/>
              <a:ahLst/>
              <a:cxnLst/>
              <a:rect l="l" t="t" r="r" b="b"/>
              <a:pathLst>
                <a:path w="10782136" h="152399">
                  <a:moveTo>
                    <a:pt x="10782136" y="0"/>
                  </a:moveTo>
                  <a:lnTo>
                    <a:pt x="10782136" y="152399"/>
                  </a:lnTo>
                  <a:lnTo>
                    <a:pt x="0" y="152399"/>
                  </a:lnTo>
                  <a:lnTo>
                    <a:pt x="0" y="0"/>
                  </a:lnTo>
                  <a:lnTo>
                    <a:pt x="10782136" y="0"/>
                  </a:lnTo>
                  <a:close/>
                </a:path>
              </a:pathLst>
            </a:custGeom>
            <a:solidFill>
              <a:srgbClr val="E752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9107C07C-EB9F-1C82-E4F4-FCCBC33BDF62}"/>
                </a:ext>
              </a:extLst>
            </p:cNvPr>
            <p:cNvSpPr/>
            <p:nvPr/>
          </p:nvSpPr>
          <p:spPr>
            <a:xfrm>
              <a:off x="540488" y="5815444"/>
              <a:ext cx="11346712" cy="820515"/>
            </a:xfrm>
            <a:custGeom>
              <a:avLst/>
              <a:gdLst/>
              <a:ahLst/>
              <a:cxnLst/>
              <a:rect l="l" t="t" r="r" b="b"/>
              <a:pathLst>
                <a:path w="10782136" h="152399">
                  <a:moveTo>
                    <a:pt x="10782136" y="0"/>
                  </a:moveTo>
                  <a:lnTo>
                    <a:pt x="10782136" y="152399"/>
                  </a:lnTo>
                  <a:lnTo>
                    <a:pt x="0" y="152399"/>
                  </a:lnTo>
                  <a:lnTo>
                    <a:pt x="0" y="0"/>
                  </a:lnTo>
                  <a:lnTo>
                    <a:pt x="10782136" y="0"/>
                  </a:lnTo>
                  <a:close/>
                </a:path>
              </a:pathLst>
            </a:custGeom>
            <a:solidFill>
              <a:srgbClr val="E752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758751BA-90E0-4177-7222-AAFBC5892DCC}"/>
                </a:ext>
              </a:extLst>
            </p:cNvPr>
            <p:cNvSpPr/>
            <p:nvPr/>
          </p:nvSpPr>
          <p:spPr>
            <a:xfrm>
              <a:off x="533400" y="4838700"/>
              <a:ext cx="10896600" cy="820515"/>
            </a:xfrm>
            <a:custGeom>
              <a:avLst/>
              <a:gdLst/>
              <a:ahLst/>
              <a:cxnLst/>
              <a:rect l="l" t="t" r="r" b="b"/>
              <a:pathLst>
                <a:path w="10782136" h="152399">
                  <a:moveTo>
                    <a:pt x="10782136" y="0"/>
                  </a:moveTo>
                  <a:lnTo>
                    <a:pt x="10782136" y="152399"/>
                  </a:lnTo>
                  <a:lnTo>
                    <a:pt x="0" y="152399"/>
                  </a:lnTo>
                  <a:lnTo>
                    <a:pt x="0" y="0"/>
                  </a:lnTo>
                  <a:lnTo>
                    <a:pt x="10782136" y="0"/>
                  </a:lnTo>
                  <a:close/>
                </a:path>
              </a:pathLst>
            </a:custGeom>
            <a:solidFill>
              <a:srgbClr val="E752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847726" y="3698684"/>
              <a:ext cx="13807539" cy="911416"/>
            </a:xfrm>
            <a:prstGeom prst="rect">
              <a:avLst/>
            </a:prstGeom>
          </p:spPr>
          <p:txBody>
            <a:bodyPr wrap="square" lIns="0" tIns="41814" rIns="0" bIns="0" rtlCol="0">
              <a:noAutofit/>
            </a:bodyPr>
            <a:lstStyle/>
            <a:p>
              <a:pPr marL="12700">
                <a:lnSpc>
                  <a:spcPts val="6584"/>
                </a:lnSpc>
              </a:pPr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региональной системы научно-методического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D2DEC172-7C48-A1D7-EB4A-2F474EBC4653}"/>
                </a:ext>
              </a:extLst>
            </p:cNvPr>
            <p:cNvSpPr txBox="1"/>
            <p:nvPr/>
          </p:nvSpPr>
          <p:spPr>
            <a:xfrm>
              <a:off x="823245" y="4762500"/>
              <a:ext cx="14198066" cy="1123070"/>
            </a:xfrm>
            <a:prstGeom prst="rect">
              <a:avLst/>
            </a:prstGeom>
          </p:spPr>
          <p:txBody>
            <a:bodyPr wrap="square" lIns="0" tIns="41814" rIns="0" bIns="0" rtlCol="0">
              <a:noAutofit/>
            </a:bodyPr>
            <a:lstStyle/>
            <a:p>
              <a:pPr marL="12700">
                <a:lnSpc>
                  <a:spcPts val="6584"/>
                </a:lnSpc>
              </a:pPr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сопровождения педагогических работников и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30721FA-06E9-1FBF-BF00-945FD72FA2C6}"/>
                </a:ext>
              </a:extLst>
            </p:cNvPr>
            <p:cNvSpPr txBox="1"/>
            <p:nvPr/>
          </p:nvSpPr>
          <p:spPr>
            <a:xfrm>
              <a:off x="840638" y="5649409"/>
              <a:ext cx="14198066" cy="972917"/>
            </a:xfrm>
            <a:prstGeom prst="rect">
              <a:avLst/>
            </a:prstGeom>
          </p:spPr>
          <p:txBody>
            <a:bodyPr wrap="square" lIns="0" tIns="41814" rIns="0" bIns="0" rtlCol="0">
              <a:noAutofit/>
            </a:bodyPr>
            <a:lstStyle/>
            <a:p>
              <a:pPr marL="12700">
                <a:lnSpc>
                  <a:spcPts val="6584"/>
                </a:lnSpc>
              </a:pPr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управленческих кадров Магаданской области»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A692E4-F1AE-0FFC-07E9-5526F0BF08F6}"/>
                </a:ext>
              </a:extLst>
            </p:cNvPr>
            <p:cNvSpPr txBox="1"/>
            <p:nvPr/>
          </p:nvSpPr>
          <p:spPr>
            <a:xfrm>
              <a:off x="11887200" y="8244076"/>
              <a:ext cx="64275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директора ЦНППМ</a:t>
              </a:r>
            </a:p>
            <a:p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Рось Ольга Дмитриевна</a:t>
              </a:r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98C76A2A-0AE3-E1B7-C599-986C8C0FD1D9}"/>
                </a:ext>
              </a:extLst>
            </p:cNvPr>
            <p:cNvSpPr/>
            <p:nvPr/>
          </p:nvSpPr>
          <p:spPr>
            <a:xfrm rot="5400000" flipH="1">
              <a:off x="5951843" y="7792512"/>
              <a:ext cx="216437" cy="2218824"/>
            </a:xfrm>
            <a:custGeom>
              <a:avLst/>
              <a:gdLst/>
              <a:ahLst/>
              <a:cxnLst/>
              <a:rect l="l" t="t" r="r" b="b"/>
              <a:pathLst>
                <a:path w="180974" h="8157161">
                  <a:moveTo>
                    <a:pt x="180974" y="0"/>
                  </a:moveTo>
                  <a:lnTo>
                    <a:pt x="180974" y="8157161"/>
                  </a:lnTo>
                  <a:lnTo>
                    <a:pt x="0" y="8157161"/>
                  </a:lnTo>
                  <a:lnTo>
                    <a:pt x="0" y="0"/>
                  </a:lnTo>
                  <a:lnTo>
                    <a:pt x="180974" y="0"/>
                  </a:lnTo>
                  <a:close/>
                </a:path>
              </a:pathLst>
            </a:custGeom>
            <a:solidFill>
              <a:srgbClr val="E7524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47824-8884-9B7A-B128-20A5127B0313}"/>
                </a:ext>
              </a:extLst>
            </p:cNvPr>
            <p:cNvSpPr txBox="1"/>
            <p:nvPr/>
          </p:nvSpPr>
          <p:spPr>
            <a:xfrm>
              <a:off x="6203211" y="7277735"/>
              <a:ext cx="61010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Стратегическая сессия</a:t>
              </a:r>
            </a:p>
            <a:p>
              <a:pPr algn="ctr"/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19 июня 2023 г.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4">
            <a:extLst>
              <a:ext uri="{FF2B5EF4-FFF2-40B4-BE49-F238E27FC236}">
                <a16:creationId xmlns:a16="http://schemas.microsoft.com/office/drawing/2014/main" id="{CB33CEC3-C4B0-A8B0-6D1F-E0B13DE9FECA}"/>
              </a:ext>
            </a:extLst>
          </p:cNvPr>
          <p:cNvSpPr/>
          <p:nvPr/>
        </p:nvSpPr>
        <p:spPr>
          <a:xfrm>
            <a:off x="1797038" y="1818804"/>
            <a:ext cx="12376162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 sz="3600" dirty="0"/>
          </a:p>
        </p:txBody>
      </p:sp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414A-1693-0B0C-40E9-339B2B595A74}"/>
              </a:ext>
            </a:extLst>
          </p:cNvPr>
          <p:cNvSpPr txBox="1"/>
          <p:nvPr/>
        </p:nvSpPr>
        <p:spPr>
          <a:xfrm>
            <a:off x="1357814" y="2474729"/>
            <a:ext cx="15601952" cy="1323439"/>
          </a:xfrm>
          <a:prstGeom prst="rect">
            <a:avLst/>
          </a:prstGeom>
          <a:solidFill>
            <a:srgbClr val="E75246">
              <a:alpha val="0"/>
            </a:srgbClr>
          </a:solidFill>
        </p:spPr>
        <p:txBody>
          <a:bodyPr wrap="square">
            <a:spAutoFit/>
          </a:bodyPr>
          <a:lstStyle/>
          <a:p>
            <a:pPr algn="just">
              <a:tabLst>
                <a:tab pos="15524163" algn="l"/>
                <a:tab pos="15608300" algn="l"/>
              </a:tabLst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системой научно-методического сопровождения педагогических работников и управленческих кадров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A4657-74B4-6424-4E24-ECC3C604BC44}"/>
              </a:ext>
            </a:extLst>
          </p:cNvPr>
          <p:cNvSpPr txBox="1"/>
          <p:nvPr/>
        </p:nvSpPr>
        <p:spPr>
          <a:xfrm>
            <a:off x="1800224" y="4368407"/>
            <a:ext cx="15601952" cy="325788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marL="354013" lvl="0" indent="-5400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концепции, стратегии, комплексные планы ("дорожные карты") совместных мероприятий</a:t>
            </a:r>
          </a:p>
          <a:p>
            <a:pPr marL="354013" lvl="0" indent="-5400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соглашения (договоры) о совместной деятельности (партнерстве)</a:t>
            </a:r>
          </a:p>
          <a:p>
            <a:pPr marL="354013" lvl="0" indent="-5400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семинары-совещания, вебинары</a:t>
            </a:r>
          </a:p>
          <a:p>
            <a:pPr marL="354013" lvl="0" indent="-5400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мониторинговые исследования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D4F59-547E-C6EB-FE96-879D213FA10A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взаимодействия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03822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4">
            <a:extLst>
              <a:ext uri="{FF2B5EF4-FFF2-40B4-BE49-F238E27FC236}">
                <a16:creationId xmlns:a16="http://schemas.microsoft.com/office/drawing/2014/main" id="{37DA8E64-6EE2-9E48-0150-162C9C393B87}"/>
              </a:ext>
            </a:extLst>
          </p:cNvPr>
          <p:cNvSpPr/>
          <p:nvPr/>
        </p:nvSpPr>
        <p:spPr>
          <a:xfrm>
            <a:off x="1797038" y="1818804"/>
            <a:ext cx="12376162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 sz="3600" dirty="0"/>
          </a:p>
        </p:txBody>
      </p:sp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взаимодействия субъектов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414A-1693-0B0C-40E9-339B2B595A74}"/>
              </a:ext>
            </a:extLst>
          </p:cNvPr>
          <p:cNvSpPr txBox="1"/>
          <p:nvPr/>
        </p:nvSpPr>
        <p:spPr>
          <a:xfrm>
            <a:off x="1357814" y="2407631"/>
            <a:ext cx="15601952" cy="1323439"/>
          </a:xfrm>
          <a:prstGeom prst="rect">
            <a:avLst/>
          </a:prstGeom>
          <a:solidFill>
            <a:srgbClr val="E75246">
              <a:alpha val="0"/>
            </a:srgbClr>
          </a:solidFill>
        </p:spPr>
        <p:txBody>
          <a:bodyPr wrap="square">
            <a:spAutoFit/>
          </a:bodyPr>
          <a:lstStyle/>
          <a:p>
            <a:pPr algn="just">
              <a:tabLst>
                <a:tab pos="15524163" algn="l"/>
                <a:tab pos="15608300" algn="l"/>
              </a:tabLst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Непрерывное повышение профессионального мастерства педагогических работников и управленческих кадров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A4657-74B4-6424-4E24-ECC3C604BC44}"/>
              </a:ext>
            </a:extLst>
          </p:cNvPr>
          <p:cNvSpPr txBox="1"/>
          <p:nvPr/>
        </p:nvSpPr>
        <p:spPr>
          <a:xfrm>
            <a:off x="2718676" y="3827136"/>
            <a:ext cx="15140700" cy="5990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marL="352800" lvl="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программы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ДПО из Федерального реестра</a:t>
            </a:r>
          </a:p>
          <a:p>
            <a:pPr marL="352800" lvl="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программы ДПО, реализуемые в сетевой форме</a:t>
            </a:r>
          </a:p>
          <a:p>
            <a:pPr marL="352800" lvl="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программы ДПО, реализуемые по каскадной модели повышения квалификации</a:t>
            </a:r>
          </a:p>
          <a:p>
            <a:pPr marL="352800" lvl="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иные мероприятия (в том числе в формате "горизонтального обучения") в рамках индивидуальных образовательных маршрутов ПР и УК</a:t>
            </a:r>
          </a:p>
          <a:p>
            <a:pPr marL="3309938" lvl="0" indent="-53975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процедуры диагностики предметных, методических, психолого-педагогических, коммуникативных и IT-компетенций ПР и УК</a:t>
            </a:r>
          </a:p>
          <a:p>
            <a:pPr marL="3309938" lvl="0" indent="-53975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единый федеральный портал ДПО 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3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4">
            <a:extLst>
              <a:ext uri="{FF2B5EF4-FFF2-40B4-BE49-F238E27FC236}">
                <a16:creationId xmlns:a16="http://schemas.microsoft.com/office/drawing/2014/main" id="{37DA8E64-6EE2-9E48-0150-162C9C393B87}"/>
              </a:ext>
            </a:extLst>
          </p:cNvPr>
          <p:cNvSpPr/>
          <p:nvPr/>
        </p:nvSpPr>
        <p:spPr>
          <a:xfrm>
            <a:off x="1797038" y="1818804"/>
            <a:ext cx="12376162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 sz="3600" dirty="0"/>
          </a:p>
        </p:txBody>
      </p:sp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взаимодействия субъектов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414A-1693-0B0C-40E9-339B2B595A74}"/>
              </a:ext>
            </a:extLst>
          </p:cNvPr>
          <p:cNvSpPr txBox="1"/>
          <p:nvPr/>
        </p:nvSpPr>
        <p:spPr>
          <a:xfrm>
            <a:off x="1357814" y="2407631"/>
            <a:ext cx="15601952" cy="706540"/>
          </a:xfrm>
          <a:prstGeom prst="rect">
            <a:avLst/>
          </a:prstGeom>
          <a:solidFill>
            <a:srgbClr val="E75246">
              <a:alpha val="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Процедуры диагностики компетенций ПР и УК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4A2016-D5AD-DF6C-0BC2-F91692D4E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478" y="3239621"/>
            <a:ext cx="4371813" cy="45122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821382-EC47-E830-518D-DC18BBB84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789" y="3193336"/>
            <a:ext cx="4673493" cy="6743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B11C4C-685C-67FD-7ACB-1FE0F97F4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3537" y="3030442"/>
            <a:ext cx="4952000" cy="69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4">
            <a:extLst>
              <a:ext uri="{FF2B5EF4-FFF2-40B4-BE49-F238E27FC236}">
                <a16:creationId xmlns:a16="http://schemas.microsoft.com/office/drawing/2014/main" id="{37DA8E64-6EE2-9E48-0150-162C9C393B87}"/>
              </a:ext>
            </a:extLst>
          </p:cNvPr>
          <p:cNvSpPr/>
          <p:nvPr/>
        </p:nvSpPr>
        <p:spPr>
          <a:xfrm>
            <a:off x="1797038" y="1818804"/>
            <a:ext cx="12376162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 sz="3600" dirty="0"/>
          </a:p>
        </p:txBody>
      </p:sp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взаимодействия субъектов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414A-1693-0B0C-40E9-339B2B595A74}"/>
              </a:ext>
            </a:extLst>
          </p:cNvPr>
          <p:cNvSpPr txBox="1"/>
          <p:nvPr/>
        </p:nvSpPr>
        <p:spPr>
          <a:xfrm>
            <a:off x="1357814" y="2407631"/>
            <a:ext cx="15601952" cy="1323439"/>
          </a:xfrm>
          <a:prstGeom prst="rect">
            <a:avLst/>
          </a:prstGeom>
          <a:solidFill>
            <a:srgbClr val="E75246">
              <a:alpha val="0"/>
            </a:srgbClr>
          </a:solidFill>
        </p:spPr>
        <p:txBody>
          <a:bodyPr wrap="square">
            <a:spAutoFit/>
          </a:bodyPr>
          <a:lstStyle/>
          <a:p>
            <a:pPr algn="just">
              <a:tabLst>
                <a:tab pos="15524163" algn="l"/>
                <a:tab pos="15608300" algn="l"/>
              </a:tabLst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Содержательно-методическое обеспечение непрерывного профессионального (педагогического) образования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A4657-74B4-6424-4E24-ECC3C604BC44}"/>
              </a:ext>
            </a:extLst>
          </p:cNvPr>
          <p:cNvSpPr txBox="1"/>
          <p:nvPr/>
        </p:nvSpPr>
        <p:spPr>
          <a:xfrm>
            <a:off x="2718676" y="3827136"/>
            <a:ext cx="15140700" cy="420185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marL="35280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комплекс типовой организационно-методической документации</a:t>
            </a:r>
          </a:p>
          <a:p>
            <a:pPr marL="35280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методические рекомендации, указания и т.д. по ключевым процессам непрерывного профессионального (педагогического) образования, деятельности отдельных субъектов ЕФС</a:t>
            </a:r>
          </a:p>
          <a:p>
            <a:pPr marL="35280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аннотированный каталог научно-методических разработок</a:t>
            </a:r>
          </a:p>
          <a:p>
            <a:pPr marL="35280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инновационные проекты (площадки)</a:t>
            </a:r>
          </a:p>
          <a:p>
            <a:pPr marL="352800" indent="-5400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научно-практические конференции, форумы </a:t>
            </a:r>
          </a:p>
        </p:txBody>
      </p:sp>
    </p:spTree>
    <p:extLst>
      <p:ext uri="{BB962C8B-B14F-4D97-AF65-F5344CB8AC3E}">
        <p14:creationId xmlns:p14="http://schemas.microsoft.com/office/powerpoint/2010/main" val="381535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479078" y="115376"/>
            <a:ext cx="2112722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1FA6F-500C-4D58-74E8-27600FC9A44A}"/>
              </a:ext>
            </a:extLst>
          </p:cNvPr>
          <p:cNvSpPr txBox="1"/>
          <p:nvPr/>
        </p:nvSpPr>
        <p:spPr>
          <a:xfrm>
            <a:off x="2272227" y="5613292"/>
            <a:ext cx="8319573" cy="1558119"/>
          </a:xfrm>
          <a:prstGeom prst="rect">
            <a:avLst/>
          </a:prstGeom>
          <a:solidFill>
            <a:srgbClr val="E75246">
              <a:alpha val="0"/>
            </a:srgbClr>
          </a:solidFill>
        </p:spPr>
        <p:txBody>
          <a:bodyPr wrap="square">
            <a:spAutoFit/>
          </a:bodyPr>
          <a:lstStyle/>
          <a:p>
            <a:pPr marL="12700" marR="16542">
              <a:lnSpc>
                <a:spcPct val="150000"/>
              </a:lnSpc>
              <a:spcBef>
                <a:spcPts val="600"/>
              </a:spcBef>
            </a:pPr>
            <a:r>
              <a:rPr lang="ru-RU" sz="3200" u="sng" spc="-19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Л Е К Т Р О Н </a:t>
            </a:r>
            <a:r>
              <a:rPr lang="ru-RU" sz="3200" u="sng" spc="-191" dirty="0" err="1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u="sng" spc="-19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Я  П О Ч Т А  И  Т Е Л Е Ф О Н</a:t>
            </a:r>
          </a:p>
          <a:p>
            <a:pPr marL="12700" marR="16542">
              <a:lnSpc>
                <a:spcPct val="150000"/>
              </a:lnSpc>
              <a:spcBef>
                <a:spcPts val="600"/>
              </a:spcBef>
            </a:pPr>
            <a:r>
              <a:rPr lang="ru-RU" sz="3200" b="1" spc="300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cpm@iro49.ru            8(4132)617739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E3A88D-14FA-3A48-838B-D11F9115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4463" y="2025789"/>
            <a:ext cx="2613193" cy="2613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9F14F-4D65-5D6E-0A37-C1750659C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4463" y="4721676"/>
            <a:ext cx="2613193" cy="26131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88754-6A15-256F-7DFA-94F51BA04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2137" y="7530938"/>
            <a:ext cx="2613193" cy="2613193"/>
          </a:xfrm>
          <a:prstGeom prst="rect">
            <a:avLst/>
          </a:prstGeom>
        </p:spPr>
      </p:pic>
      <p:sp>
        <p:nvSpPr>
          <p:cNvPr id="11" name="object 17">
            <a:extLst>
              <a:ext uri="{FF2B5EF4-FFF2-40B4-BE49-F238E27FC236}">
                <a16:creationId xmlns:a16="http://schemas.microsoft.com/office/drawing/2014/main" id="{D121FDC8-BD0D-09EE-7A72-CAD3A6E40740}"/>
              </a:ext>
            </a:extLst>
          </p:cNvPr>
          <p:cNvSpPr/>
          <p:nvPr/>
        </p:nvSpPr>
        <p:spPr>
          <a:xfrm rot="5400000" flipH="1">
            <a:off x="9507448" y="3046892"/>
            <a:ext cx="136754" cy="4509274"/>
          </a:xfrm>
          <a:custGeom>
            <a:avLst/>
            <a:gdLst/>
            <a:ahLst/>
            <a:cxnLst/>
            <a:rect l="l" t="t" r="r" b="b"/>
            <a:pathLst>
              <a:path w="180974" h="8157161">
                <a:moveTo>
                  <a:pt x="180974" y="0"/>
                </a:moveTo>
                <a:lnTo>
                  <a:pt x="180974" y="8157161"/>
                </a:lnTo>
                <a:lnTo>
                  <a:pt x="0" y="8157161"/>
                </a:lnTo>
                <a:lnTo>
                  <a:pt x="0" y="0"/>
                </a:lnTo>
                <a:lnTo>
                  <a:pt x="18097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C8E7BA7-63B5-6355-3148-F8BF36435100}"/>
              </a:ext>
            </a:extLst>
          </p:cNvPr>
          <p:cNvSpPr/>
          <p:nvPr/>
        </p:nvSpPr>
        <p:spPr>
          <a:xfrm rot="5400000" flipH="1">
            <a:off x="7469271" y="5207924"/>
            <a:ext cx="136754" cy="4509274"/>
          </a:xfrm>
          <a:custGeom>
            <a:avLst/>
            <a:gdLst/>
            <a:ahLst/>
            <a:cxnLst/>
            <a:rect l="l" t="t" r="r" b="b"/>
            <a:pathLst>
              <a:path w="180974" h="8157161">
                <a:moveTo>
                  <a:pt x="180974" y="0"/>
                </a:moveTo>
                <a:lnTo>
                  <a:pt x="180974" y="8157161"/>
                </a:lnTo>
                <a:lnTo>
                  <a:pt x="0" y="8157161"/>
                </a:lnTo>
                <a:lnTo>
                  <a:pt x="0" y="0"/>
                </a:lnTo>
                <a:lnTo>
                  <a:pt x="18097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04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">
            <a:extLst>
              <a:ext uri="{FF2B5EF4-FFF2-40B4-BE49-F238E27FC236}">
                <a16:creationId xmlns:a16="http://schemas.microsoft.com/office/drawing/2014/main" id="{3546CC2B-C18E-1332-6B39-8BD9631ADB62}"/>
              </a:ext>
            </a:extLst>
          </p:cNvPr>
          <p:cNvSpPr/>
          <p:nvPr/>
        </p:nvSpPr>
        <p:spPr>
          <a:xfrm>
            <a:off x="5456005" y="7694531"/>
            <a:ext cx="7802795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5E84E34E-ADDC-63B4-1350-323677715C6E}"/>
              </a:ext>
            </a:extLst>
          </p:cNvPr>
          <p:cNvSpPr/>
          <p:nvPr/>
        </p:nvSpPr>
        <p:spPr>
          <a:xfrm>
            <a:off x="13824429" y="7099483"/>
            <a:ext cx="4034947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17119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Центр непрерывного повышения профессионального мастерства педагогических работников (ЦНППМ) 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148013" algn="just">
              <a:tabLst>
                <a:tab pos="15524163" algn="l"/>
                <a:tab pos="15608300" algn="l"/>
              </a:tabLst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координирует деятельность субъектов РС НМС в области непрерывного развития профессионального мастерства, в том числе в рамках дополнительного профессионального образования педагогических работников и управленческих кадров на основе диагностики профессиональных компетенций, в ходе разработки и сопровождения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индивидуальных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маршрутов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непрерывного профессионального развития ПР и УК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74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>
            <a:extLst>
              <a:ext uri="{FF2B5EF4-FFF2-40B4-BE49-F238E27FC236}">
                <a16:creationId xmlns:a16="http://schemas.microsoft.com/office/drawing/2014/main" id="{53EE7999-3C76-480A-E01D-5B78A00435A9}"/>
              </a:ext>
            </a:extLst>
          </p:cNvPr>
          <p:cNvSpPr/>
          <p:nvPr/>
        </p:nvSpPr>
        <p:spPr>
          <a:xfrm>
            <a:off x="2257424" y="1866900"/>
            <a:ext cx="10696576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534400" y="115376"/>
            <a:ext cx="20574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0696576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образовательный маршрут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E3A010-1EF0-1D1F-AF02-86618240B5FD}"/>
              </a:ext>
            </a:extLst>
          </p:cNvPr>
          <p:cNvSpPr txBox="1"/>
          <p:nvPr/>
        </p:nvSpPr>
        <p:spPr>
          <a:xfrm>
            <a:off x="2257424" y="2715684"/>
            <a:ext cx="7529001" cy="403187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комплекс мероприятий, включающий описание содержания, форм организации, технологий, темпа и общего времени освоения ПР и УК необходимых знаний, умений, практических навыков и опыта, основанный на персонифицированном подходе к организации дополнительного профессионального образования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0997BBB-E515-66F8-7FBA-1BF8244F7434}"/>
              </a:ext>
            </a:extLst>
          </p:cNvPr>
          <p:cNvGrpSpPr/>
          <p:nvPr/>
        </p:nvGrpSpPr>
        <p:grpSpPr>
          <a:xfrm>
            <a:off x="9655921" y="2931900"/>
            <a:ext cx="8643409" cy="7224211"/>
            <a:chOff x="9655921" y="2931900"/>
            <a:chExt cx="8643409" cy="722421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E9283F1-24CE-B898-4862-AF7B5E22D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3287"/>
            <a:stretch/>
          </p:blipFill>
          <p:spPr>
            <a:xfrm>
              <a:off x="9655921" y="5979366"/>
              <a:ext cx="8643409" cy="4176745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1031B80-BADB-1A08-1056-9B0EA9453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28032" y="2931900"/>
              <a:ext cx="8299186" cy="3090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00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B89F91-3FC0-04B8-EC3D-E3D8BB4E72B7}"/>
              </a:ext>
            </a:extLst>
          </p:cNvPr>
          <p:cNvGraphicFramePr>
            <a:graphicFrameLocks noGrp="1"/>
          </p:cNvGraphicFramePr>
          <p:nvPr/>
        </p:nvGraphicFramePr>
        <p:xfrm>
          <a:off x="5873108" y="3385274"/>
          <a:ext cx="11878556" cy="659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984">
                  <a:extLst>
                    <a:ext uri="{9D8B030D-6E8A-4147-A177-3AD203B41FA5}">
                      <a16:colId xmlns:a16="http://schemas.microsoft.com/office/drawing/2014/main" val="2675854517"/>
                    </a:ext>
                  </a:extLst>
                </a:gridCol>
                <a:gridCol w="5381563">
                  <a:extLst>
                    <a:ext uri="{9D8B030D-6E8A-4147-A177-3AD203B41FA5}">
                      <a16:colId xmlns:a16="http://schemas.microsoft.com/office/drawing/2014/main" val="11066105"/>
                    </a:ext>
                  </a:extLst>
                </a:gridCol>
                <a:gridCol w="3131136">
                  <a:extLst>
                    <a:ext uri="{9D8B030D-6E8A-4147-A177-3AD203B41FA5}">
                      <a16:colId xmlns:a16="http://schemas.microsoft.com/office/drawing/2014/main" val="1350246199"/>
                    </a:ext>
                  </a:extLst>
                </a:gridCol>
                <a:gridCol w="2883873">
                  <a:extLst>
                    <a:ext uri="{9D8B030D-6E8A-4147-A177-3AD203B41FA5}">
                      <a16:colId xmlns:a16="http://schemas.microsoft.com/office/drawing/2014/main" val="3332112051"/>
                    </a:ext>
                  </a:extLst>
                </a:gridCol>
              </a:tblGrid>
              <a:tr h="86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 / показателя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32239"/>
                  </a:ext>
                </a:extLst>
              </a:tr>
              <a:tr h="1940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 и УК, для которых в Центрах разработаны </a:t>
                      </a:r>
                      <a:r>
                        <a:rPr lang="ru-RU" sz="2800" kern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ИОМы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основе результатов диагностики профессиональных компетенций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5,37 %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02274"/>
                  </a:ext>
                </a:extLst>
              </a:tr>
              <a:tr h="1520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876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2800" kern="0" spc="-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сотрудников</a:t>
                      </a:r>
                      <a:r>
                        <a:rPr lang="ru-RU" sz="2800" kern="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Центра,</a:t>
                      </a:r>
                      <a:r>
                        <a:rPr lang="ru-RU" sz="2800" kern="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прошедших</a:t>
                      </a:r>
                      <a:r>
                        <a:rPr lang="ru-RU" sz="2800" kern="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lang="ru-RU" sz="2800" kern="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800" kern="0" spc="-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ru-RU" sz="2800" kern="0" spc="-28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lang="ru-RU" sz="2800" kern="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координатора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80122"/>
                  </a:ext>
                </a:extLst>
              </a:tr>
              <a:tr h="2191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 регионального уровня в рамках функционирования ЕФС НМС ПР и УК 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ед.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ед.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01882"/>
                  </a:ext>
                </a:extLst>
              </a:tr>
            </a:tbl>
          </a:graphicData>
        </a:graphic>
      </p:graphicFrame>
      <p:sp>
        <p:nvSpPr>
          <p:cNvPr id="10" name="object 14">
            <a:extLst>
              <a:ext uri="{FF2B5EF4-FFF2-40B4-BE49-F238E27FC236}">
                <a16:creationId xmlns:a16="http://schemas.microsoft.com/office/drawing/2014/main" id="{DD044465-AE6A-9BCA-A069-34870E272FB8}"/>
              </a:ext>
            </a:extLst>
          </p:cNvPr>
          <p:cNvSpPr/>
          <p:nvPr/>
        </p:nvSpPr>
        <p:spPr>
          <a:xfrm>
            <a:off x="1399298" y="2580200"/>
            <a:ext cx="6813562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период 01.09.2021 – 31.12.2021</a:t>
            </a:r>
            <a:endParaRPr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эффективности создания и развития РС НМС  </a:t>
            </a:r>
          </a:p>
        </p:txBody>
      </p:sp>
    </p:spTree>
    <p:extLst>
      <p:ext uri="{BB962C8B-B14F-4D97-AF65-F5344CB8AC3E}">
        <p14:creationId xmlns:p14="http://schemas.microsoft.com/office/powerpoint/2010/main" val="109327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B89F91-3FC0-04B8-EC3D-E3D8BB4E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95286"/>
              </p:ext>
            </p:extLst>
          </p:nvPr>
        </p:nvGraphicFramePr>
        <p:xfrm>
          <a:off x="5873108" y="3385274"/>
          <a:ext cx="11878556" cy="7121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984">
                  <a:extLst>
                    <a:ext uri="{9D8B030D-6E8A-4147-A177-3AD203B41FA5}">
                      <a16:colId xmlns:a16="http://schemas.microsoft.com/office/drawing/2014/main" val="2675854517"/>
                    </a:ext>
                  </a:extLst>
                </a:gridCol>
                <a:gridCol w="5381563">
                  <a:extLst>
                    <a:ext uri="{9D8B030D-6E8A-4147-A177-3AD203B41FA5}">
                      <a16:colId xmlns:a16="http://schemas.microsoft.com/office/drawing/2014/main" val="11066105"/>
                    </a:ext>
                  </a:extLst>
                </a:gridCol>
                <a:gridCol w="3131136">
                  <a:extLst>
                    <a:ext uri="{9D8B030D-6E8A-4147-A177-3AD203B41FA5}">
                      <a16:colId xmlns:a16="http://schemas.microsoft.com/office/drawing/2014/main" val="1350246199"/>
                    </a:ext>
                  </a:extLst>
                </a:gridCol>
                <a:gridCol w="2883873">
                  <a:extLst>
                    <a:ext uri="{9D8B030D-6E8A-4147-A177-3AD203B41FA5}">
                      <a16:colId xmlns:a16="http://schemas.microsoft.com/office/drawing/2014/main" val="3332112051"/>
                    </a:ext>
                  </a:extLst>
                </a:gridCol>
              </a:tblGrid>
              <a:tr h="86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 / показателя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32239"/>
                  </a:ext>
                </a:extLst>
              </a:tr>
              <a:tr h="1940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ОО, принявших участие в программах повышения квалификации управленческих команд (руководителей и заместителей руководителей)</a:t>
                      </a: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02274"/>
                  </a:ext>
                </a:extLst>
              </a:tr>
              <a:tr h="1520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876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ОО, реализующих целевую модель наставничества педагогических работников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63,63 %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80122"/>
                  </a:ext>
                </a:extLst>
              </a:tr>
              <a:tr h="2191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педагогических работников ОО, прошедших повышение квалификации, в том числе в ЦНППМ</a:t>
                      </a: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018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эффективности создания и развития РС НМС  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ED4EAFB1-07C2-A138-9471-7F6747D95943}"/>
              </a:ext>
            </a:extLst>
          </p:cNvPr>
          <p:cNvSpPr/>
          <p:nvPr/>
        </p:nvSpPr>
        <p:spPr>
          <a:xfrm>
            <a:off x="1399298" y="2580200"/>
            <a:ext cx="6813562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 период 01.09.2021 – 31.12.2021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71310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B89F91-3FC0-04B8-EC3D-E3D8BB4E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36415"/>
              </p:ext>
            </p:extLst>
          </p:nvPr>
        </p:nvGraphicFramePr>
        <p:xfrm>
          <a:off x="5873108" y="3385274"/>
          <a:ext cx="11878556" cy="659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984">
                  <a:extLst>
                    <a:ext uri="{9D8B030D-6E8A-4147-A177-3AD203B41FA5}">
                      <a16:colId xmlns:a16="http://schemas.microsoft.com/office/drawing/2014/main" val="2675854517"/>
                    </a:ext>
                  </a:extLst>
                </a:gridCol>
                <a:gridCol w="5381563">
                  <a:extLst>
                    <a:ext uri="{9D8B030D-6E8A-4147-A177-3AD203B41FA5}">
                      <a16:colId xmlns:a16="http://schemas.microsoft.com/office/drawing/2014/main" val="11066105"/>
                    </a:ext>
                  </a:extLst>
                </a:gridCol>
                <a:gridCol w="3131136">
                  <a:extLst>
                    <a:ext uri="{9D8B030D-6E8A-4147-A177-3AD203B41FA5}">
                      <a16:colId xmlns:a16="http://schemas.microsoft.com/office/drawing/2014/main" val="1350246199"/>
                    </a:ext>
                  </a:extLst>
                </a:gridCol>
                <a:gridCol w="2883873">
                  <a:extLst>
                    <a:ext uri="{9D8B030D-6E8A-4147-A177-3AD203B41FA5}">
                      <a16:colId xmlns:a16="http://schemas.microsoft.com/office/drawing/2014/main" val="3332112051"/>
                    </a:ext>
                  </a:extLst>
                </a:gridCol>
              </a:tblGrid>
              <a:tr h="86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 / показателя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32239"/>
                  </a:ext>
                </a:extLst>
              </a:tr>
              <a:tr h="1940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 и УК, для которых в Центрах разработаны </a:t>
                      </a:r>
                      <a:r>
                        <a:rPr lang="ru-RU" sz="2800" kern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ИОМы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основе результатов диагностики профессиональных компетенций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10,42 %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02274"/>
                  </a:ext>
                </a:extLst>
              </a:tr>
              <a:tr h="1520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876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2800" kern="0" spc="-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сотрудников</a:t>
                      </a:r>
                      <a:r>
                        <a:rPr lang="ru-RU" sz="2800" kern="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Центра,</a:t>
                      </a:r>
                      <a:r>
                        <a:rPr lang="ru-RU" sz="2800" kern="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прошедших</a:t>
                      </a:r>
                      <a:r>
                        <a:rPr lang="ru-RU" sz="2800" kern="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lang="ru-RU" sz="2800" kern="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800" kern="0" spc="-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ru-RU" sz="2800" kern="0" spc="-28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lang="ru-RU" sz="2800" kern="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координатора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80122"/>
                  </a:ext>
                </a:extLst>
              </a:tr>
              <a:tr h="2191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 регионального уровня в рамках функционирования ЕФС НМС ПР и УК 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ед.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ед.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01882"/>
                  </a:ext>
                </a:extLst>
              </a:tr>
            </a:tbl>
          </a:graphicData>
        </a:graphic>
      </p:graphicFrame>
      <p:sp>
        <p:nvSpPr>
          <p:cNvPr id="10" name="object 14">
            <a:extLst>
              <a:ext uri="{FF2B5EF4-FFF2-40B4-BE49-F238E27FC236}">
                <a16:creationId xmlns:a16="http://schemas.microsoft.com/office/drawing/2014/main" id="{DD044465-AE6A-9BCA-A069-34870E272FB8}"/>
              </a:ext>
            </a:extLst>
          </p:cNvPr>
          <p:cNvSpPr/>
          <p:nvPr/>
        </p:nvSpPr>
        <p:spPr>
          <a:xfrm>
            <a:off x="1719475" y="2732219"/>
            <a:ext cx="2520075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за 2022 год</a:t>
            </a:r>
            <a:endParaRPr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эффективности создания и развития РС НМС </a:t>
            </a:r>
          </a:p>
        </p:txBody>
      </p:sp>
    </p:spTree>
    <p:extLst>
      <p:ext uri="{BB962C8B-B14F-4D97-AF65-F5344CB8AC3E}">
        <p14:creationId xmlns:p14="http://schemas.microsoft.com/office/powerpoint/2010/main" val="422291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B89F91-3FC0-04B8-EC3D-E3D8BB4E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20344"/>
              </p:ext>
            </p:extLst>
          </p:nvPr>
        </p:nvGraphicFramePr>
        <p:xfrm>
          <a:off x="5873108" y="3385274"/>
          <a:ext cx="11878556" cy="7121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984">
                  <a:extLst>
                    <a:ext uri="{9D8B030D-6E8A-4147-A177-3AD203B41FA5}">
                      <a16:colId xmlns:a16="http://schemas.microsoft.com/office/drawing/2014/main" val="2675854517"/>
                    </a:ext>
                  </a:extLst>
                </a:gridCol>
                <a:gridCol w="5381563">
                  <a:extLst>
                    <a:ext uri="{9D8B030D-6E8A-4147-A177-3AD203B41FA5}">
                      <a16:colId xmlns:a16="http://schemas.microsoft.com/office/drawing/2014/main" val="11066105"/>
                    </a:ext>
                  </a:extLst>
                </a:gridCol>
                <a:gridCol w="3131136">
                  <a:extLst>
                    <a:ext uri="{9D8B030D-6E8A-4147-A177-3AD203B41FA5}">
                      <a16:colId xmlns:a16="http://schemas.microsoft.com/office/drawing/2014/main" val="1350246199"/>
                    </a:ext>
                  </a:extLst>
                </a:gridCol>
                <a:gridCol w="2883873">
                  <a:extLst>
                    <a:ext uri="{9D8B030D-6E8A-4147-A177-3AD203B41FA5}">
                      <a16:colId xmlns:a16="http://schemas.microsoft.com/office/drawing/2014/main" val="3332112051"/>
                    </a:ext>
                  </a:extLst>
                </a:gridCol>
              </a:tblGrid>
              <a:tr h="86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 / показателя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32239"/>
                  </a:ext>
                </a:extLst>
              </a:tr>
              <a:tr h="1940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ОО, принявших участие в программах повышения квалификации управленческих команд (руководителей и заместителей руководителей)</a:t>
                      </a: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02274"/>
                  </a:ext>
                </a:extLst>
              </a:tr>
              <a:tr h="1520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876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ОО, реализующих целевую модель наставничества педагогических работников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80122"/>
                  </a:ext>
                </a:extLst>
              </a:tr>
              <a:tr h="2191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педагогических работников ОО, прошедших повышение квалификации, в том числе в ЦНППМ</a:t>
                      </a: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 чел.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чел.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018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эффективности создания и развития РС НМС  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B91505D7-905D-367D-DAFD-BF91C2769E15}"/>
              </a:ext>
            </a:extLst>
          </p:cNvPr>
          <p:cNvSpPr/>
          <p:nvPr/>
        </p:nvSpPr>
        <p:spPr>
          <a:xfrm>
            <a:off x="1719475" y="2732219"/>
            <a:ext cx="2520075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за 2022 год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188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B89F91-3FC0-04B8-EC3D-E3D8BB4E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770530"/>
              </p:ext>
            </p:extLst>
          </p:nvPr>
        </p:nvGraphicFramePr>
        <p:xfrm>
          <a:off x="5873108" y="3385274"/>
          <a:ext cx="11878556" cy="659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984">
                  <a:extLst>
                    <a:ext uri="{9D8B030D-6E8A-4147-A177-3AD203B41FA5}">
                      <a16:colId xmlns:a16="http://schemas.microsoft.com/office/drawing/2014/main" val="2675854517"/>
                    </a:ext>
                  </a:extLst>
                </a:gridCol>
                <a:gridCol w="5381563">
                  <a:extLst>
                    <a:ext uri="{9D8B030D-6E8A-4147-A177-3AD203B41FA5}">
                      <a16:colId xmlns:a16="http://schemas.microsoft.com/office/drawing/2014/main" val="11066105"/>
                    </a:ext>
                  </a:extLst>
                </a:gridCol>
                <a:gridCol w="3131136">
                  <a:extLst>
                    <a:ext uri="{9D8B030D-6E8A-4147-A177-3AD203B41FA5}">
                      <a16:colId xmlns:a16="http://schemas.microsoft.com/office/drawing/2014/main" val="1350246199"/>
                    </a:ext>
                  </a:extLst>
                </a:gridCol>
                <a:gridCol w="2883873">
                  <a:extLst>
                    <a:ext uri="{9D8B030D-6E8A-4147-A177-3AD203B41FA5}">
                      <a16:colId xmlns:a16="http://schemas.microsoft.com/office/drawing/2014/main" val="3332112051"/>
                    </a:ext>
                  </a:extLst>
                </a:gridCol>
              </a:tblGrid>
              <a:tr h="86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 / показателя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32239"/>
                  </a:ext>
                </a:extLst>
              </a:tr>
              <a:tr h="1940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 и УК, для которых в Центрах разработаны </a:t>
                      </a:r>
                      <a:r>
                        <a:rPr lang="ru-RU" sz="2800" kern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ИОМы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основе результатов диагностики профессиональных компетенций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4,37 %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02274"/>
                  </a:ext>
                </a:extLst>
              </a:tr>
              <a:tr h="1520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876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2800" kern="0" spc="-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сотрудников</a:t>
                      </a:r>
                      <a:r>
                        <a:rPr lang="ru-RU" sz="2800" kern="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Центра,</a:t>
                      </a:r>
                      <a:r>
                        <a:rPr lang="ru-RU" sz="2800" kern="0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прошедших</a:t>
                      </a:r>
                      <a:r>
                        <a:rPr lang="ru-RU" sz="2800" kern="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lang="ru-RU" sz="2800" kern="0" spc="-1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800" kern="0" spc="-2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ru-RU" sz="2800" kern="0" spc="-28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lang="ru-RU" sz="2800" kern="0" spc="-5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координатора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80122"/>
                  </a:ext>
                </a:extLst>
              </a:tr>
              <a:tr h="2191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 регионального уровня в рамках функционирования ЕФС НМС ПР и УК 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ед.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ед.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01882"/>
                  </a:ext>
                </a:extLst>
              </a:tr>
            </a:tbl>
          </a:graphicData>
        </a:graphic>
      </p:graphicFrame>
      <p:sp>
        <p:nvSpPr>
          <p:cNvPr id="10" name="object 14">
            <a:extLst>
              <a:ext uri="{FF2B5EF4-FFF2-40B4-BE49-F238E27FC236}">
                <a16:creationId xmlns:a16="http://schemas.microsoft.com/office/drawing/2014/main" id="{DD044465-AE6A-9BCA-A069-34870E272FB8}"/>
              </a:ext>
            </a:extLst>
          </p:cNvPr>
          <p:cNvSpPr/>
          <p:nvPr/>
        </p:nvSpPr>
        <p:spPr>
          <a:xfrm>
            <a:off x="1442325" y="2580200"/>
            <a:ext cx="5187075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полугодие 2023 года</a:t>
            </a:r>
            <a:endParaRPr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эффективности создания и развития РС НМС  </a:t>
            </a:r>
          </a:p>
        </p:txBody>
      </p:sp>
    </p:spTree>
    <p:extLst>
      <p:ext uri="{BB962C8B-B14F-4D97-AF65-F5344CB8AC3E}">
        <p14:creationId xmlns:p14="http://schemas.microsoft.com/office/powerpoint/2010/main" val="382928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18595" y="7877307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281048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15330" y="1281048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285876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3723" y="2133135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EF2CF-3DF1-9B56-79C5-424A4CA0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4" y="8140240"/>
            <a:ext cx="4572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0658848-B973-C58F-01AC-21A47185862F}"/>
              </a:ext>
            </a:extLst>
          </p:cNvPr>
          <p:cNvSpPr/>
          <p:nvPr/>
        </p:nvSpPr>
        <p:spPr>
          <a:xfrm>
            <a:off x="8610600" y="115376"/>
            <a:ext cx="1981200" cy="164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B3D2C22-B357-9D00-96DE-8747A2D48F54}"/>
              </a:ext>
            </a:extLst>
          </p:cNvPr>
          <p:cNvSpPr txBox="1"/>
          <p:nvPr/>
        </p:nvSpPr>
        <p:spPr>
          <a:xfrm>
            <a:off x="10591800" y="177693"/>
            <a:ext cx="6553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tabLst>
                <a:tab pos="7272338" algn="l"/>
              </a:tabLst>
            </a:pPr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МОГАУДПО «Институт развития образования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квалификации </a:t>
            </a:r>
          </a:p>
          <a:p>
            <a:r>
              <a:rPr lang="ru-RU" sz="2400" b="1" dirty="0">
                <a:solidFill>
                  <a:srgbClr val="170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кадров»</a:t>
            </a:r>
            <a:endParaRPr lang="en-US" sz="2400" dirty="0">
              <a:solidFill>
                <a:srgbClr val="170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B89F91-3FC0-04B8-EC3D-E3D8BB4E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07755"/>
              </p:ext>
            </p:extLst>
          </p:nvPr>
        </p:nvGraphicFramePr>
        <p:xfrm>
          <a:off x="5873108" y="3385274"/>
          <a:ext cx="11878556" cy="7121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984">
                  <a:extLst>
                    <a:ext uri="{9D8B030D-6E8A-4147-A177-3AD203B41FA5}">
                      <a16:colId xmlns:a16="http://schemas.microsoft.com/office/drawing/2014/main" val="2675854517"/>
                    </a:ext>
                  </a:extLst>
                </a:gridCol>
                <a:gridCol w="5381563">
                  <a:extLst>
                    <a:ext uri="{9D8B030D-6E8A-4147-A177-3AD203B41FA5}">
                      <a16:colId xmlns:a16="http://schemas.microsoft.com/office/drawing/2014/main" val="11066105"/>
                    </a:ext>
                  </a:extLst>
                </a:gridCol>
                <a:gridCol w="3131136">
                  <a:extLst>
                    <a:ext uri="{9D8B030D-6E8A-4147-A177-3AD203B41FA5}">
                      <a16:colId xmlns:a16="http://schemas.microsoft.com/office/drawing/2014/main" val="1350246199"/>
                    </a:ext>
                  </a:extLst>
                </a:gridCol>
                <a:gridCol w="2883873">
                  <a:extLst>
                    <a:ext uri="{9D8B030D-6E8A-4147-A177-3AD203B41FA5}">
                      <a16:colId xmlns:a16="http://schemas.microsoft.com/office/drawing/2014/main" val="3332112051"/>
                    </a:ext>
                  </a:extLst>
                </a:gridCol>
              </a:tblGrid>
              <a:tr h="86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 / показателя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2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32239"/>
                  </a:ext>
                </a:extLst>
              </a:tr>
              <a:tr h="1940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ОО, принявших участие в программах повышения квалификации управленческих команд (руководителей и заместителей руководителей)</a:t>
                      </a: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02274"/>
                  </a:ext>
                </a:extLst>
              </a:tr>
              <a:tr h="1520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876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ОО, реализующих целевую модель наставничества педагогических работников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80122"/>
                  </a:ext>
                </a:extLst>
              </a:tr>
              <a:tr h="2191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педагогических работников ОО, прошедших повышение квалификации, в том числе в ЦНППМ</a:t>
                      </a:r>
                    </a:p>
                  </a:txBody>
                  <a:tcPr marL="68580" marR="68580" marT="0" marB="0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496 чел.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чел.</a:t>
                      </a:r>
                      <a:endParaRPr lang="ru-RU" sz="28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524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018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FCACC8-88F4-5383-79C6-43CD3BD67A7F}"/>
              </a:ext>
            </a:extLst>
          </p:cNvPr>
          <p:cNvSpPr txBox="1"/>
          <p:nvPr/>
        </p:nvSpPr>
        <p:spPr>
          <a:xfrm>
            <a:off x="2257424" y="1761400"/>
            <a:ext cx="1560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эффективности создания и развития РС НМС 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1537353-DFAC-B066-54B9-7589B3FE0DDF}"/>
              </a:ext>
            </a:extLst>
          </p:cNvPr>
          <p:cNvSpPr/>
          <p:nvPr/>
        </p:nvSpPr>
        <p:spPr>
          <a:xfrm>
            <a:off x="1442325" y="2580200"/>
            <a:ext cx="5187075" cy="585851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полугодие 2023 года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5207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752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962</Words>
  <Application>Microsoft Office PowerPoint</Application>
  <PresentationFormat>Произвольный</PresentationFormat>
  <Paragraphs>185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202-15</cp:lastModifiedBy>
  <cp:revision>161</cp:revision>
  <dcterms:modified xsi:type="dcterms:W3CDTF">2023-06-16T07:17:49Z</dcterms:modified>
</cp:coreProperties>
</file>