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86" r:id="rId1"/>
  </p:sldMasterIdLst>
  <p:notesMasterIdLst>
    <p:notesMasterId r:id="rId7"/>
  </p:notesMasterIdLst>
  <p:sldIdLst>
    <p:sldId id="256" r:id="rId2"/>
    <p:sldId id="264" r:id="rId3"/>
    <p:sldId id="268" r:id="rId4"/>
    <p:sldId id="266" r:id="rId5"/>
    <p:sldId id="267" r:id="rId6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61">
          <p15:clr>
            <a:srgbClr val="A4A3A4"/>
          </p15:clr>
        </p15:guide>
        <p15:guide id="2" orient="horz" pos="640">
          <p15:clr>
            <a:srgbClr val="A4A3A4"/>
          </p15:clr>
        </p15:guide>
        <p15:guide id="3" orient="horz" pos="28">
          <p15:clr>
            <a:srgbClr val="A4A3A4"/>
          </p15:clr>
        </p15:guide>
        <p15:guide id="4" orient="horz" pos="4315">
          <p15:clr>
            <a:srgbClr val="A4A3A4"/>
          </p15:clr>
        </p15:guide>
        <p15:guide id="5" pos="4679">
          <p15:clr>
            <a:srgbClr val="A4A3A4"/>
          </p15:clr>
        </p15:guide>
        <p15:guide id="6" pos="7680">
          <p15:clr>
            <a:srgbClr val="A4A3A4"/>
          </p15:clr>
        </p15:guide>
        <p15:guide id="7" pos="529">
          <p15:clr>
            <a:srgbClr val="A4A3A4"/>
          </p15:clr>
        </p15:guide>
        <p15:guide id="8" orient="horz" pos="436">
          <p15:clr>
            <a:srgbClr val="A4A3A4"/>
          </p15:clr>
        </p15:guide>
        <p15:guide id="9" orient="horz" pos="2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pos="461"/>
        <p:guide orient="horz" pos="640"/>
        <p:guide orient="horz" pos="28"/>
        <p:guide orient="horz" pos="4315"/>
        <p:guide pos="4679"/>
        <p:guide pos="7680"/>
        <p:guide pos="529"/>
        <p:guide orient="horz" pos="436"/>
        <p:guide orient="horz" pos="2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2676"/>
          </a:xfrm>
          <a:prstGeom prst="rect">
            <a:avLst/>
          </a:prstGeom>
        </p:spPr>
        <p:txBody>
          <a:bodyPr vert="horz" lIns="92430" tIns="46215" rIns="92430" bIns="462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0" cy="502676"/>
          </a:xfrm>
          <a:prstGeom prst="rect">
            <a:avLst/>
          </a:prstGeom>
        </p:spPr>
        <p:txBody>
          <a:bodyPr vert="horz" lIns="92430" tIns="46215" rIns="92430" bIns="46215" rtlCol="0"/>
          <a:lstStyle>
            <a:lvl1pPr algn="r">
              <a:defRPr sz="1200"/>
            </a:lvl1pPr>
          </a:lstStyle>
          <a:p>
            <a:fld id="{80E32312-5B89-DD42-848A-68BF6D57334A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0950"/>
            <a:ext cx="601503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0" tIns="46215" rIns="92430" bIns="462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1508"/>
            <a:ext cx="5510530" cy="3944867"/>
          </a:xfrm>
          <a:prstGeom prst="rect">
            <a:avLst/>
          </a:prstGeom>
        </p:spPr>
        <p:txBody>
          <a:bodyPr vert="horz" lIns="92430" tIns="46215" rIns="92430" bIns="462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6042"/>
            <a:ext cx="2984870" cy="502675"/>
          </a:xfrm>
          <a:prstGeom prst="rect">
            <a:avLst/>
          </a:prstGeom>
        </p:spPr>
        <p:txBody>
          <a:bodyPr vert="horz" lIns="92430" tIns="46215" rIns="92430" bIns="462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0" y="9516042"/>
            <a:ext cx="2984870" cy="502675"/>
          </a:xfrm>
          <a:prstGeom prst="rect">
            <a:avLst/>
          </a:prstGeom>
        </p:spPr>
        <p:txBody>
          <a:bodyPr vert="horz" lIns="92430" tIns="46215" rIns="92430" bIns="46215" rtlCol="0" anchor="b"/>
          <a:lstStyle>
            <a:lvl1pPr algn="r">
              <a:defRPr sz="1200"/>
            </a:lvl1pPr>
          </a:lstStyle>
          <a:p>
            <a:fld id="{F7360957-C22F-F241-9A22-19355D3B07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0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60957-C22F-F241-9A22-19355D3B07E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1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8434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97812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720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075815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05091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887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9237133" y="6432553"/>
            <a:ext cx="27432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65911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65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9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6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90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97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3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4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3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74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звитие  сегмента  зубных паст"/>
          <p:cNvSpPr txBox="1"/>
          <p:nvPr/>
        </p:nvSpPr>
        <p:spPr>
          <a:xfrm>
            <a:off x="844062" y="2414471"/>
            <a:ext cx="8623495" cy="1897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lvl="0" algn="ctr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sym typeface="Muller Bold"/>
              </a:rPr>
              <a:t>Проектная мастерская </a:t>
            </a:r>
          </a:p>
          <a:p>
            <a:pPr lvl="0" algn="ctr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sym typeface="Muller Bold"/>
              </a:rPr>
              <a:t>«Консенсус»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Phenomena Bold" pitchFamily="2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6103668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430982"/>
            <a:ext cx="10058400" cy="1094509"/>
          </a:xfrm>
        </p:spPr>
        <p:txBody>
          <a:bodyPr>
            <a:normAutofit fontScale="90000"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такт </a:t>
            </a:r>
            <a:br>
              <a:rPr lang="ru-RU" sz="2800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kern="0" spc="39" dirty="0">
                <a:solidFill>
                  <a:schemeClr val="accent2">
                    <a:lumMod val="75000"/>
                  </a:schemeClr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Проблематизация и целеполагание</a:t>
            </a:r>
            <a:br>
              <a:rPr lang="ru-RU" b="1" kern="0" spc="39" dirty="0">
                <a:solidFill>
                  <a:schemeClr val="accent2">
                    <a:lumMod val="75000"/>
                  </a:schemeClr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9411" y="283634"/>
            <a:ext cx="4455825" cy="25426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9.30-10.30</a:t>
            </a:r>
          </a:p>
          <a:p>
            <a:pPr marL="0" indent="0">
              <a:buNone/>
            </a:pPr>
            <a: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</a:t>
            </a:r>
            <a:r>
              <a:rPr lang="ru-RU" sz="2800" kern="100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микрогруппах</a:t>
            </a:r>
            <a:b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kern="1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Bahnschrift" panose="020B0502040204020203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64804" y="1507662"/>
            <a:ext cx="5541819" cy="36152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10.30-10.50 </a:t>
            </a:r>
          </a:p>
          <a:p>
            <a:pPr marL="0" indent="0" algn="ctr">
              <a:buNone/>
            </a:pPr>
            <a:r>
              <a:rPr lang="ru-RU" sz="28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1 такта </a:t>
            </a:r>
            <a:endParaRPr lang="ru-RU" sz="2800" b="1" kern="100" dirty="0">
              <a:solidFill>
                <a:srgbClr val="C00000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Bahnschrift" panose="020B0502040204020203" pitchFamily="34" charset="0"/>
              </a:rPr>
              <a:t>Заполнены слайды 1,2,3 в шаблоне презентации</a:t>
            </a:r>
          </a:p>
          <a:p>
            <a:r>
              <a:rPr lang="ru-RU" sz="2800" b="1" dirty="0">
                <a:solidFill>
                  <a:srgbClr val="002060"/>
                </a:solidFill>
                <a:latin typeface="Bahnschrift" panose="020B0502040204020203" pitchFamily="34" charset="0"/>
              </a:rPr>
              <a:t>Отражены: вызовы (внешние и внутренние), разрывы, проблема, ограничения текущего этапа, цель, задачи. </a:t>
            </a:r>
          </a:p>
        </p:txBody>
      </p:sp>
    </p:spTree>
    <p:extLst>
      <p:ext uri="{BB962C8B-B14F-4D97-AF65-F5344CB8AC3E}">
        <p14:creationId xmlns:p14="http://schemas.microsoft.com/office/powerpoint/2010/main" val="198859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97" y="5495565"/>
            <a:ext cx="11410805" cy="1094509"/>
          </a:xfrm>
        </p:spPr>
        <p:txBody>
          <a:bodyPr>
            <a:normAutofit fontScale="90000"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такт </a:t>
            </a:r>
            <a:br>
              <a:rPr lang="ru-RU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kern="100" dirty="0">
                <a:solidFill>
                  <a:schemeClr val="accent2">
                    <a:lumMod val="75000"/>
                  </a:schemeClr>
                </a:solidFill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деятельности. Дорожная карта проекта</a:t>
            </a:r>
            <a:br>
              <a:rPr lang="ru-RU" b="1" kern="0" spc="39" dirty="0">
                <a:solidFill>
                  <a:schemeClr val="accent2">
                    <a:lumMod val="75000"/>
                  </a:schemeClr>
                </a:solidFill>
                <a:latin typeface="Phenomena" panose="020B0604020202020204"/>
                <a:ea typeface="Arial"/>
                <a:cs typeface="Arial" panose="020B0604020202020204" pitchFamily="34" charset="0"/>
                <a:sym typeface="Arial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Phenomena" panose="020B060402020202020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2429" y="407939"/>
            <a:ext cx="4937655" cy="3366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1.00-12.00</a:t>
            </a:r>
          </a:p>
          <a:p>
            <a:pPr marL="0" indent="0">
              <a:buNone/>
            </a:pPr>
            <a: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</a:t>
            </a:r>
            <a:r>
              <a:rPr lang="ru-RU" sz="2800" kern="100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микрогруппах</a:t>
            </a:r>
            <a:b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kern="1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kern="1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Bahnschrift" panose="020B0502040204020203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3292" y="1167595"/>
            <a:ext cx="7038110" cy="27493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12.00-1</a:t>
            </a:r>
            <a:r>
              <a:rPr lang="en-US" sz="28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.20 </a:t>
            </a:r>
          </a:p>
          <a:p>
            <a:pPr marL="0" indent="0" algn="ctr">
              <a:buNone/>
            </a:pPr>
            <a:r>
              <a:rPr lang="ru-RU" sz="24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</a:t>
            </a:r>
            <a:r>
              <a:rPr lang="en-US" sz="24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4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такта </a:t>
            </a:r>
            <a:r>
              <a:rPr lang="ru-RU" sz="2400" b="1" kern="100" dirty="0">
                <a:solidFill>
                  <a:srgbClr val="C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Заполнены слайды </a:t>
            </a:r>
            <a:r>
              <a:rPr lang="en-US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4</a:t>
            </a:r>
            <a:r>
              <a:rPr lang="ru-RU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,</a:t>
            </a:r>
            <a:r>
              <a:rPr lang="en-US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5</a:t>
            </a:r>
            <a:r>
              <a:rPr lang="ru-RU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 в шаблоне презентации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Отражены: идея проекта, содержание деятельности, связь с другими направлениями функционирования ЕФС, роли субъектов региональной системы НМС педагогических и управленческих кадров, дорожная карта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364669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851" y="5500646"/>
            <a:ext cx="11078297" cy="1094509"/>
          </a:xfrm>
        </p:spPr>
        <p:txBody>
          <a:bodyPr>
            <a:normAutofit fontScale="90000"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такт</a:t>
            </a:r>
            <a:b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kern="100" dirty="0">
                <a:solidFill>
                  <a:schemeClr val="accent2">
                    <a:lumMod val="75000"/>
                  </a:schemeClr>
                </a:solidFill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КРИТЕРИИ И ЦЕЛЕВЫЕ ПОКАЗАТЕЛИ </a:t>
            </a:r>
            <a:br>
              <a:rPr lang="en-US" sz="4000" b="1" kern="100" dirty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b="1" kern="0" spc="39" dirty="0">
                <a:solidFill>
                  <a:schemeClr val="bg1"/>
                </a:solidFill>
                <a:latin typeface="Phenomena" panose="020B0604020202020204"/>
                <a:ea typeface="Arial"/>
                <a:cs typeface="Arial" panose="020B0604020202020204" pitchFamily="34" charset="0"/>
                <a:sym typeface="Arial"/>
              </a:rPr>
            </a:br>
            <a:endParaRPr lang="ru-RU" b="1" dirty="0">
              <a:latin typeface="Phenomena" panose="020B060402020202020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3156" y="363297"/>
            <a:ext cx="4937655" cy="3366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3.20-14.20</a:t>
            </a:r>
          </a:p>
          <a:p>
            <a:pPr marL="0" indent="0">
              <a:buNone/>
            </a:pPr>
            <a: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</a:t>
            </a:r>
            <a:r>
              <a:rPr lang="ru-RU" sz="2800" kern="100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микрогруппах</a:t>
            </a:r>
            <a:b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kern="1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kern="1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Bahnschrift" panose="020B0502040204020203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94072" y="1671593"/>
            <a:ext cx="7038110" cy="30680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14.20-14.40 </a:t>
            </a:r>
          </a:p>
          <a:p>
            <a:pPr marL="0" indent="0" algn="ctr">
              <a:buNone/>
            </a:pPr>
            <a:r>
              <a:rPr lang="ru-RU" sz="24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3</a:t>
            </a:r>
            <a:r>
              <a:rPr lang="en-US" sz="24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такта</a:t>
            </a:r>
            <a:r>
              <a:rPr lang="ru-RU" sz="2400" b="1" kern="100" dirty="0">
                <a:solidFill>
                  <a:srgbClr val="C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Заполнены слайды 6,7 в шаблоне презентации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Отражены: ключевые результаты, основные эффекты, необходимые ресурсы, риски проекта, критерии и показатели эффективности. </a:t>
            </a:r>
          </a:p>
        </p:txBody>
      </p:sp>
    </p:spTree>
    <p:extLst>
      <p:ext uri="{BB962C8B-B14F-4D97-AF65-F5344CB8AC3E}">
        <p14:creationId xmlns:p14="http://schemas.microsoft.com/office/powerpoint/2010/main" val="287963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01" y="5476595"/>
            <a:ext cx="11078297" cy="1094509"/>
          </a:xfrm>
        </p:spPr>
        <p:txBody>
          <a:bodyPr>
            <a:normAutofit fontScale="90000"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такт</a:t>
            </a:r>
            <a:b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kern="100" dirty="0">
                <a:solidFill>
                  <a:schemeClr val="accent2">
                    <a:lumMod val="75000"/>
                  </a:schemeClr>
                </a:solidFill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СБОРКА ПРОЕКТА, ПОДГОТОВКА К ЗАЩИТЕ </a:t>
            </a:r>
            <a:br>
              <a:rPr lang="en-US" sz="4000" b="1" kern="100" dirty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b="1" kern="0" spc="39" dirty="0">
                <a:solidFill>
                  <a:schemeClr val="bg1"/>
                </a:solidFill>
                <a:latin typeface="Phenomena" panose="020B0604020202020204"/>
                <a:ea typeface="Arial"/>
                <a:cs typeface="Arial" panose="020B0604020202020204" pitchFamily="34" charset="0"/>
                <a:sym typeface="Arial"/>
              </a:rPr>
            </a:br>
            <a:endParaRPr lang="ru-RU" b="1" dirty="0">
              <a:latin typeface="Phenomena" panose="020B060402020202020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0138" y="512619"/>
            <a:ext cx="4937655" cy="3366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5.00-16.00</a:t>
            </a:r>
          </a:p>
          <a:p>
            <a:pPr marL="0" indent="0">
              <a:buNone/>
            </a:pPr>
            <a: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</a:t>
            </a:r>
            <a:r>
              <a:rPr lang="ru-RU" sz="2800" kern="100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микрогруппах</a:t>
            </a:r>
            <a:br>
              <a:rPr lang="ru-RU" sz="2800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kern="1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kern="1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Bahnschrift" panose="020B0502040204020203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24195" y="1894994"/>
            <a:ext cx="7038110" cy="30680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16.20-17.20 </a:t>
            </a:r>
          </a:p>
          <a:p>
            <a:pPr marL="0" indent="0" algn="ctr">
              <a:buNone/>
            </a:pPr>
            <a:r>
              <a:rPr lang="ru-RU" sz="2400" b="1" kern="100" dirty="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Защита </a:t>
            </a:r>
            <a:r>
              <a:rPr lang="ru-RU" sz="2400" b="1" kern="100">
                <a:solidFill>
                  <a:srgbClr val="00206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проектов </a:t>
            </a:r>
            <a:r>
              <a:rPr lang="ru-RU" sz="2400" b="1" kern="100">
                <a:solidFill>
                  <a:srgbClr val="C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kern="100" dirty="0">
              <a:solidFill>
                <a:srgbClr val="C00000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Регламент защиты: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до 10 мин. – презентация проекта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до 2 мин. – обсуждение проекта, ответы на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137324827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192</Words>
  <Application>Microsoft Office PowerPoint</Application>
  <PresentationFormat>Широкоэкранный</PresentationFormat>
  <Paragraphs>32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Bahnschrift</vt:lpstr>
      <vt:lpstr>Calibri</vt:lpstr>
      <vt:lpstr>Muller Bold</vt:lpstr>
      <vt:lpstr>Phenomena</vt:lpstr>
      <vt:lpstr>Phenomena Bold</vt:lpstr>
      <vt:lpstr>Times New Roman</vt:lpstr>
      <vt:lpstr>Trebuchet MS</vt:lpstr>
      <vt:lpstr>Wingdings 3</vt:lpstr>
      <vt:lpstr>Аспект</vt:lpstr>
      <vt:lpstr>Презентация PowerPoint</vt:lpstr>
      <vt:lpstr>I такт  Проблематизация и целеполагание </vt:lpstr>
      <vt:lpstr>II такт  Содержание деятельности. Дорожная карта проекта </vt:lpstr>
      <vt:lpstr>III такт КРИТЕРИИ И ЦЕЛЕВЫЕ ПОКАЗАТЕЛИ   </vt:lpstr>
      <vt:lpstr>IV такт СБОРКА ПРОЕКТА, ПОДГОТОВКА К ЗАЩИТЕ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OVR</dc:creator>
  <cp:lastModifiedBy>user</cp:lastModifiedBy>
  <cp:revision>17</cp:revision>
  <dcterms:modified xsi:type="dcterms:W3CDTF">2023-06-19T11:15:37Z</dcterms:modified>
</cp:coreProperties>
</file>