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307" r:id="rId3"/>
    <p:sldId id="305" r:id="rId4"/>
    <p:sldId id="293" r:id="rId5"/>
    <p:sldId id="295" r:id="rId6"/>
    <p:sldId id="296" r:id="rId7"/>
    <p:sldId id="298" r:id="rId8"/>
    <p:sldId id="304" r:id="rId9"/>
    <p:sldId id="300" r:id="rId10"/>
    <p:sldId id="302" r:id="rId11"/>
    <p:sldId id="303" r:id="rId12"/>
    <p:sldId id="299" r:id="rId13"/>
    <p:sldId id="306" r:id="rId14"/>
    <p:sldId id="290" r:id="rId15"/>
  </p:sldIdLst>
  <p:sldSz cx="12192000" cy="6858000"/>
  <p:notesSz cx="6669088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4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4339" autoAdjust="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996C2-1372-42DE-BCCF-3795C3892DEB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4779C-CED2-495C-87A7-01133D923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527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ECA9B-FD57-4C3F-BEF8-FD068084615F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FD0B-DCED-42DB-8A1C-379E6F08A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56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4FD0B-DCED-42DB-8A1C-379E6F08ACD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902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4FD0B-DCED-42DB-8A1C-379E6F08ACD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98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3BD9-4E7C-4FA3-B967-89DBE1BB390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E0EB-982F-4987-BA9B-458436A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37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3BD9-4E7C-4FA3-B967-89DBE1BB390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E0EB-982F-4987-BA9B-458436A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6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3BD9-4E7C-4FA3-B967-89DBE1BB390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E0EB-982F-4987-BA9B-458436A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94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3BD9-4E7C-4FA3-B967-89DBE1BB390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E0EB-982F-4987-BA9B-458436A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68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3BD9-4E7C-4FA3-B967-89DBE1BB390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E0EB-982F-4987-BA9B-458436A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04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3BD9-4E7C-4FA3-B967-89DBE1BB390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E0EB-982F-4987-BA9B-458436A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30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3BD9-4E7C-4FA3-B967-89DBE1BB390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E0EB-982F-4987-BA9B-458436A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53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3BD9-4E7C-4FA3-B967-89DBE1BB390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E0EB-982F-4987-BA9B-458436A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91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3BD9-4E7C-4FA3-B967-89DBE1BB390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E0EB-982F-4987-BA9B-458436A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14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3BD9-4E7C-4FA3-B967-89DBE1BB390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E0EB-982F-4987-BA9B-458436A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19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3BD9-4E7C-4FA3-B967-89DBE1BB390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E0EB-982F-4987-BA9B-458436A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27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33BD9-4E7C-4FA3-B967-89DBE1BB390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8E0EB-982F-4987-BA9B-458436A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80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09" y="282978"/>
            <a:ext cx="1225402" cy="1554615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24000" y="228601"/>
            <a:ext cx="8885382" cy="2347546"/>
          </a:xfrm>
        </p:spPr>
        <p:txBody>
          <a:bodyPr>
            <a:no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Магаданской области</a:t>
            </a:r>
            <a:b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МОГАУДПО</a:t>
            </a:r>
            <a:b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«Институт развития образования и повышения квалификации</a:t>
            </a:r>
            <a:b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педагогических кадров»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84909" y="2087059"/>
            <a:ext cx="11097491" cy="295688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endParaRPr lang="ru-RU" sz="1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Актуальные вопросы </a:t>
            </a:r>
            <a:endParaRPr lang="ru-RU" sz="1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lang="ru-RU" sz="1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воспитательной </a:t>
            </a:r>
            <a:r>
              <a:rPr lang="ru-RU" sz="1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</a:p>
          <a:p>
            <a:pPr>
              <a:lnSpc>
                <a:spcPct val="120000"/>
              </a:lnSpc>
            </a:pPr>
            <a:r>
              <a:rPr lang="ru-RU" sz="1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общеобразовательных </a:t>
            </a:r>
            <a:r>
              <a:rPr lang="ru-RU" sz="1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организациях</a:t>
            </a:r>
          </a:p>
          <a:p>
            <a:pPr>
              <a:lnSpc>
                <a:spcPct val="120000"/>
              </a:lnSpc>
            </a:pPr>
            <a:r>
              <a:rPr lang="ru-RU" sz="1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2022/2023 учебном году</a:t>
            </a:r>
            <a:r>
              <a:rPr lang="ru-RU" sz="1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ru-RU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  <a:p>
            <a:endParaRPr lang="ru-RU" sz="32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endParaRPr lang="ru-RU" sz="32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endParaRPr lang="ru-RU" sz="3200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ru-RU" sz="9600" dirty="0" smtClean="0">
                <a:solidFill>
                  <a:schemeClr val="accent4">
                    <a:lumMod val="50000"/>
                  </a:schemeClr>
                </a:solidFill>
                <a:cs typeface="Arial" panose="020B0604020202020204" pitchFamily="34" charset="0"/>
              </a:rPr>
              <a:t>24 августа 2023 г. </a:t>
            </a:r>
            <a:endParaRPr lang="ru-RU" sz="9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3536" y="478067"/>
            <a:ext cx="1682642" cy="135952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820" y="1060931"/>
            <a:ext cx="2467896" cy="136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7000">
              <a:schemeClr val="accent4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2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рабочих программах воспитания. Целевой раздел.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08930"/>
              </p:ext>
            </p:extLst>
          </p:nvPr>
        </p:nvGraphicFramePr>
        <p:xfrm>
          <a:off x="469667" y="939339"/>
          <a:ext cx="11427057" cy="5547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5858">
                  <a:extLst>
                    <a:ext uri="{9D8B030D-6E8A-4147-A177-3AD203B41FA5}">
                      <a16:colId xmlns:a16="http://schemas.microsoft.com/office/drawing/2014/main" val="2270909016"/>
                    </a:ext>
                  </a:extLst>
                </a:gridCol>
                <a:gridCol w="5791199">
                  <a:extLst>
                    <a:ext uri="{9D8B030D-6E8A-4147-A177-3AD203B41FA5}">
                      <a16:colId xmlns:a16="http://schemas.microsoft.com/office/drawing/2014/main" val="1975834081"/>
                    </a:ext>
                  </a:extLst>
                </a:gridCol>
              </a:tblGrid>
              <a:tr h="1503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Примерная рабочая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программа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воспитания,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 г.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Федеральные рабочие программы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воспитания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НОО, ООО, СОО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 г</a:t>
                      </a:r>
                      <a:r>
                        <a:rPr lang="ru-RU" sz="20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972260"/>
                  </a:ext>
                </a:extLst>
              </a:tr>
              <a:tr h="40434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Программа воспитания реализуется в единстве учебной и воспитательной деятельности образовательной организации по основным направлениям воспитания в соответствии с ФГОС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Программа	 воспитания	реализуется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единстве  учебной и воспитательной деятельности образовательной организации по основным направлениям воспитания в соответствии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ФГОС НОО (ООО,СОО) и отражает готовность обучающихся руководствоваться ценностями и приобретать первоначальный опыт деятельности на их основе, в том числе в части: …</a:t>
                      </a:r>
                      <a:endParaRPr lang="ru-RU" sz="2000" kern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595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20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7000">
              <a:schemeClr val="accent4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2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рабочих программах воспитания ООО и СОО. </a:t>
            </a:r>
            <a:b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ориентиры.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860118"/>
              </p:ext>
            </p:extLst>
          </p:nvPr>
        </p:nvGraphicFramePr>
        <p:xfrm>
          <a:off x="647700" y="1219202"/>
          <a:ext cx="10706100" cy="5092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398">
                  <a:extLst>
                    <a:ext uri="{9D8B030D-6E8A-4147-A177-3AD203B41FA5}">
                      <a16:colId xmlns:a16="http://schemas.microsoft.com/office/drawing/2014/main" val="279412640"/>
                    </a:ext>
                  </a:extLst>
                </a:gridCol>
                <a:gridCol w="3559002">
                  <a:extLst>
                    <a:ext uri="{9D8B030D-6E8A-4147-A177-3AD203B41FA5}">
                      <a16:colId xmlns:a16="http://schemas.microsoft.com/office/drawing/2014/main" val="2971967838"/>
                    </a:ext>
                  </a:extLst>
                </a:gridCol>
                <a:gridCol w="3568700">
                  <a:extLst>
                    <a:ext uri="{9D8B030D-6E8A-4147-A177-3AD203B41FA5}">
                      <a16:colId xmlns:a16="http://schemas.microsoft.com/office/drawing/2014/main" val="4036204181"/>
                    </a:ext>
                  </a:extLst>
                </a:gridCol>
              </a:tblGrid>
              <a:tr h="494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Начальное общее образование	</a:t>
                      </a:r>
                      <a:endParaRPr lang="ru-RU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90000">
                          <a:schemeClr val="accent4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Основное общее образование	</a:t>
                      </a:r>
                      <a:endParaRPr lang="ru-RU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90000">
                          <a:schemeClr val="accent4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Среднее общее образование</a:t>
                      </a:r>
                      <a:endParaRPr lang="ru-RU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90000">
                          <a:schemeClr val="accent4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22406686"/>
                  </a:ext>
                </a:extLst>
              </a:tr>
              <a:tr h="4505866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Без изменений</a:t>
                      </a:r>
                      <a:endParaRPr lang="ru-RU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90000">
                          <a:schemeClr val="accent4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Гражданско-патриотическое воспитание (было-гражданское воспитание, патриотическое воспитание);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духовно-нравственное воспитание;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эстетическое воспитание;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физическое воспитание, формирование культуры здоровья и эмоционального благополучия;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трудовое воспитание;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экологическое воспитание;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ценности научного познания.</a:t>
                      </a:r>
                    </a:p>
                    <a:p>
                      <a:endParaRPr lang="ru-RU" sz="18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90000">
                          <a:schemeClr val="accent4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Физическое воспитание, формирование культуры здоровья и эмоционального благополучия.</a:t>
                      </a:r>
                      <a:endParaRPr lang="ru-RU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90000">
                          <a:schemeClr val="accent4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08544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93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55000">
              <a:schemeClr val="accent4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составить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календарный план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воспитательной работы</a:t>
            </a:r>
            <a:b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8225"/>
            <a:ext cx="10515600" cy="529520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Выберите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подходящую вашей школе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структуру плана.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Укажите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события из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федерального календарного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плана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воспитательной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Конкретизируйте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виды, формы 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воспитательной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по модулям ФРПВ.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Продублируйте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воспитательные дела из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плана внеурочной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в модули календарного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плана  воспитательной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соответствующего уровня образования.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В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модуле «Внеурочная деятельность»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календарного плана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распределите курсы по направлениям,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которые школа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определяет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самостоятельно.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Учтите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мнение совета родителей и совета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обучающихся. Для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этого направьте им проекты календарных планов.</a:t>
            </a:r>
          </a:p>
        </p:txBody>
      </p:sp>
    </p:spTree>
    <p:extLst>
      <p:ext uri="{BB962C8B-B14F-4D97-AF65-F5344CB8AC3E}">
        <p14:creationId xmlns:p14="http://schemas.microsoft.com/office/powerpoint/2010/main" val="25907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внеурочной деятельности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3288"/>
            <a:ext cx="10515600" cy="54947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Информационно-методическое письмо министерства просвещения Российской Федерации об организации внеурочной деятельности в рамках реализации обновленных федеральных государственных образовательных стандартов начального общего и основного общего образования от 05.07.2022 г. № ТВ-1290/03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sz="2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государственный образовательный стандарт начального общего образования с изменениями и дополнениями от 18 июля 2022 г. (утвержден приказом Министерства просвещения Российской Федерации от 31 мая 2021 г. № 286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endParaRPr lang="ru-RU" sz="2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государственный образовательный стандарт основного общего образования (утвержден приказом Министерства просвещения Российской Федерации от 31 мая 2021 г. № 287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endParaRPr lang="ru-RU" sz="2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государственный образовательный стандарт среднего общего образования с изменениями и дополнениями от 12 августа 2022 г. (утвержден приказом Министерства просвещения Российской Федерации от 17 мая 2012 г. № 732).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2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35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Кафедра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воспитания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МОГАУДПО «ИРО И ПКПК»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Консультации 28,29,30 августа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с 14 до 16 часов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8(4132) 60-12-51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Зоя Викторовна Погонец, заведующий кафедрой воспитания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kafedra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vosp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49.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План: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825625"/>
            <a:ext cx="10356273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Актуализация рабочих программ воспитания и календарных планов воспитательной работы в соответствии с ФОП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(З.В. Погонец, заведующий кафедрой воспитания).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Семья и школа - грани взаимодействия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(В.В. Каранова,проректор по НМР, к.пс.н.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Конкурсное движение в 2023/2024 учебном году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 Э.А. Чурсина, доцент кафедры воспитания, к.п.н.).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Разное.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14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09" y="282978"/>
            <a:ext cx="1225402" cy="1554615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24000" y="228601"/>
            <a:ext cx="8885382" cy="2347546"/>
          </a:xfrm>
        </p:spPr>
        <p:txBody>
          <a:bodyPr>
            <a:no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Магаданской области</a:t>
            </a:r>
            <a:b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МОГАУДПО</a:t>
            </a:r>
            <a:b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«Институт развития образования и повышения квалификации</a:t>
            </a:r>
            <a:b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педагогических кадров»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84909" y="2087059"/>
            <a:ext cx="11097491" cy="348246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endParaRPr lang="ru-RU" sz="1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2800" b="1" dirty="0" smtClean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Актуализация рабочих программ воспитания и календарных </a:t>
            </a:r>
            <a:r>
              <a:rPr lang="ru-RU" sz="1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планов </a:t>
            </a:r>
            <a:r>
              <a:rPr lang="ru-RU" sz="1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воспитательной </a:t>
            </a:r>
            <a:r>
              <a:rPr lang="ru-RU" sz="1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в </a:t>
            </a:r>
            <a:r>
              <a:rPr lang="ru-RU" sz="12800" b="1" dirty="0" smtClean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2022/2023 </a:t>
            </a:r>
            <a:r>
              <a:rPr lang="ru-RU" sz="12800" b="1" dirty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учебном году</a:t>
            </a:r>
            <a:r>
              <a:rPr lang="ru-RU" sz="12800" b="1" dirty="0" smtClean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endParaRPr lang="ru-RU" sz="3200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r"/>
            <a:r>
              <a:rPr lang="ru-RU" sz="72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З.В. Погонец, заведующий кафедрой </a:t>
            </a:r>
          </a:p>
          <a:p>
            <a:pPr algn="r"/>
            <a:r>
              <a:rPr lang="ru-RU" sz="72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воспитания МОГАУДПО «ИРО и ПКПК»</a:t>
            </a:r>
            <a:endParaRPr lang="ru-RU" sz="72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ru-RU" sz="3200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ru-RU" sz="9600" dirty="0" smtClean="0">
                <a:solidFill>
                  <a:srgbClr val="C00000"/>
                </a:solidFill>
                <a:cs typeface="Arial" panose="020B0604020202020204" pitchFamily="34" charset="0"/>
              </a:rPr>
              <a:t>24 августа 2023 г. </a:t>
            </a:r>
            <a:endParaRPr lang="ru-RU" sz="9600" dirty="0">
              <a:solidFill>
                <a:srgbClr val="C0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3536" y="478067"/>
            <a:ext cx="1682642" cy="135952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820" y="1060931"/>
            <a:ext cx="2467896" cy="136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5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35000">
              <a:schemeClr val="accent4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19100"/>
            <a:ext cx="10487025" cy="105727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Нормативная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база:</a:t>
            </a:r>
            <a:b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95524" y="1476375"/>
            <a:ext cx="9896475" cy="5105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371- ФЗ  от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сентября 2022 года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 Министерства просвещения РФ от 07.08.жэ2023 г. № АБ-3287/06 «О направлении информации»- об актуализации рабочих программ воспитания и календарных планов воспитательной работы.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27" y="1476375"/>
            <a:ext cx="1167072" cy="11670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00" y="3954260"/>
            <a:ext cx="1166380" cy="116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93700"/>
            <a:ext cx="10515600" cy="10445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Нормативная база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3491" y="1584070"/>
            <a:ext cx="9524999" cy="46178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18 мая 2023 г. № 372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федеральной образовательной программы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начального общего образования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0" lv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мая 2023 г. № 370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федеральной образовательной программы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основного общего образования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0" indent="0">
              <a:buNone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18 мая 2023 г. № 371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федеральной образовательной программы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среднего общего образования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17" y="3164653"/>
            <a:ext cx="1151949" cy="11519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22" y="4769253"/>
            <a:ext cx="1174347" cy="117434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322" y="1584070"/>
            <a:ext cx="1131044" cy="112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9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  6.1.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статьи 12 Федерального закона от 29 декабря</a:t>
            </a:r>
            <a:b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 г. № 273-ФЗ «Об образовании в Российской Федерации»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(Федеральный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№ 273-ФЗ)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575" y="1690688"/>
            <a:ext cx="11388436" cy="44862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осуществляющие образовательную деятельность по имеющим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государственную аккредитацию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образовательным программам начального общего, основного общего, среднего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общего образования,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разрабатывают образовательные программы в соответствии с федеральными государственными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образовательными стандартами и соответствующими федеральными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основными общеобразовательными  программами.</a:t>
            </a:r>
          </a:p>
          <a:p>
            <a:pPr marL="0" indent="0" algn="just">
              <a:buNone/>
            </a:pP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Содержание и планируемые результаты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разработанных образовательными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организациями образовательных программ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должны быть не ниже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соответствующих содержания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 планируемых результатов федеральных основных общеобразовательных 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74162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1">
                <a:lumMod val="5000"/>
                <a:lumOff val="95000"/>
              </a:schemeClr>
            </a:gs>
            <a:gs pos="100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7000">
              <a:schemeClr val="accent4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Вариативная 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 рабочих программ воспитания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407958"/>
              </p:ext>
            </p:extLst>
          </p:nvPr>
        </p:nvGraphicFramePr>
        <p:xfrm>
          <a:off x="465513" y="1321725"/>
          <a:ext cx="10888287" cy="5513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189">
                  <a:extLst>
                    <a:ext uri="{9D8B030D-6E8A-4147-A177-3AD203B41FA5}">
                      <a16:colId xmlns:a16="http://schemas.microsoft.com/office/drawing/2014/main" val="3922856752"/>
                    </a:ext>
                  </a:extLst>
                </a:gridCol>
                <a:gridCol w="8544098">
                  <a:extLst>
                    <a:ext uri="{9D8B030D-6E8A-4147-A177-3AD203B41FA5}">
                      <a16:colId xmlns:a16="http://schemas.microsoft.com/office/drawing/2014/main" val="1293923883"/>
                    </a:ext>
                  </a:extLst>
                </a:gridCol>
              </a:tblGrid>
              <a:tr h="87859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Целевой раздел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Дополнительные  целевые</a:t>
                      </a:r>
                    </a:p>
                    <a:p>
                      <a:r>
                        <a:rPr lang="ru-RU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ориентиры результатов воспитания обучающихся </a:t>
                      </a:r>
                    </a:p>
                    <a:p>
                      <a:endParaRPr lang="ru-RU" sz="18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058429"/>
                  </a:ext>
                </a:extLst>
              </a:tr>
              <a:tr h="121568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Содержательный раздел</a:t>
                      </a:r>
                      <a:endParaRPr lang="ru-RU" sz="18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Конкретные  характеристики</a:t>
                      </a:r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800" b="0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уклада ОО; конкретные виды, формы и содержание планируемой</a:t>
                      </a:r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800" b="0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воспитательной деятельности по всем</a:t>
                      </a:r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800" b="0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содержательным модулям, направлениям деятельности.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848056"/>
                  </a:ext>
                </a:extLst>
              </a:tr>
              <a:tr h="3250805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Организационный раздел</a:t>
                      </a:r>
                      <a:endParaRPr lang="ru-RU" sz="18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Конкретные  позиции в отношении кадрового</a:t>
                      </a:r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800" b="0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нормативно-методического обеспечения реализации рабочих программ</a:t>
                      </a:r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800" b="0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воспитания</a:t>
                      </a:r>
                      <a:r>
                        <a:rPr lang="ru-RU" sz="1800" b="1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r>
                        <a:rPr lang="ru-RU" sz="1800" b="0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1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единой рабочей программы воспитания и / или рабочих программ воспитания по уровням образования</a:t>
                      </a:r>
                      <a:r>
                        <a:rPr lang="ru-RU" sz="1800" b="0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требования  к условиям работы</a:t>
                      </a:r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800" b="0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обучающимися с особыми образовательными потребностями;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система поощрения социальной успешности и проявлений активной жизненной позиции обучающихся;</a:t>
                      </a:r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800" b="0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анализ воспитательного процесса, его результатов.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Письмо Минпросвещения России, Рособрнадзора от 26.04.2021 №№ СК-114/06, 01-115/08-01 «О направлении разъяснений».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887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8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1">
                <a:lumMod val="5000"/>
                <a:lumOff val="95000"/>
              </a:schemeClr>
            </a:gs>
            <a:gs pos="100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7000">
              <a:schemeClr val="accent4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Вариативная 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 рабочих программ воспитания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589649"/>
              </p:ext>
            </p:extLst>
          </p:nvPr>
        </p:nvGraphicFramePr>
        <p:xfrm>
          <a:off x="423949" y="1321725"/>
          <a:ext cx="10929851" cy="5286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0851">
                  <a:extLst>
                    <a:ext uri="{9D8B030D-6E8A-4147-A177-3AD203B41FA5}">
                      <a16:colId xmlns:a16="http://schemas.microsoft.com/office/drawing/2014/main" val="3922856752"/>
                    </a:ext>
                  </a:extLst>
                </a:gridCol>
                <a:gridCol w="7239000">
                  <a:extLst>
                    <a:ext uri="{9D8B030D-6E8A-4147-A177-3AD203B41FA5}">
                      <a16:colId xmlns:a16="http://schemas.microsoft.com/office/drawing/2014/main" val="1293923883"/>
                    </a:ext>
                  </a:extLst>
                </a:gridCol>
              </a:tblGrid>
              <a:tr h="528689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Календарный  план воспитательной работы в общеобразовательной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организации</a:t>
                      </a:r>
                      <a:endParaRPr lang="ru-RU" sz="18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Иные  мероприятия, события, кроме</a:t>
                      </a:r>
                    </a:p>
                    <a:p>
                      <a:r>
                        <a:rPr lang="ru-RU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указанных в федеральной рабочей программе воспитания (часть 4 статьи 12.1.Федерального закона № 273-ФЗ), в федеральных календарных планах воспитательной работы в составе ФОП НОО (пункт 174), ФОП ООО (пункт 170),</a:t>
                      </a:r>
                    </a:p>
                    <a:p>
                      <a:r>
                        <a:rPr lang="ru-RU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ФОП СОО (пункт 134).</a:t>
                      </a:r>
                    </a:p>
                    <a:p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058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90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7000">
              <a:schemeClr val="accent4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2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рабочей программе воспитания. Целевой раздел.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594964"/>
              </p:ext>
            </p:extLst>
          </p:nvPr>
        </p:nvGraphicFramePr>
        <p:xfrm>
          <a:off x="469668" y="939338"/>
          <a:ext cx="11360382" cy="6007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0191">
                  <a:extLst>
                    <a:ext uri="{9D8B030D-6E8A-4147-A177-3AD203B41FA5}">
                      <a16:colId xmlns:a16="http://schemas.microsoft.com/office/drawing/2014/main" val="2270909016"/>
                    </a:ext>
                  </a:extLst>
                </a:gridCol>
                <a:gridCol w="5680191">
                  <a:extLst>
                    <a:ext uri="{9D8B030D-6E8A-4147-A177-3AD203B41FA5}">
                      <a16:colId xmlns:a16="http://schemas.microsoft.com/office/drawing/2014/main" val="1975834081"/>
                    </a:ext>
                  </a:extLst>
                </a:gridCol>
              </a:tblGrid>
              <a:tr h="10176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Примерная рабочая </a:t>
                      </a: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программа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воспитания,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 г.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Федеральная рабочая программа воспитания,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AC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СОО</a:t>
                      </a: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(ФРП НОО и ФРП ООО</a:t>
                      </a: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без изменений</a:t>
                      </a: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ru-RU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972260"/>
                  </a:ext>
                </a:extLst>
              </a:tr>
              <a:tr h="4786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Цель воспитания</a:t>
                      </a:r>
                      <a:r>
                        <a:rPr lang="ru-RU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обучающихся в образовательной организации: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развитие личности, создание условий для самоопределения и социализации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среде.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Цель воспитания</a:t>
                      </a: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обучающихся в образовательной организации: </a:t>
                      </a:r>
                      <a:r>
                        <a:rPr lang="ru-RU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развитие </a:t>
                      </a: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личности, создание условий для самоопределения и социализации на основе традиционных российских ценностей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(жизни, достоинства, прав и свобод человека, патриотизма, гражданственности, служения Отечеству и ответственности за его судьбу, высоких нравственных идеалов, крепкой семьи, созидательного труда, приоритета духовного над материальным, гуманизма, милосердия, справедливости, коллективизма, взаимопомощи и взаимоуважения, исторической памяти и преемственности поколений, единства народов России), </a:t>
                      </a: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 также принятых в российском обществе правил и норм поведения в интересах человека, семьи, общества и государства.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595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66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3782</TotalTime>
  <Words>1002</Words>
  <Application>Microsoft Office PowerPoint</Application>
  <PresentationFormat>Широкоэкранный</PresentationFormat>
  <Paragraphs>121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Министерство образования Магаданской области МОГАУДПО  «Институт развития образования и повышения квалификации  педагогических кадров»         </vt:lpstr>
      <vt:lpstr>План:</vt:lpstr>
      <vt:lpstr>Министерство образования Магаданской области МОГАУДПО  «Институт развития образования и повышения квалификации  педагогических кадров»         </vt:lpstr>
      <vt:lpstr> Нормативная база: </vt:lpstr>
      <vt:lpstr>Нормативная база</vt:lpstr>
      <vt:lpstr>Часть  6.1. статьи 12 Федерального закона от 29 декабря 2012 г. № 273-ФЗ «Об образовании в Российской Федерации» (Федеральный закон № 273-ФЗ)</vt:lpstr>
      <vt:lpstr>Вариативная  часть рабочих программ воспитания</vt:lpstr>
      <vt:lpstr>Вариативная  часть рабочих программ воспитания</vt:lpstr>
      <vt:lpstr>Изменения в рабочей программе воспитания. Целевой раздел.</vt:lpstr>
      <vt:lpstr>Изменения в рабочих программах воспитания. Целевой раздел.</vt:lpstr>
      <vt:lpstr>Изменения в рабочих программах воспитания ООО и СОО.  Целевые ориентиры.</vt:lpstr>
      <vt:lpstr>Как составить календарный план воспитательной работы </vt:lpstr>
      <vt:lpstr>Организация внеурочной деятельности</vt:lpstr>
      <vt:lpstr>Кафедра  воспитания МОГАУДПО «ИРО И ПКПК»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Магаданской области МОГАУДПО «Институт развития образования и повышения квалификации  педагогических кадров»    </dc:title>
  <dc:creator>admin</dc:creator>
  <cp:lastModifiedBy>User</cp:lastModifiedBy>
  <cp:revision>116</cp:revision>
  <cp:lastPrinted>2023-08-23T05:34:34Z</cp:lastPrinted>
  <dcterms:created xsi:type="dcterms:W3CDTF">2022-08-08T03:02:15Z</dcterms:created>
  <dcterms:modified xsi:type="dcterms:W3CDTF">2023-08-23T23:32:29Z</dcterms:modified>
</cp:coreProperties>
</file>