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51"/>
  </p:notesMasterIdLst>
  <p:sldIdLst>
    <p:sldId id="258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4" r:id="rId13"/>
    <p:sldId id="313" r:id="rId14"/>
    <p:sldId id="278" r:id="rId15"/>
    <p:sldId id="318" r:id="rId16"/>
    <p:sldId id="319" r:id="rId17"/>
    <p:sldId id="320" r:id="rId18"/>
    <p:sldId id="315" r:id="rId19"/>
    <p:sldId id="292" r:id="rId20"/>
    <p:sldId id="293" r:id="rId21"/>
    <p:sldId id="302" r:id="rId22"/>
    <p:sldId id="295" r:id="rId23"/>
    <p:sldId id="296" r:id="rId24"/>
    <p:sldId id="297" r:id="rId25"/>
    <p:sldId id="298" r:id="rId26"/>
    <p:sldId id="301" r:id="rId27"/>
    <p:sldId id="300" r:id="rId28"/>
    <p:sldId id="321" r:id="rId29"/>
    <p:sldId id="341" r:id="rId30"/>
    <p:sldId id="333" r:id="rId31"/>
    <p:sldId id="322" r:id="rId32"/>
    <p:sldId id="323" r:id="rId33"/>
    <p:sldId id="324" r:id="rId34"/>
    <p:sldId id="325" r:id="rId35"/>
    <p:sldId id="326" r:id="rId36"/>
    <p:sldId id="328" r:id="rId37"/>
    <p:sldId id="327" r:id="rId38"/>
    <p:sldId id="329" r:id="rId39"/>
    <p:sldId id="330" r:id="rId40"/>
    <p:sldId id="331" r:id="rId41"/>
    <p:sldId id="332" r:id="rId42"/>
    <p:sldId id="336" r:id="rId43"/>
    <p:sldId id="335" r:id="rId44"/>
    <p:sldId id="334" r:id="rId45"/>
    <p:sldId id="337" r:id="rId46"/>
    <p:sldId id="338" r:id="rId47"/>
    <p:sldId id="339" r:id="rId48"/>
    <p:sldId id="340" r:id="rId49"/>
    <p:sldId id="29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D9350-85D6-4A24-9996-77567A3F4BEF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4500D-ED67-474F-BFD8-6BF292A98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8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4500D-ED67-474F-BFD8-6BF292A98F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5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3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80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35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31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009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0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0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2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10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7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5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9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8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2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7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A025D-7B69-471E-A8E0-19635A1D6C5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vkkr.apkpro.ru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959" y="1624634"/>
            <a:ext cx="10565679" cy="505970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МОГАУДПО «ИНСТИТУТ РАЗВИТИЯ ОБРАЗОВАНИЯ И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ПОВЫШЕНИЯ КВАЛИФИКАЦИИ ПЕДАГОГИЧЕСКИХ КАДРОВ»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ВОСПИТАНИЯ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42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96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«Актуальные вопросы организации воспитательной работы в общеобразовательных организациях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2023-2024 учебном году»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70000"/>
              </a:lnSpc>
              <a:spcBef>
                <a:spcPts val="0"/>
              </a:spcBef>
            </a:pPr>
            <a:endParaRPr 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7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Чурсина Элеонора Александровна, </a:t>
            </a:r>
            <a:b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  кафедры воспитания</a:t>
            </a:r>
            <a:b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МОГАУДПО «ИРО и ПКПК», </a:t>
            </a:r>
          </a:p>
          <a:p>
            <a:pPr algn="r">
              <a:lnSpc>
                <a:spcPct val="17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педагогических наук, доцент</a:t>
            </a:r>
            <a:br>
              <a:rPr lang="ru-RU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633" y="23383"/>
            <a:ext cx="1510009" cy="1299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34" y="173660"/>
            <a:ext cx="1170533" cy="14509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50" y="173660"/>
            <a:ext cx="2438400" cy="1628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94" y="5501810"/>
            <a:ext cx="1365622" cy="11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9FC9A-0403-493A-B38F-A038FE4D8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300" b="1" dirty="0">
                <a:solidFill>
                  <a:srgbClr val="2E83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068C8-4D95-4EEF-BD37-184A31C91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16924"/>
            <a:ext cx="10271715" cy="486888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500" b="1" dirty="0">
                <a:solidFill>
                  <a:srgbClr val="0070C0"/>
                </a:solidFill>
              </a:rPr>
              <a:t>ОРИЕНТИРОВОЧНЫЕ СРОКИ ПРОВЕДЕНИЯ КОНКУРСА: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ru-RU" sz="15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000" dirty="0">
                <a:solidFill>
                  <a:srgbClr val="0070C0"/>
                </a:solidFill>
              </a:rPr>
              <a:t>– </a:t>
            </a:r>
            <a:r>
              <a:rPr lang="ru-RU" sz="3000" b="1" dirty="0">
                <a:solidFill>
                  <a:srgbClr val="0070C0"/>
                </a:solidFill>
              </a:rPr>
              <a:t>региональный этап </a:t>
            </a:r>
            <a:r>
              <a:rPr lang="ru-RU" sz="2400" dirty="0">
                <a:solidFill>
                  <a:srgbClr val="0070C0"/>
                </a:solidFill>
              </a:rPr>
              <a:t>–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400" dirty="0">
                <a:solidFill>
                  <a:srgbClr val="0070C0"/>
                </a:solidFill>
              </a:rPr>
              <a:t>09 ЯНВАРЯ – 31 МАРТА 2024 г. – прием работ;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400" dirty="0">
                <a:solidFill>
                  <a:srgbClr val="0070C0"/>
                </a:solidFill>
              </a:rPr>
              <a:t>01 апреля – 13 МАЯ – подведение итогов;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400" dirty="0">
                <a:solidFill>
                  <a:srgbClr val="0070C0"/>
                </a:solidFill>
              </a:rPr>
              <a:t>– </a:t>
            </a:r>
            <a:r>
              <a:rPr lang="ru-RU" sz="3000" b="1" dirty="0">
                <a:solidFill>
                  <a:srgbClr val="0070C0"/>
                </a:solidFill>
              </a:rPr>
              <a:t>межрегиональный этап в ДФО </a:t>
            </a:r>
            <a:r>
              <a:rPr lang="ru-RU" sz="2400" dirty="0">
                <a:solidFill>
                  <a:srgbClr val="0070C0"/>
                </a:solidFill>
              </a:rPr>
              <a:t>–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400" dirty="0">
                <a:solidFill>
                  <a:srgbClr val="0070C0"/>
                </a:solidFill>
              </a:rPr>
              <a:t>14 мая – 31 августа;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400" dirty="0">
                <a:solidFill>
                  <a:srgbClr val="0070C0"/>
                </a:solidFill>
              </a:rPr>
              <a:t>– </a:t>
            </a:r>
            <a:r>
              <a:rPr lang="ru-RU" sz="3000" b="1" dirty="0">
                <a:solidFill>
                  <a:srgbClr val="0070C0"/>
                </a:solidFill>
              </a:rPr>
              <a:t>всероссийский этап </a:t>
            </a:r>
            <a:r>
              <a:rPr lang="ru-RU" sz="2400" dirty="0">
                <a:solidFill>
                  <a:srgbClr val="0070C0"/>
                </a:solidFill>
              </a:rPr>
              <a:t>–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400" dirty="0">
                <a:solidFill>
                  <a:srgbClr val="0070C0"/>
                </a:solidFill>
              </a:rPr>
              <a:t>01 сентября – 30 ноября.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16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A5077-2854-4644-8595-F7BEFC49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689824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2E83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EE838-A020-4B24-BE86-EA9A6DF2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68982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</a:rPr>
              <a:t>С документами конкурса (положение о конкурсе, этапы конкурса, сроки проведения, номинации, количество призовых мест и др.) можно ознакомиться на официальном сайте Синодального отдела религиозного образования и катехизации Русской Православной Церкви по </a:t>
            </a:r>
            <a:r>
              <a:rPr lang="ru-RU" sz="3200" b="1" dirty="0">
                <a:solidFill>
                  <a:srgbClr val="0070C0"/>
                </a:solidFill>
              </a:rPr>
              <a:t>QR-коду:</a:t>
            </a:r>
          </a:p>
        </p:txBody>
      </p:sp>
    </p:spTree>
    <p:extLst>
      <p:ext uri="{BB962C8B-B14F-4D97-AF65-F5344CB8AC3E}">
        <p14:creationId xmlns:p14="http://schemas.microsoft.com/office/powerpoint/2010/main" val="116042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59008-DEE0-4347-9197-673DF460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300" b="1" dirty="0">
                <a:solidFill>
                  <a:srgbClr val="2E83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41C47-9246-42BB-95EC-88FC94F80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</a:rPr>
              <a:t>«ЗА НРАВСТВЕННЫЙ ПОДВИГ УЧИТЕЛЯ»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E9380F-6FF3-4CCB-BE65-3627C5157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6" y="3161826"/>
            <a:ext cx="3199960" cy="31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6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6144F-491F-424A-B36B-BB95CD82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879830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2E83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F0E94-852D-4034-B473-8EFE0416E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879829" cy="44777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</a:rPr>
              <a:t>В декабре 2023 года </a:t>
            </a:r>
            <a:r>
              <a:rPr lang="ru-RU" sz="3200" dirty="0">
                <a:solidFill>
                  <a:srgbClr val="0070C0"/>
                </a:solidFill>
              </a:rPr>
              <a:t>на базе </a:t>
            </a:r>
            <a:r>
              <a:rPr lang="ru-RU" sz="3200" b="1" dirty="0">
                <a:solidFill>
                  <a:srgbClr val="0070C0"/>
                </a:solidFill>
              </a:rPr>
              <a:t>МОГАУ ДПО «Институт развития образования и повышения квалификации педагогических кадров»</a:t>
            </a:r>
            <a:r>
              <a:rPr lang="ru-RU" sz="3200" dirty="0">
                <a:solidFill>
                  <a:srgbClr val="0070C0"/>
                </a:solidFill>
              </a:rPr>
              <a:t> состоится </a:t>
            </a:r>
            <a:r>
              <a:rPr lang="ru-RU" sz="4000" b="1" dirty="0">
                <a:solidFill>
                  <a:srgbClr val="0070C0"/>
                </a:solidFill>
              </a:rPr>
              <a:t>установочный вебинар </a:t>
            </a:r>
            <a:r>
              <a:rPr lang="ru-RU" sz="3200" dirty="0">
                <a:solidFill>
                  <a:srgbClr val="0070C0"/>
                </a:solidFill>
              </a:rPr>
              <a:t>по подготовке и участию педагогов Магаданской области в ХIХ Всероссийском конкурсе в области педагогики, воспитания и работы с детьми и молодежью до 20 лет «За нравственный подвиг учителя».</a:t>
            </a:r>
          </a:p>
          <a:p>
            <a:pPr marL="0" indent="0">
              <a:buNone/>
            </a:pP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75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44204" cy="1320800"/>
          </a:xfrm>
        </p:spPr>
        <p:txBody>
          <a:bodyPr>
            <a:noAutofit/>
          </a:bodyPr>
          <a:lstStyle/>
          <a:p>
            <a:pPr algn="ctr"/>
            <a:r>
              <a:rPr lang="ru-RU" sz="5300" b="1" dirty="0">
                <a:solidFill>
                  <a:srgbClr val="2E83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743200"/>
            <a:ext cx="9844204" cy="3298162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  <a:buClr>
                <a:srgbClr val="5FCBEF"/>
              </a:buClr>
            </a:pP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Региональный конкурс методических разработок 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«МЕТОДИЧЕСКАЯ ШКАТУЛКА 2024 г.»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9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8895C-C7CE-41BD-9668-8ADD5E62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93585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2E83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C89685-8BB3-4F94-A9CC-3AD9FCBB1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093584" cy="4453967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5FCBEF"/>
              </a:buClr>
              <a:buNone/>
            </a:pPr>
            <a:r>
              <a:rPr lang="ru-RU" sz="4000" b="1" dirty="0">
                <a:solidFill>
                  <a:srgbClr val="0070C0"/>
                </a:solidFill>
              </a:rPr>
              <a:t>Организаторы Конкурса:</a:t>
            </a:r>
          </a:p>
          <a:p>
            <a:r>
              <a:rPr lang="ru-RU" sz="2800" dirty="0">
                <a:solidFill>
                  <a:srgbClr val="0070C0"/>
                </a:solidFill>
              </a:rPr>
              <a:t>– министерство образования Магаданской области, </a:t>
            </a:r>
          </a:p>
          <a:p>
            <a:r>
              <a:rPr lang="ru-RU" sz="2800" dirty="0">
                <a:solidFill>
                  <a:srgbClr val="0070C0"/>
                </a:solidFill>
              </a:rPr>
              <a:t>– МОГАУ ДПО «Институт развития образования и повышения квалификации педагогических кадров»,</a:t>
            </a:r>
          </a:p>
          <a:p>
            <a:r>
              <a:rPr lang="ru-RU" sz="2800" dirty="0">
                <a:solidFill>
                  <a:srgbClr val="0070C0"/>
                </a:solidFill>
              </a:rPr>
              <a:t>– муниципальные органы управления в сфере образования, профессиональных образовательных организаций</a:t>
            </a:r>
          </a:p>
          <a:p>
            <a:pPr marL="0" lvl="0" indent="0">
              <a:buClr>
                <a:srgbClr val="5FCBEF"/>
              </a:buClr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20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57B8F-2A32-47A3-BB00-F528B4CC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69835" cy="1136073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2E83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5333A3-60C0-4B57-80E1-804D4B2A2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80063"/>
            <a:ext cx="10069834" cy="3761300"/>
          </a:xfrm>
        </p:spPr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70C0"/>
                </a:solidFill>
              </a:rPr>
              <a:t>СРОКИ ПРОВЕДЕНИЯ КОНКУРСА: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</a:rPr>
              <a:t>МАРТ-МАЙ 2024 г.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</a:rPr>
              <a:t>Церемония награждения – НОЯБРЬ 2024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822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F695-E660-48E1-94BC-4223D575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15456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2E83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0C82C-BCE4-4181-BF27-ECA7EDEEA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7548"/>
            <a:ext cx="9915456" cy="51895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70C0"/>
                </a:solidFill>
              </a:rPr>
              <a:t>Основные документы конкурса: </a:t>
            </a:r>
          </a:p>
          <a:p>
            <a:r>
              <a:rPr lang="ru-RU" sz="2800" dirty="0">
                <a:solidFill>
                  <a:srgbClr val="0070C0"/>
                </a:solidFill>
              </a:rPr>
              <a:t>– Приказ министерства образования Магаданской области о проведении регионального конкурса методических разработок «МЕТОДИЧЕСКАЯ ШКАТУЛКА 2024»,</a:t>
            </a:r>
          </a:p>
          <a:p>
            <a:r>
              <a:rPr lang="ru-RU" sz="2800" dirty="0">
                <a:solidFill>
                  <a:srgbClr val="0070C0"/>
                </a:solidFill>
              </a:rPr>
              <a:t>– Положение о конкурсе.</a:t>
            </a:r>
          </a:p>
        </p:txBody>
      </p:sp>
    </p:spTree>
    <p:extLst>
      <p:ext uri="{BB962C8B-B14F-4D97-AF65-F5344CB8AC3E}">
        <p14:creationId xmlns:p14="http://schemas.microsoft.com/office/powerpoint/2010/main" val="2451005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D3A9F-63B2-411A-8284-B7E541D96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03580" cy="13208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методических разработок 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«МЕТОДИЧЕСКАЯ ШКАТУЛКА 2023 г.»: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– ПРОФЕССИЯ ДАЛЬНЕГО ДЕЙСТВИЯ»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Магаданской области)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8D733-04A6-4FA9-9958-6CB66C8A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903579" cy="3880773"/>
          </a:xfrm>
        </p:spPr>
        <p:txBody>
          <a:bodyPr>
            <a:normAutofit fontScale="40000" lnSpcReduction="20000"/>
          </a:bodyPr>
          <a:lstStyle/>
          <a:p>
            <a:pPr marL="0" lvl="0" indent="0" algn="ctr">
              <a:lnSpc>
                <a:spcPct val="150000"/>
              </a:lnSpc>
              <a:buClr>
                <a:srgbClr val="5FCBEF"/>
              </a:buClr>
              <a:buNone/>
            </a:pPr>
            <a:r>
              <a:rPr lang="ru-RU" sz="8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ИНФОРМАЦИЯ </a:t>
            </a:r>
          </a:p>
          <a:p>
            <a:pPr marL="0" lvl="0" indent="0" algn="ctr">
              <a:lnSpc>
                <a:spcPct val="150000"/>
              </a:lnSpc>
              <a:buClr>
                <a:srgbClr val="5FCBEF"/>
              </a:buClr>
              <a:buNone/>
            </a:pPr>
            <a:r>
              <a:rPr lang="ru-RU" sz="5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региональном конкурсе методических разработок </a:t>
            </a:r>
          </a:p>
          <a:p>
            <a:pPr marL="0" lvl="0" indent="0" algn="ctr">
              <a:lnSpc>
                <a:spcPct val="150000"/>
              </a:lnSpc>
              <a:buClr>
                <a:srgbClr val="5FCBEF"/>
              </a:buClr>
              <a:buNone/>
            </a:pPr>
            <a:r>
              <a:rPr lang="ru-RU" sz="5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«МЕТОДИЧЕСКАЯ ШКАТУЛКА 2023 г.»: </a:t>
            </a:r>
          </a:p>
          <a:p>
            <a:pPr marL="0" lvl="0" indent="0" algn="ctr">
              <a:lnSpc>
                <a:spcPct val="150000"/>
              </a:lnSpc>
              <a:buClr>
                <a:srgbClr val="5FCBEF"/>
              </a:buClr>
              <a:buNone/>
            </a:pPr>
            <a:r>
              <a:rPr lang="ru-RU" sz="5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«УЧИТЕЛЬ – ПРОФЕССИЯ ДАЛЬНЕГО ДЕЙСТВИЯ» </a:t>
            </a:r>
          </a:p>
          <a:p>
            <a:pPr marL="0" lvl="0" indent="0" algn="ctr">
              <a:lnSpc>
                <a:spcPct val="150000"/>
              </a:lnSpc>
              <a:buClr>
                <a:srgbClr val="5FCBEF"/>
              </a:buClr>
              <a:buNone/>
            </a:pPr>
            <a:r>
              <a:rPr lang="ru-RU" sz="5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Магаданской области.</a:t>
            </a:r>
            <a:br>
              <a:rPr lang="ru-RU" sz="5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8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528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методических разработок 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«МЕТОДИЧЕСКАЯ ШКАТУЛКА 2023 г.»: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– ПРОФЕССИЯ ДАЛЬНЕГО ДЕЙСТВИЯ»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Магаданской области)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749201" cy="388077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зарегистрированных конкурсных работ –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146 /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116 по факту.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индивидуальных работ –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119 /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93 по факту.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коллективных работ –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/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 по факту.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участников –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 /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161 по факту.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55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E6E95-9256-415B-9B43-4C5CF8E3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60264"/>
          </a:xfrm>
        </p:spPr>
        <p:txBody>
          <a:bodyPr>
            <a:normAutofit/>
          </a:bodyPr>
          <a:lstStyle/>
          <a:p>
            <a:pPr algn="ctr"/>
            <a:r>
              <a:rPr lang="ru-RU" sz="53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 </a:t>
            </a:r>
            <a:br>
              <a:rPr lang="ru-RU" sz="53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A74DA-A62A-42FB-B718-A45B837F6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269863"/>
            <a:ext cx="9477885" cy="414169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57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</a:t>
            </a:r>
          </a:p>
          <a:p>
            <a:pPr marL="0" indent="0" algn="ctr">
              <a:buNone/>
            </a:pPr>
            <a:r>
              <a:rPr lang="ru-RU" sz="3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педагогов дошкольных и общеобразовательных организаций</a:t>
            </a:r>
            <a:r>
              <a:rPr lang="ru-RU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организуемые МОГАУДПО «Институт развития образования и повышения квалификации педагогических кадров».</a:t>
            </a:r>
          </a:p>
          <a:p>
            <a:pPr algn="ctr"/>
            <a:endParaRPr lang="ru-RU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3007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методических разработок 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«МЕТОДИЧЕСКАЯ ШКАТУЛКА 2023 г.»: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– ПРОФЕССИЯ ДАЛЬНЕГО ДЕЙСТВИЯ»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Магаданской области)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354843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работ по номинациям: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«Исследовательская работа»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7 работ /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по факту – 8 чл.;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«Социальные ролики»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15 работ /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по факту – 33 чел.;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«Методический продукт»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44 работы /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по факту – 42 чел.;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«Творческие работы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– 44 работы /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 по факту – 43 чел.;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«Методическая разработка воспитательного мероприятия»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37 работ /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работ по факту – 35 чел.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71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методических разработок 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«МЕТОДИЧЕСКАЯ ШКАТУЛКА 2023 г.»: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– ПРОФЕССИЯ ДАЛЬНЕГО ДЕЙСТВИЯ»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Магаданской области)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252952"/>
            <a:ext cx="9856079" cy="44895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работ по муниципальным округам Магаданской области: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Магадан –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/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по факту;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Ольский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/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по факту;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Хасынский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/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по факту;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Ягоднинский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/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по факту;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Омсукчанский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27 по факту;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Сусумаский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/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по факту;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Северо-Эвенский – 0 / 0;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Тенькинский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/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по факту;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Среднеканский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0.</a:t>
            </a:r>
          </a:p>
          <a:p>
            <a:pPr algn="just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11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методических разработок 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«МЕТОДИЧЕСКАЯ ШКАТУЛКА 2023 г.»: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– ПРОФЕССИЯ ДАЛЬНЕГО ДЕЙСТВИЯ»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Магаданской области)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ЗАМЕЧАНИЯ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ОФОРМЛЕНИЮ ЗАЯВОК И КОНКУРСНЫХ РАБОТ: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Грубая ошибка соединять все заявки и согласия от образовательной организации одним файлом в формате PDF.</a:t>
            </a:r>
          </a:p>
          <a:p>
            <a:pPr marL="0" indent="0" algn="just">
              <a:buNone/>
            </a:pP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КАЖДУЮ КОНКУРСНУЮ РАБОТУ индивидуальную или коллективную должна быть оформлена заявка и согласие/согласия отдельным архивом. 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2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методических разработок </a:t>
            </a:r>
            <a:b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«МЕТОДИЧЕСКАЯ ШКАТУЛКА 2023 г.»: </a:t>
            </a:r>
            <a:b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– ПРОФЕССИЯ ДАЛЬНЕГО ДЕЙСТВИЯ» </a:t>
            </a:r>
            <a:b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Магаданской области)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2160589"/>
            <a:ext cx="11578441" cy="4697411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600"/>
              </a:spcBef>
              <a:buClr>
                <a:srgbClr val="5FCBEF"/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ЗАМЕЧАНИЯ </a:t>
            </a:r>
          </a:p>
          <a:p>
            <a:pPr marL="0" lvl="0" indent="0" algn="ctr">
              <a:spcBef>
                <a:spcPts val="600"/>
              </a:spcBef>
              <a:buClr>
                <a:srgbClr val="5FCBEF"/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ОФОРМЛЕНИЮ ЗАЯВОК И КОНКУРСНЫХ РАБОТ: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Грубая ошибка подписывать названия файлов следующим образом: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скопич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001», «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2023-03-31_005.pdf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1680152241138.jpg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>
              <a:buNone/>
            </a:pP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ПОДПИСАНИЯ НАЗВАНИЯ 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ФАЙЛА/АРХИВА ЗАЯВКИ, СОГЛАСИЯ: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«Заявка, согласие Мазаева Т. В. МОГКУ Детский дом Надежда».</a:t>
            </a:r>
          </a:p>
        </p:txBody>
      </p:sp>
    </p:spTree>
    <p:extLst>
      <p:ext uri="{BB962C8B-B14F-4D97-AF65-F5344CB8AC3E}">
        <p14:creationId xmlns:p14="http://schemas.microsoft.com/office/powerpoint/2010/main" val="2591507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71714" cy="13208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методических разработок 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«МЕТОДИЧЕСКАЯ ШКАТУЛКА 2023 г.»: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– ПРОФЕССИЯ ДАЛЬНЕГО ДЕЙСТВИЯ»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Магаданской области)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271715" cy="3880773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5FCBEF"/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ЗАМЕЧАНИЯ </a:t>
            </a:r>
          </a:p>
          <a:p>
            <a:pPr marL="0" lvl="0" indent="0" algn="ctr">
              <a:buClr>
                <a:srgbClr val="5FCBEF"/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ОФОРМЛЕНИЮ ЗАЯВОК И КОНКУРСНЫХ РАБОТ:</a:t>
            </a:r>
          </a:p>
          <a:p>
            <a:pPr marL="0" lvl="0" indent="0" algn="just">
              <a:buClr>
                <a:srgbClr val="5FCBEF"/>
              </a:buClr>
              <a:buNone/>
            </a:pP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Заявка в формате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pdf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должна быть представлена на фирменном бланке образовательной организации с подписью руководителя.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заявка оформлена не на фирменном бланке образовательной организации, то подпись руководителя должна быть заверена печатью организации. В противном случае заявка является недействительной. </a:t>
            </a:r>
          </a:p>
        </p:txBody>
      </p:sp>
    </p:spTree>
    <p:extLst>
      <p:ext uri="{BB962C8B-B14F-4D97-AF65-F5344CB8AC3E}">
        <p14:creationId xmlns:p14="http://schemas.microsoft.com/office/powerpoint/2010/main" val="946014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методических разработок 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«МЕТОДИЧЕСКАЯ ШКАТУЛКА 2023 г.»: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– ПРОФЕССИЯ ДАЛЬНЕГО ДЕЙСТВИЯ»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Магаданской области)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 заявке конкурсант должен указать номинацию согласно Положению о конкурсе. Конкурсная работа, в которой неверно указана номинация, отклоняется. </a:t>
            </a:r>
          </a:p>
          <a:p>
            <a:pPr marL="0" indent="0" algn="just">
              <a:buNone/>
            </a:pP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НОМИНАЦИИ: «МЕТОДИЧЕСКАЯ РАЗРАБОТКА ВОСПИТАТЕЛЬНОГО МЕРОПРИЯТИЯ» представлена к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онкурсная работа «Урок «Доли и дроби».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данном случае конкурсная работа не соответствует заявленной номинации, следовательно работа будет отклонена.</a:t>
            </a:r>
          </a:p>
          <a:p>
            <a:pPr marL="0" indent="0" algn="just">
              <a:buNone/>
            </a:pP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методических разработок 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«МЕТОДИЧЕСКАЯ ШКАТУЛКА 2023 г.»: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– ПРОФЕССИЯ ДАЛЬНЕГО ДЕЙСТВИЯ»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Магаданской области)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ВНИМАНИЕ! В Конкурсе НЕ ИМЕЮТ права принимать участие учащиеся образовательных организаций.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124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методических разработок 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«МЕТОДИЧЕСКАЯ ШКАТУЛКА 2023 г.»: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– ПРОФЕССИЯ ДАЛЬНЕГО ДЕЙСТВИЯ»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Магаданской области)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	Один из важных критериев оценивания конкурсной работы – это культура её представления.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содержания представленного материала условиям конкурса. Текст конкурсной работы должен быть отформатирован, вычитан, соответствовать требованиям, которые обозначены в Положении о Конкурсе: поля, шрифт, межстрочный интервал, абзац, заголовки, список литературы (должен быть оформлен в соответствии с ГОСТ библиографического описания источников 2018 г.).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070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61E3F-1C5E-48FF-88DD-55BF224FB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69835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2698A-BA20-417B-98E4-F0A7D41B4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069834" cy="4697411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buClr>
                <a:srgbClr val="5FCBEF"/>
              </a:buClr>
              <a:buNone/>
            </a:pPr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ВСЕРОССИЙСКИЙ КОНКУРС </a:t>
            </a:r>
          </a:p>
          <a:p>
            <a:pPr marL="0" lvl="0" indent="0" algn="ctr">
              <a:lnSpc>
                <a:spcPct val="115000"/>
              </a:lnSpc>
              <a:buClr>
                <a:srgbClr val="5FCBEF"/>
              </a:buClr>
              <a:buNone/>
            </a:pPr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ПЕДАГОГИЧЕСКИХ РАБОТНИКОВ </a:t>
            </a:r>
          </a:p>
          <a:p>
            <a:pPr marL="0" lvl="0" indent="0" algn="ctr">
              <a:lnSpc>
                <a:spcPct val="115000"/>
              </a:lnSpc>
              <a:buClr>
                <a:srgbClr val="5FCBEF"/>
              </a:buClr>
              <a:buNone/>
            </a:pPr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«ВОСПИТАТЬ ЧЕЛОВЕКА»</a:t>
            </a:r>
          </a:p>
          <a:p>
            <a:pPr marL="0" lvl="0" indent="0" algn="ctr">
              <a:lnSpc>
                <a:spcPct val="115000"/>
              </a:lnSpc>
              <a:buClr>
                <a:srgbClr val="5FCBEF"/>
              </a:buClr>
              <a:buNone/>
            </a:pP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buClr>
                <a:srgbClr val="5FCBEF"/>
              </a:buClr>
              <a:buNone/>
            </a:pP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8D841E-5726-4DEA-8CB5-BEF27303C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42" y="4215740"/>
            <a:ext cx="2767328" cy="264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93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DD169-4884-4F61-93DC-34F50DCE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88588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89C4C0-9D84-419F-A129-CE1C973B9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417" y="2909455"/>
            <a:ext cx="2496521" cy="2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39E17-64B1-4002-A198-C8CE74A3B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462579"/>
            <a:ext cx="9430107" cy="974335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2E83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40BD8D-849D-436F-979A-B4DE9EB2D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1543792"/>
            <a:ext cx="9430107" cy="5314208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rgbClr val="0070C0"/>
                </a:solidFill>
              </a:rPr>
              <a:t>– XIX Всероссийский конкурс в области педагогики, воспитания и работы с детьми и молодежью до 20 лет «ЗА НРАВСТВЕННЫЙ ПОДВИГ УЧИТЕЛЯ», 2024 г., ЯНВАРЬ.</a:t>
            </a:r>
          </a:p>
          <a:p>
            <a:pPr algn="just">
              <a:spcBef>
                <a:spcPts val="0"/>
              </a:spcBef>
            </a:pPr>
            <a:endParaRPr lang="ru-RU" sz="1200" b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endParaRPr lang="ru-RU" sz="3200" b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3200" b="1" dirty="0">
                <a:solidFill>
                  <a:srgbClr val="0070C0"/>
                </a:solidFill>
              </a:rPr>
              <a:t>– Региональный конкурс методических разработок «МЕТОДИЧЕСКАЯ ШКАТУЛКА 2024» в Магаданской области – МАРТ-МАЙ. </a:t>
            </a:r>
          </a:p>
          <a:p>
            <a:pPr algn="just">
              <a:spcBef>
                <a:spcPts val="0"/>
              </a:spcBef>
            </a:pPr>
            <a:r>
              <a:rPr lang="ru-RU" sz="3200" b="1" dirty="0">
                <a:solidFill>
                  <a:srgbClr val="0070C0"/>
                </a:solidFill>
              </a:rPr>
              <a:t>Церемония награждения - НОЯБРЬ.</a:t>
            </a:r>
          </a:p>
          <a:p>
            <a:pPr algn="just"/>
            <a:endParaRPr lang="ru-RU" sz="2200" b="1" dirty="0">
              <a:solidFill>
                <a:srgbClr val="0070C0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21967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F5B20-E899-4227-97D9-626018E5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34209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C13B2A-2B3A-4CDD-9CD5-55E60DC45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55435" cy="45845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B050"/>
                </a:solidFill>
              </a:rPr>
              <a:t>ОРГАНИЗАТОРЫ КОНКУРСА: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B050"/>
                </a:solidFill>
              </a:rPr>
              <a:t>- МИНИСТЕРСТВО ПРОСВЕЩЕНИЯ РОССИЙСКОЙ ФЕДЕРАЦИИ,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B050"/>
                </a:solidFill>
              </a:rPr>
              <a:t>- РОСДЕТЦЕНТР,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B050"/>
                </a:solidFill>
              </a:rPr>
              <a:t>- ФГБНУ «ИНСТИТУТ ИЗУЧЕНИЯ ДЕТСТВА, СЕМЬИ И ВОСПИТАНИЯ»,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B050"/>
                </a:solidFill>
              </a:rPr>
              <a:t>- ПРОФСОЮЗНЫЙ СОЮЗ РАБОТНИКОВ НАРОДНОГО ОБРАЗОВАНИЯ И НАУКИ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129632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4FFE2-2DAA-431C-94E9-B67DD9EE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15456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4DC9D-0B6D-40F5-8C6F-33223AF63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915455" cy="452521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КОНКУРСА: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Распространение среди профессионального педагогического сообщества новых форм, практик и инновационного педагогического опыта воспитания гармонично развитой и социально ответственной личности на основе духовно-нравственных ценностей, исторических и национально-культурных традиций Российской Федерации.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317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98FFF-A4BF-48BC-91F6-5F9C90E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951083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6F7A62-8E68-4336-8ED4-7F875824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74" y="1930400"/>
            <a:ext cx="10699668" cy="473165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cap="all" dirty="0">
                <a:solidFill>
                  <a:srgbClr val="00B050"/>
                </a:solidFill>
                <a:latin typeface="Montserrat"/>
              </a:rPr>
              <a:t>КТО МОЖЕТ ПРИНЯТЬ УЧАСТИЕ в конкурсе:</a:t>
            </a:r>
          </a:p>
          <a:p>
            <a:pPr marL="0" indent="0" algn="just">
              <a:buNone/>
            </a:pPr>
            <a:endParaRPr lang="ru-RU" sz="4000" b="1" cap="all" dirty="0">
              <a:solidFill>
                <a:srgbClr val="00B050"/>
              </a:solidFill>
              <a:latin typeface="Montserrat"/>
            </a:endParaRPr>
          </a:p>
          <a:p>
            <a:pPr marL="0" indent="0" algn="just">
              <a:buNone/>
            </a:pPr>
            <a:endParaRPr lang="ru-RU" sz="2400" b="1" cap="all" dirty="0">
              <a:solidFill>
                <a:srgbClr val="0070C0"/>
              </a:solidFill>
              <a:latin typeface="Montserrat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D68784-6D58-4F42-8E4A-50D18354B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8" y="2915285"/>
            <a:ext cx="2400300" cy="16589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61FCE7-7949-426A-930A-375EFAA0D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852" y="3128403"/>
            <a:ext cx="2257425" cy="14287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C37160-B5D4-42E9-8C54-31679D70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987" y="3145474"/>
            <a:ext cx="2714625" cy="14287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D29F75-45C9-46E7-AD60-26A0BEBAE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086" y="3128403"/>
            <a:ext cx="2400300" cy="1428750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806F3F25-A247-40B6-84C5-33711FE92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890444"/>
              </p:ext>
            </p:extLst>
          </p:nvPr>
        </p:nvGraphicFramePr>
        <p:xfrm>
          <a:off x="166474" y="4878085"/>
          <a:ext cx="106996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917">
                  <a:extLst>
                    <a:ext uri="{9D8B030D-6E8A-4147-A177-3AD203B41FA5}">
                      <a16:colId xmlns:a16="http://schemas.microsoft.com/office/drawing/2014/main" val="4135812782"/>
                    </a:ext>
                  </a:extLst>
                </a:gridCol>
                <a:gridCol w="2674917">
                  <a:extLst>
                    <a:ext uri="{9D8B030D-6E8A-4147-A177-3AD203B41FA5}">
                      <a16:colId xmlns:a16="http://schemas.microsoft.com/office/drawing/2014/main" val="373380777"/>
                    </a:ext>
                  </a:extLst>
                </a:gridCol>
                <a:gridCol w="2674917">
                  <a:extLst>
                    <a:ext uri="{9D8B030D-6E8A-4147-A177-3AD203B41FA5}">
                      <a16:colId xmlns:a16="http://schemas.microsoft.com/office/drawing/2014/main" val="2826622120"/>
                    </a:ext>
                  </a:extLst>
                </a:gridCol>
                <a:gridCol w="2674917">
                  <a:extLst>
                    <a:ext uri="{9D8B030D-6E8A-4147-A177-3AD203B41FA5}">
                      <a16:colId xmlns:a16="http://schemas.microsoft.com/office/drawing/2014/main" val="868335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Сотрудники и представители образовательных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Сотрудники иных организаций, осуществляющих воспитательную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Родители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Сотрудники и представители общественных объединений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66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839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04E48-E36B-4D46-89C0-D74753B8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34209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C2293-CE6D-4687-8A65-B4E2D19F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53" y="1745673"/>
            <a:ext cx="10937174" cy="491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cap="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НОМИНАЦИИ КОНКУРСА:</a:t>
            </a:r>
          </a:p>
          <a:p>
            <a:pPr marL="0" indent="0" algn="just">
              <a:buNone/>
            </a:pPr>
            <a:r>
              <a:rPr lang="ru-RU" sz="28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marL="0" indent="0" algn="just">
              <a:buNone/>
            </a:pPr>
            <a:r>
              <a:rPr lang="ru-RU" sz="28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«Воспитание и социализация личности»,</a:t>
            </a:r>
          </a:p>
          <a:p>
            <a:pPr marL="0" indent="0">
              <a:buNone/>
            </a:pPr>
            <a:endParaRPr lang="ru-RU" sz="2800" b="1" dirty="0">
              <a:solidFill>
                <a:srgbClr val="2B5C5C"/>
              </a:solidFill>
              <a:latin typeface="Montserrat"/>
            </a:endParaRPr>
          </a:p>
          <a:p>
            <a:pPr marL="0" indent="0">
              <a:buNone/>
            </a:pPr>
            <a:r>
              <a:rPr lang="ru-RU" sz="3000" b="1" dirty="0">
                <a:solidFill>
                  <a:srgbClr val="0070C0"/>
                </a:solidFill>
                <a:latin typeface="Montserrat"/>
              </a:rPr>
              <a:t>                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«ВОСПИТАНИЕ В ОБРАЗОВАТЕЛЬНОМ                            			 ПРОСТРАНСТВЕ»,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70C0"/>
                </a:solidFill>
                <a:latin typeface="Montserrat"/>
              </a:rPr>
              <a:t>                 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                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«ВОСПИТАНИЕ ДЕТСКОГО КОЛЛЕКТИВА»,</a:t>
            </a:r>
          </a:p>
          <a:p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5863B9-A01B-41E3-84BB-7BD78BA86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9" y="4051795"/>
            <a:ext cx="913961" cy="7362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C8D088-0FFF-4A34-83FF-E64E8D453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61" y="2807030"/>
            <a:ext cx="1024797" cy="7362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09646E-0293-48A3-B21A-769D4B993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53" y="5248893"/>
            <a:ext cx="913962" cy="73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47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CD4AD-EB80-4D86-9238-01DF9C59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295465" cy="1124197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2F1DFB-1C02-4DA4-8DD5-7694189DF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8" y="1733797"/>
            <a:ext cx="9614026" cy="5011387"/>
          </a:xfrm>
        </p:spPr>
        <p:txBody>
          <a:bodyPr/>
          <a:lstStyle/>
          <a:p>
            <a:pPr marL="0" lvl="0" indent="0" algn="ctr">
              <a:buClr>
                <a:srgbClr val="5FCBEF"/>
              </a:buClr>
              <a:buNone/>
            </a:pPr>
            <a:r>
              <a:rPr lang="ru-RU" sz="3600" b="1" cap="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НОМИНАЦИИ КОНКУРСА:</a:t>
            </a:r>
          </a:p>
          <a:p>
            <a:pPr marL="0" lvl="0" indent="0" algn="just">
              <a:buClr>
                <a:srgbClr val="5FCBEF"/>
              </a:buClr>
              <a:buNone/>
            </a:pPr>
            <a:endParaRPr lang="ru-RU" sz="28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«СЕМЕЙНОЕ ВОСПИТАНИЕ»,</a:t>
            </a:r>
          </a:p>
          <a:p>
            <a:pPr marL="0" indent="0" algn="just">
              <a:buNone/>
            </a:pP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«ВОСПИТАНИЕ НА ОСНОВЕ КАДЕТСКИХ                      		   ТРАДИЦИЙ,</a:t>
            </a:r>
          </a:p>
          <a:p>
            <a:pPr marL="0" indent="0" algn="just">
              <a:buNone/>
            </a:pP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«ТРУДОВОЕ ВОСПИТАНИЕ»,</a:t>
            </a:r>
          </a:p>
          <a:p>
            <a:pPr marL="0" indent="0" algn="just">
              <a:buNone/>
            </a:pP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61D94F-1FDF-495E-BEDF-6EB345D0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5" y="2626672"/>
            <a:ext cx="912260" cy="9369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F39170-EEB6-4095-9DD9-FD5DD0EEC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" y="4037678"/>
            <a:ext cx="912260" cy="8376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D4A16A-5569-4856-9F56-85B077033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49366"/>
            <a:ext cx="985652" cy="8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4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13D41-F258-4326-8C9E-662624EF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354843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A084F9-2B26-46A1-86BB-7BF6D6CB1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686297"/>
            <a:ext cx="10865922" cy="4987636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srgbClr val="5FCBEF"/>
              </a:buClr>
              <a:buNone/>
            </a:pPr>
            <a:r>
              <a:rPr lang="ru-RU" sz="3600" b="1" cap="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НОМИНАЦИИ КОНКУРСА:</a:t>
            </a:r>
          </a:p>
          <a:p>
            <a:pPr marL="0" indent="0">
              <a:buNone/>
            </a:pPr>
            <a:endParaRPr lang="ru-RU" sz="3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600" b="1" dirty="0">
                <a:solidFill>
                  <a:srgbClr val="0070C0"/>
                </a:solidFill>
                <a:latin typeface="Montserrat"/>
              </a:rPr>
              <a:t>«УКЛАД ОБРАЗОВАТЕЛЬНОЙ ОРГАНИЗАЦИИ»,</a:t>
            </a:r>
          </a:p>
          <a:p>
            <a:pPr marL="0" indent="0">
              <a:buNone/>
            </a:pPr>
            <a:endParaRPr lang="ru-RU" sz="3600" b="1" dirty="0">
              <a:solidFill>
                <a:srgbClr val="0070C0"/>
              </a:solidFill>
              <a:latin typeface="Montserrat"/>
            </a:endParaRPr>
          </a:p>
          <a:p>
            <a:pPr marL="0" indent="0">
              <a:buNone/>
            </a:pPr>
            <a:endParaRPr lang="ru-RU" sz="3600" b="1" dirty="0">
              <a:solidFill>
                <a:srgbClr val="0070C0"/>
              </a:solidFill>
              <a:latin typeface="Montserrat"/>
            </a:endParaRPr>
          </a:p>
          <a:p>
            <a:pPr marL="0" indent="0">
              <a:buNone/>
            </a:pPr>
            <a:r>
              <a:rPr lang="ru-RU" sz="3600" dirty="0"/>
              <a:t>         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 НОМИНАЦИЯ «НАВИГАТОРЫ </a:t>
            </a:r>
          </a:p>
          <a:p>
            <a:pPr marL="0" indent="0">
              <a:buNone/>
            </a:pPr>
            <a:r>
              <a:rPr lang="ru-RU" sz="3600" dirty="0"/>
              <a:t>          </a:t>
            </a:r>
            <a:r>
              <a:rPr lang="ru-RU" sz="2800" b="1" dirty="0">
                <a:solidFill>
                  <a:srgbClr val="0070C0"/>
                </a:solidFill>
              </a:rPr>
              <a:t>ДЕТСТВА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3600" dirty="0"/>
            </a:br>
            <a:endParaRPr lang="ru-RU" sz="3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Clr>
                <a:srgbClr val="5FCBEF"/>
              </a:buClr>
              <a:buNone/>
            </a:pPr>
            <a:endParaRPr lang="ru-RU" sz="3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Clr>
                <a:srgbClr val="5FCBEF"/>
              </a:buClr>
              <a:buNone/>
            </a:pPr>
            <a:endParaRPr lang="ru-RU" sz="3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Clr>
                <a:srgbClr val="5FCBEF"/>
              </a:buClr>
              <a:buNone/>
            </a:pPr>
            <a:endParaRPr lang="ru-RU" sz="3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Clr>
                <a:srgbClr val="5FCBEF"/>
              </a:buClr>
              <a:buNone/>
            </a:pPr>
            <a:endParaRPr lang="ru-RU" sz="3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Clr>
                <a:srgbClr val="5FCBEF"/>
              </a:buClr>
              <a:buNone/>
            </a:pPr>
            <a:endParaRPr lang="ru-RU" sz="3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944CCA-8038-433B-A684-0B0A256D2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77" y="2649724"/>
            <a:ext cx="1148257" cy="10382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F4266F-3D0A-483D-B84F-99C373BDF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4745410"/>
            <a:ext cx="1222479" cy="11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19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F9226-C4F8-4EAC-AEFC-9F0F56C9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59840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0D29F1-1FAB-4B8B-BA2A-5013F391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529444"/>
            <a:ext cx="10259839" cy="35119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rgbClr val="00B050"/>
                </a:solidFill>
              </a:rPr>
              <a:t>ЭТАПЫ ПРОВЕДЕНИЯ КОНКУРСА:</a:t>
            </a:r>
          </a:p>
        </p:txBody>
      </p:sp>
    </p:spTree>
    <p:extLst>
      <p:ext uri="{BB962C8B-B14F-4D97-AF65-F5344CB8AC3E}">
        <p14:creationId xmlns:p14="http://schemas.microsoft.com/office/powerpoint/2010/main" val="4061188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DC919-7C8A-4CF0-8097-4DD7DA93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61" y="609600"/>
            <a:ext cx="9690265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0B80854-97E9-4107-BB72-55D7E6696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419" y="1543793"/>
            <a:ext cx="8182100" cy="55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95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70C92-020B-4959-8388-2209A96F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93585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13FBE-6260-4DC5-BC52-B778F9324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09358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B050"/>
                </a:solidFill>
              </a:rPr>
              <a:t>Опция</a:t>
            </a:r>
          </a:p>
          <a:p>
            <a:pPr marL="0" indent="0" algn="ctr">
              <a:buNone/>
            </a:pPr>
            <a:endParaRPr lang="ru-RU" sz="4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rgbClr val="00B050"/>
                </a:solidFill>
              </a:rPr>
              <a:t>«Подать заявку»</a:t>
            </a:r>
          </a:p>
        </p:txBody>
      </p:sp>
    </p:spTree>
    <p:extLst>
      <p:ext uri="{BB962C8B-B14F-4D97-AF65-F5344CB8AC3E}">
        <p14:creationId xmlns:p14="http://schemas.microsoft.com/office/powerpoint/2010/main" val="3780692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DEE2C-E227-4C5A-9BAF-C8697ACD0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88588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DD009C-C97A-42F4-8ACB-95613A0C5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930400"/>
            <a:ext cx="10188588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0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39171-BE23-4880-840A-13CCC345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856079" cy="1147948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2E83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76E449-856E-4062-AF10-101A723F9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5044"/>
            <a:ext cx="9856078" cy="5242955"/>
          </a:xfrm>
        </p:spPr>
        <p:txBody>
          <a:bodyPr/>
          <a:lstStyle/>
          <a:p>
            <a:pPr marL="0" lvl="0" indent="0" algn="just">
              <a:buClr>
                <a:srgbClr val="5FCBEF"/>
              </a:buClr>
              <a:buNone/>
            </a:pPr>
            <a:r>
              <a:rPr lang="ru-RU" sz="3200" b="1" dirty="0">
                <a:solidFill>
                  <a:srgbClr val="0070C0"/>
                </a:solidFill>
              </a:rPr>
              <a:t>– Всероссийский конкурс педагогических работников «ВОСПИТАТЬ ЧЕЛОВЕКА», </a:t>
            </a:r>
          </a:p>
          <a:p>
            <a:pPr marL="0" lvl="0" indent="0" algn="just">
              <a:buClr>
                <a:srgbClr val="5FCBEF"/>
              </a:buClr>
              <a:buNone/>
            </a:pPr>
            <a:r>
              <a:rPr lang="ru-RU" sz="3200" b="1" dirty="0">
                <a:solidFill>
                  <a:srgbClr val="0070C0"/>
                </a:solidFill>
              </a:rPr>
              <a:t>АПРЕЛЬ-СЕНТЯБРЬ.</a:t>
            </a:r>
          </a:p>
          <a:p>
            <a:pPr marL="0" lvl="0" indent="0" algn="just">
              <a:buClr>
                <a:srgbClr val="5FCBEF"/>
              </a:buClr>
              <a:buNone/>
            </a:pPr>
            <a:endParaRPr lang="ru-RU" sz="3200" b="1" dirty="0">
              <a:solidFill>
                <a:srgbClr val="0070C0"/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r>
              <a:rPr lang="ru-RU" sz="3200" b="1" dirty="0">
                <a:solidFill>
                  <a:srgbClr val="0070C0"/>
                </a:solidFill>
              </a:rPr>
              <a:t>– V Всероссийский дистанционный конкурс среди классных руководителей на лучшую методическую разработку воспитательных мероприятий, МАЙ-АВГУСТ.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723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E84E-46A1-4FA4-A98A-A812AFF0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366718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2D7A1C-A3E4-460A-B404-DAB5A1B7A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363191"/>
            <a:ext cx="10366717" cy="4275116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ВСЕРОССИЙСКИЙ ДИСТАНЦИОННЫЙ КОНКУРС 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СРЕДИ КЛАССНЫХ РУКОВОДИТЕЛЕЙ 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ЛУЧШУЮ МЕТОДИЧЕСКУЮ РАЗРАБОТКУ ВОСПИТАТЕЛЬНЫХ МЕРОПРИЯТИЙ – 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МАЙ-АВГУСТ.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033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D334A-5B3B-43C8-8AE5-FEB186F0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962957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C3061-A78D-4219-92E9-845F768EC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642323" cy="3880773"/>
          </a:xfrm>
        </p:spPr>
        <p:txBody>
          <a:bodyPr/>
          <a:lstStyle/>
          <a:p>
            <a:pPr marL="0" lvl="0" indent="0" algn="ctr">
              <a:buClr>
                <a:srgbClr val="5FCBEF"/>
              </a:buClr>
              <a:buNone/>
            </a:pPr>
            <a:r>
              <a:rPr lang="ru-RU" sz="4000" b="1" dirty="0">
                <a:solidFill>
                  <a:srgbClr val="00B050"/>
                </a:solidFill>
              </a:rPr>
              <a:t>ОРГАНИЗАТОР КОНКУРСА:</a:t>
            </a:r>
          </a:p>
          <a:p>
            <a:pPr marL="0" lvl="0" indent="0" algn="ctr">
              <a:buClr>
                <a:srgbClr val="5FCBEF"/>
              </a:buClr>
              <a:buNone/>
            </a:pPr>
            <a:endParaRPr lang="ru-RU" sz="3600" b="1" dirty="0">
              <a:solidFill>
                <a:srgbClr val="00B050"/>
              </a:solidFill>
            </a:endParaRPr>
          </a:p>
          <a:p>
            <a:pPr marL="0" lvl="0" indent="0" algn="ctr">
              <a:buClr>
                <a:srgbClr val="5FCBEF"/>
              </a:buClr>
              <a:buNone/>
            </a:pPr>
            <a:r>
              <a:rPr lang="ru-RU" sz="3600" b="1" dirty="0">
                <a:solidFill>
                  <a:srgbClr val="00B050"/>
                </a:solidFill>
              </a:rPr>
              <a:t>- АКАДЕМИЯ МИНИСТЕРСТВА ПРОСВЕЩЕНИЯ РОССИИ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617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08B8C-94D0-4814-9861-2D9AF139E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535445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3AD42-F9C3-45A3-BA95-DF4354128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342967" cy="4287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70C0"/>
                </a:solidFill>
              </a:rPr>
              <a:t>ЦЕЛЬ КОНКУРСА: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ВЫЯВЛЕНИЕ И РАСПРОСТРАНЕНИЕ ЛУЧШИХ МЕТОДИЧЕСКИХ РАЗРАБОТОК ВОСПИТАТЕЛЬНЫХ МЕРОПРИЯТИЙ, РЕАЛИЗУЕМЫХ КЛАССНЫМИ РУКОВОДИТЕЛЯМИ.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120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C48ED-FA7D-4944-B04D-01262D09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844204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7669EE-3A99-4CE7-9029-E1F9F67F6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7" y="2160589"/>
            <a:ext cx="10889672" cy="3705821"/>
          </a:xfrm>
        </p:spPr>
        <p:txBody>
          <a:bodyPr/>
          <a:lstStyle/>
          <a:p>
            <a:pPr marL="0" lvl="0" indent="0" algn="ctr">
              <a:buClr>
                <a:srgbClr val="5FCBEF"/>
              </a:buClr>
              <a:buNone/>
            </a:pPr>
            <a:r>
              <a:rPr lang="ru-RU" sz="3600" b="1" dirty="0">
                <a:solidFill>
                  <a:srgbClr val="0070C0"/>
                </a:solidFill>
              </a:rPr>
              <a:t>УЧАСТНИКИ КОНКУРСА:</a:t>
            </a:r>
          </a:p>
          <a:p>
            <a:pPr marL="0" lvl="0" indent="0">
              <a:buClr>
                <a:srgbClr val="5FCBEF"/>
              </a:buClr>
              <a:buNone/>
            </a:pPr>
            <a:endParaRPr lang="ru-RU" sz="2000" b="1" dirty="0">
              <a:solidFill>
                <a:srgbClr val="0070C0"/>
              </a:solidFill>
            </a:endParaRPr>
          </a:p>
          <a:p>
            <a:pPr marL="0" lvl="0" indent="0">
              <a:buClr>
                <a:srgbClr val="5FCBEF"/>
              </a:buClr>
              <a:buNone/>
            </a:pPr>
            <a:r>
              <a:rPr lang="ru-RU" sz="3200" b="1" dirty="0">
                <a:solidFill>
                  <a:srgbClr val="0070C0"/>
                </a:solidFill>
              </a:rPr>
              <a:t>ПЕДАГОГИ, ВЫПОЛНЯЮЩИЕ ФУНКЦИИ КЛАССНОГО РУКОВОДИТЕЛЯ В ОБЩЕОБРАЗОВАТЕЛЬНЫХ ОРГАНИЗАЦИЯХ, НЕЗАВИСИМО ОТ ИХ ОРГАНИЗАЦИОННО-ПРАВОВОЙ ФОРМЫ.</a:t>
            </a:r>
          </a:p>
          <a:p>
            <a:pPr marL="0" lvl="0" indent="0">
              <a:buClr>
                <a:srgbClr val="5FCBEF"/>
              </a:buClr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845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4DF2-4037-4D99-A574-571EC6B3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81710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3AD465-829E-4A2A-AA79-EA11795A4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081709" cy="3880773"/>
          </a:xfrm>
        </p:spPr>
        <p:txBody>
          <a:bodyPr/>
          <a:lstStyle/>
          <a:p>
            <a:pPr marL="0" lvl="0" indent="0" algn="ctr">
              <a:buClr>
                <a:srgbClr val="5FCBEF"/>
              </a:buClr>
              <a:buNone/>
            </a:pPr>
            <a:r>
              <a:rPr lang="ru-RU" sz="4000" b="1" dirty="0">
                <a:solidFill>
                  <a:srgbClr val="0070C0"/>
                </a:solidFill>
              </a:rPr>
              <a:t>ЭТАПЫ КОНКУРСА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ru-RU" sz="3200" b="1" dirty="0">
                <a:solidFill>
                  <a:srgbClr val="0070C0"/>
                </a:solidFill>
              </a:rPr>
              <a:t>Конкурс включает два этапа – региональный и федеральный. 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ru-RU" sz="3200" b="1" dirty="0">
                <a:solidFill>
                  <a:srgbClr val="0070C0"/>
                </a:solidFill>
              </a:rPr>
              <a:t>- Региональный этап продлится до 22 мая 2024 года. Сроки проведения федерального этапа – с 23 мая по 14 августа 2024 года.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6309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A2D23-56AB-4323-AF34-B0CDACB2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307341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F7A997-BB6E-4308-AC09-C9F65AF8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30734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КАЖДЫЙ УЧАСТНИК МОЖЕТ ПРЕДСТАВИТЬ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НА КОНКУРС ОДНУ ИНДИВИДУАЛЬНУЮ МЕТОДИЧЕСКУЮ РАЗРАБОТКУ ВОСПИТАТЕЛЬНОГО МЕРОПРИЯТИЯ.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01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46885-0644-43A9-9460-231297B9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342967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CCE12-77DA-462E-9A3B-9D57535C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758" y="1930400"/>
            <a:ext cx="10711542" cy="473165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6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ТЕМАТИЧЕСКИЕ НАПРАВЛЕНИЯ МЕТОДИЧЕСКИХ РАЗРАБОТОК: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67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7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5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ГРАЖДАНСКОЕ И ПАТРИОТИЧЕСКОЕ ВОСПИТАНИЕ; </a:t>
            </a:r>
            <a:endParaRPr lang="ru-RU" sz="51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70000"/>
              </a:lnSpc>
              <a:buFont typeface="Symbol" panose="05050102010706020507" pitchFamily="18" charset="2"/>
              <a:buChar char=""/>
            </a:pPr>
            <a:r>
              <a:rPr lang="ru-RU" sz="5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ДУХОВНОЕ И НРАВСТВЕННОЕ ВОСПИТАНИЕ; </a:t>
            </a:r>
            <a:endParaRPr lang="ru-RU" sz="51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70000"/>
              </a:lnSpc>
              <a:buFont typeface="Symbol" panose="05050102010706020507" pitchFamily="18" charset="2"/>
              <a:buChar char=""/>
            </a:pPr>
            <a:r>
              <a:rPr lang="ru-RU" sz="5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ПРИОБЩЕНИЕ К КУЛЬТУРНОМУ НАСЛЕДИЮ; </a:t>
            </a:r>
            <a:endParaRPr lang="ru-RU" sz="51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70000"/>
              </a:lnSpc>
              <a:buFont typeface="Symbol" panose="05050102010706020507" pitchFamily="18" charset="2"/>
              <a:buChar char=""/>
            </a:pPr>
            <a:r>
              <a:rPr lang="ru-RU" sz="5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ТРАДИЦИОННЫХ РОССИЙСКИХ НРАВСТВЕННЫХ И СЕМЕЙНЫХ ЦЕННОСТЕЙ; </a:t>
            </a:r>
            <a:endParaRPr lang="ru-RU" sz="51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940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43CAC-FCDD-4E03-B99C-784D7EE8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283591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D501E8-A67B-4E00-9994-47B08A8C3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283590" cy="4697411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rgbClr val="5FCBEF"/>
              </a:buClr>
              <a:buNone/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ТЕМАТИЧЕСКИЕ НАПРАВЛЕНИЯ МЕТОДИЧЕСКИХ РАЗРАБОТОК: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5FCBEF"/>
              </a:buClr>
              <a:buFont typeface="Symbol" panose="05050102010706020507" pitchFamily="18" charset="2"/>
              <a:buChar char=""/>
            </a:pPr>
            <a:r>
              <a:rPr lang="ru-RU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ФИЗИЧЕСКОЕ ВОСПИТАНИЕ И ФОРМИРОВАНИЕ КУЛЬТУРЫ ЗДОРОВЬЯ; 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5FCBEF"/>
              </a:buClr>
              <a:buFont typeface="Symbol" panose="05050102010706020507" pitchFamily="18" charset="2"/>
              <a:buChar char=""/>
            </a:pPr>
            <a:r>
              <a:rPr lang="ru-RU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ТРУДОВОЕ ВОСПИТАНИЕ И ПРОФЕССИОНАЛЬНОЕ САМООПРЕДЕЛЕНИЕ; 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5FCBEF"/>
              </a:buClr>
              <a:buFont typeface="Symbol" panose="05050102010706020507" pitchFamily="18" charset="2"/>
              <a:buChar char=""/>
            </a:pPr>
            <a:r>
              <a:rPr lang="ru-RU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ЭКОЛОГИЧЕСКОЕ ВОСПИТАНИЕ; 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5FCBEF"/>
              </a:buClr>
              <a:buFont typeface="Symbol" panose="05050102010706020507" pitchFamily="18" charset="2"/>
              <a:buChar char=""/>
            </a:pPr>
            <a:r>
              <a:rPr lang="ru-RU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ПОПУЛЯРИЗАЦИЯ ПРОФЕССИИ УЧИТЕЛЯ И НАСТАВНИЧЕСТВА В СИСТЕМЕ ОБРАЗОВАНИЯ РОССИИ.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02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E06E4-2358-4D98-B6AA-233A0C5E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772952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2121AB-532F-4735-9945-E17A3DDBC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772952" cy="453709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Подробная информация и Положение о проведении конкурса доступны на официальном сайте 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Segoe UI Symbol" panose="020B0502040204020203" pitchFamily="34" charset="0"/>
                <a:cs typeface="Segoe UI Symbol" panose="020B0502040204020203" pitchFamily="34" charset="0"/>
              </a:rPr>
              <a:t>👉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https://vkkr.apkpro.ru/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b="1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7AE371-AE91-4B4D-9A69-C95AD8155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068" y="4037611"/>
            <a:ext cx="2541123" cy="24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32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44204" cy="1320800"/>
          </a:xfrm>
        </p:spPr>
        <p:txBody>
          <a:bodyPr>
            <a:noAutofit/>
          </a:bodyPr>
          <a:lstStyle/>
          <a:p>
            <a:pPr algn="ctr"/>
            <a:r>
              <a:rPr lang="ru-RU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844204" cy="3880773"/>
          </a:xfrm>
        </p:spPr>
        <p:txBody>
          <a:bodyPr/>
          <a:lstStyle/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8514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27404-4B7C-4D4E-82C5-0319FF96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176713" cy="1052945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2E83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C56C92-C87E-46F9-9F1C-ADE99B80D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176712" cy="4596471"/>
          </a:xfrm>
        </p:spPr>
        <p:txBody>
          <a:bodyPr/>
          <a:lstStyle/>
          <a:p>
            <a:pPr marL="0" lvl="0" indent="0" algn="just">
              <a:buClr>
                <a:srgbClr val="5FCBEF"/>
              </a:buClr>
              <a:buNone/>
            </a:pPr>
            <a:r>
              <a:rPr lang="ru-RU" sz="3200" b="1" dirty="0">
                <a:solidFill>
                  <a:srgbClr val="0070C0"/>
                </a:solidFill>
              </a:rPr>
              <a:t>– XIX Всероссийский конкурс в области педагогики, воспитания и работы с детьми и молодежью до 20 лет «ЗА НРАВСТВЕННЫЙ ПОДВИГ УЧИТЕЛЯ», 2024 г., ЯНВАРЬ.</a:t>
            </a:r>
          </a:p>
          <a:p>
            <a:pPr marL="0" lvl="0" indent="0" algn="just">
              <a:buClr>
                <a:srgbClr val="5FCBEF"/>
              </a:buClr>
              <a:buNone/>
            </a:pPr>
            <a:endParaRPr lang="ru-RU" sz="3200" b="1" dirty="0">
              <a:solidFill>
                <a:srgbClr val="0070C0"/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endParaRPr lang="ru-RU" sz="3200" b="1" dirty="0">
              <a:solidFill>
                <a:srgbClr val="0070C0"/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endParaRPr lang="ru-RU" sz="3200" b="1" dirty="0">
              <a:solidFill>
                <a:srgbClr val="0070C0"/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endParaRPr lang="ru-RU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96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AA321-2527-4F2D-AC7E-90923298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300" b="1" dirty="0">
                <a:solidFill>
                  <a:srgbClr val="2E83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02DF0E-1E05-4B2D-9B72-AC28121B0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</a:rPr>
              <a:t>Организаторы и учредители проекта: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70C0"/>
                </a:solidFill>
              </a:rPr>
              <a:t>•	Министерство просвещения Российской Федерации; 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70C0"/>
                </a:solidFill>
              </a:rPr>
              <a:t>•	Синодальный отдел религиозного образования и катехизации Русской Православной Церкви 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0070C0"/>
                </a:solidFill>
              </a:rPr>
              <a:t>при поддержке аппарата Полномочного представителя Президента России в Дальневосточном федеральном округе</a:t>
            </a:r>
            <a:r>
              <a:rPr lang="ru-RU" sz="3200" dirty="0">
                <a:solidFill>
                  <a:srgbClr val="0070C0"/>
                </a:solidFill>
              </a:rPr>
              <a:t>. </a:t>
            </a:r>
          </a:p>
          <a:p>
            <a:pPr marL="0" indent="0" algn="just">
              <a:buNone/>
            </a:pP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3940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09CB0-A23D-46F1-B7EB-05DBEAAB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98582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2E83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952E1-9694-495B-859C-C2F2A6B2F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9998583" cy="480290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70C0"/>
                </a:solidFill>
              </a:rPr>
              <a:t>УЧАСТНИКИ КОНКУРСА: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800" b="1" dirty="0">
                <a:solidFill>
                  <a:srgbClr val="0070C0"/>
                </a:solidFill>
              </a:rPr>
              <a:t>педагоги общеобразовательных, </a:t>
            </a:r>
          </a:p>
          <a:p>
            <a:pPr algn="just">
              <a:spcBef>
                <a:spcPts val="0"/>
              </a:spcBef>
            </a:pPr>
            <a:r>
              <a:rPr lang="ru-RU" sz="2800" b="1" dirty="0">
                <a:solidFill>
                  <a:srgbClr val="0070C0"/>
                </a:solidFill>
              </a:rPr>
              <a:t>православных школ, </a:t>
            </a:r>
          </a:p>
          <a:p>
            <a:pPr algn="just">
              <a:spcBef>
                <a:spcPts val="0"/>
              </a:spcBef>
            </a:pPr>
            <a:r>
              <a:rPr lang="ru-RU" sz="2800" b="1" dirty="0">
                <a:solidFill>
                  <a:srgbClr val="0070C0"/>
                </a:solidFill>
              </a:rPr>
              <a:t>гимназий и лицеев, </a:t>
            </a:r>
          </a:p>
          <a:p>
            <a:pPr algn="just">
              <a:spcBef>
                <a:spcPts val="0"/>
              </a:spcBef>
            </a:pPr>
            <a:r>
              <a:rPr lang="ru-RU" sz="2800" b="1" dirty="0">
                <a:solidFill>
                  <a:srgbClr val="0070C0"/>
                </a:solidFill>
              </a:rPr>
              <a:t>школ с этнокультурным компонентом, </a:t>
            </a:r>
          </a:p>
          <a:p>
            <a:pPr algn="just">
              <a:spcBef>
                <a:spcPts val="0"/>
              </a:spcBef>
            </a:pPr>
            <a:r>
              <a:rPr lang="ru-RU" sz="2800" b="1" dirty="0">
                <a:solidFill>
                  <a:srgbClr val="0070C0"/>
                </a:solidFill>
              </a:rPr>
              <a:t>музыкальных школ, </a:t>
            </a:r>
          </a:p>
          <a:p>
            <a:pPr algn="just">
              <a:spcBef>
                <a:spcPts val="0"/>
              </a:spcBef>
            </a:pPr>
            <a:r>
              <a:rPr lang="ru-RU" sz="2800" b="1" dirty="0">
                <a:solidFill>
                  <a:srgbClr val="0070C0"/>
                </a:solidFill>
              </a:rPr>
              <a:t>домов детского творчества,</a:t>
            </a:r>
          </a:p>
          <a:p>
            <a:pPr algn="just">
              <a:spcBef>
                <a:spcPts val="0"/>
              </a:spcBef>
            </a:pPr>
            <a:r>
              <a:rPr lang="ru-RU" sz="2800" b="1" dirty="0">
                <a:solidFill>
                  <a:srgbClr val="0070C0"/>
                </a:solidFill>
              </a:rPr>
              <a:t>преподаватели высшей школы.</a:t>
            </a:r>
          </a:p>
        </p:txBody>
      </p:sp>
    </p:spTree>
    <p:extLst>
      <p:ext uri="{BB962C8B-B14F-4D97-AF65-F5344CB8AC3E}">
        <p14:creationId xmlns:p14="http://schemas.microsoft.com/office/powerpoint/2010/main" val="59769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87FCC-D07D-4B31-96DE-E96540999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891705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2E83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2F9027-52D2-40EB-95DD-0BA476EC6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891704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</a:rPr>
              <a:t>ЭТАПЫ ПРОВЕДЕНИЯ КОНКУРСА:</a:t>
            </a:r>
          </a:p>
          <a:p>
            <a:pPr marL="0" indent="0" algn="ctr"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r>
              <a:rPr lang="ru-RU" sz="3600" b="1" dirty="0">
                <a:solidFill>
                  <a:srgbClr val="0070C0"/>
                </a:solidFill>
              </a:rPr>
              <a:t>•	региональный, </a:t>
            </a:r>
            <a:endParaRPr lang="ru-RU" sz="3600" dirty="0">
              <a:solidFill>
                <a:srgbClr val="0070C0"/>
              </a:solidFill>
            </a:endParaRPr>
          </a:p>
          <a:p>
            <a:r>
              <a:rPr lang="ru-RU" sz="3600" b="1" dirty="0">
                <a:solidFill>
                  <a:srgbClr val="0070C0"/>
                </a:solidFill>
              </a:rPr>
              <a:t>•	межрегиональный и </a:t>
            </a:r>
            <a:endParaRPr lang="ru-RU" sz="3600" dirty="0">
              <a:solidFill>
                <a:srgbClr val="0070C0"/>
              </a:solidFill>
            </a:endParaRPr>
          </a:p>
          <a:p>
            <a:r>
              <a:rPr lang="ru-RU" sz="3600" b="1" dirty="0">
                <a:solidFill>
                  <a:srgbClr val="0070C0"/>
                </a:solidFill>
              </a:rPr>
              <a:t>•	всероссийский.</a:t>
            </a:r>
            <a:endParaRPr lang="ru-RU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66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E4AA8-3182-4DF7-B0E9-2619D161B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784826" cy="1320800"/>
          </a:xfrm>
        </p:spPr>
        <p:txBody>
          <a:bodyPr/>
          <a:lstStyle/>
          <a:p>
            <a:pPr algn="ctr"/>
            <a:r>
              <a:rPr lang="ru-RU" sz="5300" b="1" dirty="0">
                <a:solidFill>
                  <a:srgbClr val="2E83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7DB15-A5AA-44AB-BE5C-3C3CDEBCD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022335" cy="4513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</a:rPr>
              <a:t>ОРГАНИЗАТОРЫ РЕГИОНАЛЬНОГО ЭТАПА КОНКУРСА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</a:rPr>
              <a:t>В МАГАДАНСКОЙ ОБЛАСТИ: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</a:rPr>
              <a:t>– министерство образования Магаданской области,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</a:rPr>
              <a:t>– отдел религиозного образования и катехизации Магаданской и Синегорской епархии Русской Православной Церкви,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</a:rPr>
              <a:t>– МОГАУ ДПО «Институт развития образования и повышения квалификации педагогических кадров».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81062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5426</TotalTime>
  <Words>1797</Words>
  <Application>Microsoft Office PowerPoint</Application>
  <PresentationFormat>Широкоэкранный</PresentationFormat>
  <Paragraphs>276</Paragraphs>
  <Slides>49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Arial</vt:lpstr>
      <vt:lpstr>Calibri</vt:lpstr>
      <vt:lpstr>Montserrat</vt:lpstr>
      <vt:lpstr>Segoe UI Symbol</vt:lpstr>
      <vt:lpstr>Symbol</vt:lpstr>
      <vt:lpstr>Times New Roman</vt:lpstr>
      <vt:lpstr>Trebuchet MS</vt:lpstr>
      <vt:lpstr>Wingdings 3</vt:lpstr>
      <vt:lpstr>Аспект</vt:lpstr>
      <vt:lpstr> </vt:lpstr>
      <vt:lpstr>2023-2024 учебный год   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Региональный конкурс методических разработок  «МЕТОДИЧЕСКАЯ ШКАТУЛКА 2023 г.»:  «УЧИТЕЛЬ – ПРОФЕССИЯ ДАЛЬНЕГО ДЕЙСТВИЯ»  в Магаданской области)</vt:lpstr>
      <vt:lpstr>Региональный конкурс методических разработок  «МЕТОДИЧЕСКАЯ ШКАТУЛКА 2023 г.»:  «УЧИТЕЛЬ – ПРОФЕССИЯ ДАЛЬНЕГО ДЕЙСТВИЯ»  в Магаданской области) </vt:lpstr>
      <vt:lpstr>Региональный конкурс методических разработок  «МЕТОДИЧЕСКАЯ ШКАТУЛКА 2023 г.»:  «УЧИТЕЛЬ – ПРОФЕССИЯ ДАЛЬНЕГО ДЕЙСТВИЯ»  в Магаданской области) </vt:lpstr>
      <vt:lpstr>Региональный конкурс методических разработок  «МЕТОДИЧЕСКАЯ ШКАТУЛКА 2023 г.»:  «УЧИТЕЛЬ – ПРОФЕССИЯ ДАЛЬНЕГО ДЕЙСТВИЯ»  в Магаданской области) </vt:lpstr>
      <vt:lpstr>Региональный конкурс методических разработок  «МЕТОДИЧЕСКАЯ ШКАТУЛКА 2023 г.»:  «УЧИТЕЛЬ – ПРОФЕССИЯ ДАЛЬНЕГО ДЕЙСТВИЯ»  в Магаданской области) </vt:lpstr>
      <vt:lpstr>Региональный конкурс методических разработок  «МЕТОДИЧЕСКАЯ ШКАТУЛКА 2023 г.»:  «УЧИТЕЛЬ – ПРОФЕССИЯ ДАЛЬНЕГО ДЕЙСТВИЯ»  в Магаданской области) </vt:lpstr>
      <vt:lpstr>Региональный конкурс методических разработок  «МЕТОДИЧЕСКАЯ ШКАТУЛКА 2023 г.»:  «УЧИТЕЛЬ – ПРОФЕССИЯ ДАЛЬНЕГО ДЕЙСТВИЯ»  в Магаданской области) </vt:lpstr>
      <vt:lpstr>Региональный конкурс методических разработок  «МЕТОДИЧЕСКАЯ ШКАТУЛКА 2023 г.»:  «УЧИТЕЛЬ – ПРОФЕССИЯ ДАЛЬНЕГО ДЕЙСТВИЯ»  в Магаданской области) </vt:lpstr>
      <vt:lpstr>Региональный конкурс методических разработок  «МЕТОДИЧЕСКАЯ ШКАТУЛКА 2023 г.»:  «УЧИТЕЛЬ – ПРОФЕССИЯ ДАЛЬНЕГО ДЕЙСТВИЯ»  в Магаданской области) </vt:lpstr>
      <vt:lpstr>Региональный конкурс методических разработок  «МЕТОДИЧЕСКАЯ ШКАТУЛКА 2023 г.»:  «УЧИТЕЛЬ – ПРОФЕССИЯ ДАЛЬНЕГО ДЕЙСТВИЯ»  в Магаданской области) 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  <vt:lpstr>2023-2024 учебный год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user</cp:lastModifiedBy>
  <cp:revision>212</cp:revision>
  <dcterms:created xsi:type="dcterms:W3CDTF">2022-02-22T02:20:46Z</dcterms:created>
  <dcterms:modified xsi:type="dcterms:W3CDTF">2023-08-24T01:39:14Z</dcterms:modified>
</cp:coreProperties>
</file>