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27"/>
  </p:notesMasterIdLst>
  <p:sldIdLst>
    <p:sldId id="258" r:id="rId2"/>
    <p:sldId id="351" r:id="rId3"/>
    <p:sldId id="303" r:id="rId4"/>
    <p:sldId id="305" r:id="rId5"/>
    <p:sldId id="304" r:id="rId6"/>
    <p:sldId id="343" r:id="rId7"/>
    <p:sldId id="347" r:id="rId8"/>
    <p:sldId id="348" r:id="rId9"/>
    <p:sldId id="349" r:id="rId10"/>
    <p:sldId id="344" r:id="rId11"/>
    <p:sldId id="350" r:id="rId12"/>
    <p:sldId id="352" r:id="rId13"/>
    <p:sldId id="353" r:id="rId14"/>
    <p:sldId id="354" r:id="rId15"/>
    <p:sldId id="355" r:id="rId16"/>
    <p:sldId id="356" r:id="rId17"/>
    <p:sldId id="357" r:id="rId18"/>
    <p:sldId id="346" r:id="rId19"/>
    <p:sldId id="320" r:id="rId20"/>
    <p:sldId id="358" r:id="rId21"/>
    <p:sldId id="359" r:id="rId22"/>
    <p:sldId id="360" r:id="rId23"/>
    <p:sldId id="361" r:id="rId24"/>
    <p:sldId id="362" r:id="rId25"/>
    <p:sldId id="294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AD9350-85D6-4A24-9996-77567A3F4BEF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4500D-ED67-474F-BFD8-6BF292A98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480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C4500D-ED67-474F-BFD8-6BF292A98FB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956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934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805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5358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631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009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408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0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322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102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775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655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749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69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480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721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26.09.2023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778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A025D-7B69-471E-A8E0-19635A1D6C59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56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98959" y="1624634"/>
            <a:ext cx="10565679" cy="505970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25000" lnSpcReduction="2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endParaRPr lang="ru-RU" sz="2000" b="1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96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МОГАУДПО «ИНСТИТУТ РАЗВИТИЯ ОБРАЗОВАНИЯ И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96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ПОВЫШЕНИЯ КВАЛИФИКАЦИИ ПЕДАГОГИЧЕСКИХ КАДРОВ»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96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КАФЕДРА ВОСПИТАНИЯ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ru-RU" sz="4200" b="1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ru-RU" sz="9600" b="1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12800" b="1" cap="all" spc="100" dirty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Заседание регионального методического объединения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12800" b="1" cap="all" spc="100" dirty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классных руководителей</a:t>
            </a:r>
            <a:endParaRPr lang="ru-RU" sz="4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70000"/>
              </a:lnSpc>
              <a:spcBef>
                <a:spcPts val="0"/>
              </a:spcBef>
            </a:pPr>
            <a:endParaRPr lang="ru-RU" sz="4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70000"/>
              </a:lnSpc>
              <a:spcBef>
                <a:spcPts val="0"/>
              </a:spcBef>
            </a:pPr>
            <a:r>
              <a:rPr lang="ru-RU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Чурсина Элеонора Александровна, </a:t>
            </a:r>
            <a:br>
              <a:rPr lang="ru-RU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доцент  кафедры воспитания</a:t>
            </a:r>
            <a:br>
              <a:rPr lang="ru-RU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МОГАУДПО «ИРО и ПКПК», </a:t>
            </a:r>
          </a:p>
          <a:p>
            <a:pPr algn="r">
              <a:lnSpc>
                <a:spcPct val="170000"/>
              </a:lnSpc>
              <a:spcBef>
                <a:spcPts val="0"/>
              </a:spcBef>
            </a:pPr>
            <a:r>
              <a:rPr lang="ru-RU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кандидат педагогических наук, доцент</a:t>
            </a:r>
            <a:br>
              <a:rPr lang="ru-RU" sz="2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1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09633" y="23383"/>
            <a:ext cx="1510009" cy="129945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534" y="173660"/>
            <a:ext cx="1170533" cy="145097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150" y="173661"/>
            <a:ext cx="2395421" cy="145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245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77CDA3-A63A-4220-83CF-53B34E6AD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512" y="226080"/>
            <a:ext cx="10865922" cy="950144"/>
          </a:xfrm>
        </p:spPr>
        <p:txBody>
          <a:bodyPr>
            <a:normAutofit/>
          </a:bodyPr>
          <a:lstStyle/>
          <a:p>
            <a:pPr algn="ctr"/>
            <a:r>
              <a:rPr lang="ru-RU" sz="5300" b="1" dirty="0">
                <a:solidFill>
                  <a:srgbClr val="2E83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2023-2024 учебный год</a:t>
            </a:r>
            <a:endParaRPr lang="ru-RU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B6071E7-D5A7-4DE7-B684-A1DE7C3A0B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8359602"/>
              </p:ext>
            </p:extLst>
          </p:nvPr>
        </p:nvGraphicFramePr>
        <p:xfrm>
          <a:off x="427513" y="1270660"/>
          <a:ext cx="10865922" cy="54151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5105">
                  <a:extLst>
                    <a:ext uri="{9D8B030D-6E8A-4147-A177-3AD203B41FA5}">
                      <a16:colId xmlns:a16="http://schemas.microsoft.com/office/drawing/2014/main" val="3134977716"/>
                    </a:ext>
                  </a:extLst>
                </a:gridCol>
                <a:gridCol w="2207291">
                  <a:extLst>
                    <a:ext uri="{9D8B030D-6E8A-4147-A177-3AD203B41FA5}">
                      <a16:colId xmlns:a16="http://schemas.microsoft.com/office/drawing/2014/main" val="2534229580"/>
                    </a:ext>
                  </a:extLst>
                </a:gridCol>
                <a:gridCol w="2881837">
                  <a:extLst>
                    <a:ext uri="{9D8B030D-6E8A-4147-A177-3AD203B41FA5}">
                      <a16:colId xmlns:a16="http://schemas.microsoft.com/office/drawing/2014/main" val="2597800063"/>
                    </a:ext>
                  </a:extLst>
                </a:gridCol>
                <a:gridCol w="2350901">
                  <a:extLst>
                    <a:ext uri="{9D8B030D-6E8A-4147-A177-3AD203B41FA5}">
                      <a16:colId xmlns:a16="http://schemas.microsoft.com/office/drawing/2014/main" val="2821767853"/>
                    </a:ext>
                  </a:extLst>
                </a:gridCol>
                <a:gridCol w="2250788">
                  <a:extLst>
                    <a:ext uri="{9D8B030D-6E8A-4147-A177-3AD203B41FA5}">
                      <a16:colId xmlns:a16="http://schemas.microsoft.com/office/drawing/2014/main" val="2902849139"/>
                    </a:ext>
                  </a:extLst>
                </a:gridCol>
              </a:tblGrid>
              <a:tr h="541514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2. 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21" marR="4772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70C0"/>
                          </a:solidFill>
                          <a:effectLst/>
                        </a:rPr>
                        <a:t>V Всероссийский дистанционный конкурс среди классных руководителей на лучшую методическую разработку воспитательных мероприятий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21" marR="4772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Региональный этап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1–22 мая 2024 г.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Федеральный этап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23 мая – 14 августа 2024 г.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21" marR="4772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Педагогические работники общеобразовательных организаций, выполняющие функции классного руководителя,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кураторы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групп профессиональных образовательных организаций, реализующих общеобразовательные программы на территории Российской Федерации,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школ Министерства иностранных дел Российской Федерации, независимо от их организационно-правовой формы,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 федеральных детских центров: «Артек», «Орленок», «Смена» и «Океан»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21" marR="4772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Организатор федерального этапа конкурса: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03200" algn="l"/>
                        </a:tabLst>
                      </a:pPr>
                      <a:r>
                        <a:rPr lang="ru-RU" sz="1200" b="0" dirty="0">
                          <a:solidFill>
                            <a:srgbClr val="0070C0"/>
                          </a:solidFill>
                          <a:effectLst/>
                        </a:rPr>
                        <a:t>ФГАОУ ДПО «Академия реализации государственной политики и профессионального развития работников образования» Министерства просвещения российской Федерации</a:t>
                      </a:r>
                    </a:p>
                    <a:p>
                      <a:pPr marL="2349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3200" algn="l"/>
                        </a:tabLst>
                      </a:pPr>
                      <a:endParaRPr lang="ru-RU" sz="12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2349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3200" algn="l"/>
                        </a:tabLs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Организатор регионального этапа конкурса: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03200" algn="l"/>
                        </a:tabLst>
                      </a:pPr>
                      <a:r>
                        <a:rPr lang="ru-RU" sz="1200" b="0" dirty="0">
                          <a:solidFill>
                            <a:srgbClr val="0070C0"/>
                          </a:solidFill>
                          <a:effectLst/>
                        </a:rPr>
                        <a:t>Министерство образования Магаданской области;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03200" algn="l"/>
                        </a:tabLst>
                      </a:pPr>
                      <a:r>
                        <a:rPr lang="ru-RU" sz="1200" b="0" dirty="0">
                          <a:solidFill>
                            <a:srgbClr val="0070C0"/>
                          </a:solidFill>
                          <a:effectLst/>
                        </a:rPr>
                        <a:t>МОГАУДПО «Институт развития образования и повышения квалификации педагогических кадров».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3200" algn="l"/>
                        </a:tabLs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3200" algn="l"/>
                        </a:tabLs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21" marR="4772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537583"/>
                  </a:ext>
                </a:extLst>
              </a:tr>
            </a:tbl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3C1CBF6-324A-4BA4-B320-91C91D7CC2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414" y="4450278"/>
            <a:ext cx="1341236" cy="123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890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A77708-5452-4DBB-B9F7-30CCC44BA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384" y="439388"/>
            <a:ext cx="11234057" cy="87877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b="1" dirty="0">
                <a:solidFill>
                  <a:srgbClr val="2E83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2023-2024 учебный год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BF0A44-F624-457E-817A-E05B28616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384" y="1496291"/>
            <a:ext cx="11234058" cy="5070764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0070C0"/>
                </a:solidFill>
              </a:rPr>
              <a:t>Требования к конкурсным материалам и документам.</a:t>
            </a:r>
            <a:endParaRPr lang="ru-RU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2400" dirty="0">
                <a:solidFill>
                  <a:srgbClr val="0070C0"/>
                </a:solidFill>
              </a:rPr>
              <a:t>В состав конкурсных материалов и документов, представляемых на </a:t>
            </a:r>
            <a:r>
              <a:rPr lang="ru-RU" sz="2400" b="1" dirty="0">
                <a:solidFill>
                  <a:srgbClr val="0070C0"/>
                </a:solidFill>
              </a:rPr>
              <a:t>федеральный этап</a:t>
            </a:r>
            <a:r>
              <a:rPr lang="ru-RU" sz="2400" dirty="0">
                <a:solidFill>
                  <a:srgbClr val="0070C0"/>
                </a:solidFill>
              </a:rPr>
              <a:t>, входят:</a:t>
            </a:r>
          </a:p>
          <a:p>
            <a:r>
              <a:rPr lang="ru-RU" sz="2400" dirty="0">
                <a:solidFill>
                  <a:srgbClr val="0070C0"/>
                </a:solidFill>
              </a:rPr>
              <a:t>- методическая разработка воспитательного мероприятия;</a:t>
            </a:r>
          </a:p>
          <a:p>
            <a:r>
              <a:rPr lang="ru-RU" sz="2400" dirty="0">
                <a:solidFill>
                  <a:srgbClr val="0070C0"/>
                </a:solidFill>
              </a:rPr>
              <a:t>- информационная карта участника;</a:t>
            </a:r>
          </a:p>
          <a:p>
            <a:r>
              <a:rPr lang="ru-RU" sz="2400" dirty="0">
                <a:solidFill>
                  <a:srgbClr val="0070C0"/>
                </a:solidFill>
              </a:rPr>
              <a:t>- скан-копия согласия на обработку и хранение персональных данных;</a:t>
            </a:r>
          </a:p>
          <a:p>
            <a:r>
              <a:rPr lang="ru-RU" sz="2400" dirty="0">
                <a:solidFill>
                  <a:srgbClr val="0070C0"/>
                </a:solidFill>
              </a:rPr>
              <a:t>- скан-копия согласия с условиями лицензионного договора о предоставлении права использования результатов интеллектуальной деятельности Оператору Конкурса.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70C0"/>
                </a:solidFill>
              </a:rPr>
              <a:t>Все материалы и документы размещаются участником на официальном сайте конкурса в открытом для него личном кабинете.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2207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6E3271-2B50-4BCB-ACDD-07AEBCBC0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758" y="285009"/>
            <a:ext cx="11044051" cy="831272"/>
          </a:xfrm>
        </p:spPr>
        <p:txBody>
          <a:bodyPr/>
          <a:lstStyle/>
          <a:p>
            <a:pPr algn="ctr"/>
            <a:r>
              <a:rPr lang="ru-RU" sz="4800" b="1" dirty="0">
                <a:solidFill>
                  <a:srgbClr val="2E83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2023-2024 учебный год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DAF623-39B5-4539-93A4-05DFA43709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758" y="1223158"/>
            <a:ext cx="11044052" cy="545077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15000"/>
              </a:lnSpc>
              <a:buNone/>
            </a:pPr>
            <a:r>
              <a:rPr lang="ru-RU" sz="3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Тематические направления представляемых на Конкурс методических разработок воспитательных мероприятий</a:t>
            </a:r>
            <a:r>
              <a:rPr lang="ru-RU" sz="3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30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26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гражданское и патриотическое воспитание;</a:t>
            </a:r>
            <a:endParaRPr lang="ru-RU" sz="26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26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духовное и нравственное воспитание;</a:t>
            </a:r>
            <a:endParaRPr lang="ru-RU" sz="26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26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приобщение к культурному наследию;</a:t>
            </a:r>
            <a:endParaRPr lang="ru-RU" sz="26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26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популяризация традиционных российских нравственных и семейных ценностей;</a:t>
            </a:r>
            <a:endParaRPr lang="ru-RU" sz="26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26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физическое воспитание и формирование культуры здоровья;</a:t>
            </a:r>
            <a:endParaRPr lang="ru-RU" sz="26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26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трудовое воспитание и профессиональное самоопределение;</a:t>
            </a:r>
            <a:endParaRPr lang="ru-RU" sz="26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26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экологическое воспитание;</a:t>
            </a:r>
            <a:endParaRPr lang="ru-RU" sz="26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26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популяризация профессии учителя и наставничества в системе образования России.</a:t>
            </a:r>
            <a:endParaRPr lang="ru-RU" sz="26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35875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327EC8-002B-44CB-A32C-8C5ED651C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761" y="403762"/>
            <a:ext cx="10865921" cy="1080654"/>
          </a:xfrm>
        </p:spPr>
        <p:txBody>
          <a:bodyPr/>
          <a:lstStyle/>
          <a:p>
            <a:pPr algn="ctr"/>
            <a:r>
              <a:rPr lang="ru-RU" sz="4800" b="1" dirty="0">
                <a:solidFill>
                  <a:srgbClr val="2E83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2023-2024 учебный год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A506F9-2D1B-489A-88CA-6E436690B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761" y="1389415"/>
            <a:ext cx="10865921" cy="521326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indent="0" algn="ctr">
              <a:lnSpc>
                <a:spcPct val="115000"/>
              </a:lnSpc>
              <a:buNone/>
            </a:pPr>
            <a:r>
              <a:rPr lang="ru-RU" sz="39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Методическая разработка может включать </a:t>
            </a:r>
          </a:p>
          <a:p>
            <a:pPr indent="0" algn="just">
              <a:lnSpc>
                <a:spcPct val="115000"/>
              </a:lnSpc>
              <a:buNone/>
            </a:pP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фотографии, </a:t>
            </a:r>
          </a:p>
          <a:p>
            <a:pPr indent="0" algn="just">
              <a:lnSpc>
                <a:spcPct val="115000"/>
              </a:lnSpc>
              <a:buNone/>
            </a:pP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инфографику и </a:t>
            </a:r>
          </a:p>
          <a:p>
            <a:pPr indent="0" algn="just">
              <a:lnSpc>
                <a:spcPct val="115000"/>
              </a:lnSpc>
              <a:buNone/>
            </a:pP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гиперссылки.</a:t>
            </a:r>
            <a:endParaRPr lang="ru-RU" sz="32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</a:pP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качестве приложения к методической разработке на конкурс может быть представлен один дополнительный материал в формате РОЕ (презентация до 15 слайдов, фотоматериалы, инфографика). </a:t>
            </a:r>
          </a:p>
          <a:p>
            <a:pPr indent="449580" algn="just">
              <a:lnSpc>
                <a:spcPct val="115000"/>
              </a:lnSpc>
            </a:pP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Видео- и аудиоматериалы в качестве приложения не принимаются.</a:t>
            </a:r>
            <a:endParaRPr lang="ru-RU" sz="32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81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693BA0-40F1-4A64-9F2E-255B1748F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137" y="332510"/>
            <a:ext cx="11412187" cy="855022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rgbClr val="2E83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2023-2024 учебный год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2E52F8E-DECA-49BB-B236-4018A051F3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9126250"/>
              </p:ext>
            </p:extLst>
          </p:nvPr>
        </p:nvGraphicFramePr>
        <p:xfrm>
          <a:off x="249382" y="1413164"/>
          <a:ext cx="11625943" cy="52013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042">
                  <a:extLst>
                    <a:ext uri="{9D8B030D-6E8A-4147-A177-3AD203B41FA5}">
                      <a16:colId xmlns:a16="http://schemas.microsoft.com/office/drawing/2014/main" val="1890038775"/>
                    </a:ext>
                  </a:extLst>
                </a:gridCol>
                <a:gridCol w="2953937">
                  <a:extLst>
                    <a:ext uri="{9D8B030D-6E8A-4147-A177-3AD203B41FA5}">
                      <a16:colId xmlns:a16="http://schemas.microsoft.com/office/drawing/2014/main" val="2454953013"/>
                    </a:ext>
                  </a:extLst>
                </a:gridCol>
                <a:gridCol w="3083409">
                  <a:extLst>
                    <a:ext uri="{9D8B030D-6E8A-4147-A177-3AD203B41FA5}">
                      <a16:colId xmlns:a16="http://schemas.microsoft.com/office/drawing/2014/main" val="874371657"/>
                    </a:ext>
                  </a:extLst>
                </a:gridCol>
                <a:gridCol w="2515335">
                  <a:extLst>
                    <a:ext uri="{9D8B030D-6E8A-4147-A177-3AD203B41FA5}">
                      <a16:colId xmlns:a16="http://schemas.microsoft.com/office/drawing/2014/main" val="4083825433"/>
                    </a:ext>
                  </a:extLst>
                </a:gridCol>
                <a:gridCol w="2408220">
                  <a:extLst>
                    <a:ext uri="{9D8B030D-6E8A-4147-A177-3AD203B41FA5}">
                      <a16:colId xmlns:a16="http://schemas.microsoft.com/office/drawing/2014/main" val="1742979354"/>
                    </a:ext>
                  </a:extLst>
                </a:gridCol>
              </a:tblGrid>
              <a:tr h="520139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3. 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</a:rPr>
                        <a:t>III</a:t>
                      </a:r>
                      <a:r>
                        <a:rPr lang="ru-RU" sz="2400" dirty="0">
                          <a:solidFill>
                            <a:srgbClr val="0070C0"/>
                          </a:solidFill>
                          <a:effectLst/>
                        </a:rPr>
                        <a:t> Всероссийский форум классных руководителей и наставников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ФКР 2023 пройдет в две смены: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3-5 октября ФКР для классных руководителей 1-6 классов, классных руководителей коррекционных школ;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5 октября – общий день панельных дискуссий для обоих смен, концерт ко Дню учителя в Государственном Кремлевском дворце;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5-7 октября ФКР для классных руководителей 7-11 классов и кураторов групп СПО.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Классные руководители 1-6 классов, классные руководители коррекционных школ;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Классные руководители 7-11 классов и кураторы групп СПО.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3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Организатор форума: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Министерство просвещения Российской Федерации.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16277"/>
                  </a:ext>
                </a:extLst>
              </a:tr>
            </a:tbl>
          </a:graphicData>
        </a:graphic>
      </p:graphicFrame>
      <p:pic>
        <p:nvPicPr>
          <p:cNvPr id="5121" name="Рисунок 5">
            <a:extLst>
              <a:ext uri="{FF2B5EF4-FFF2-40B4-BE49-F238E27FC236}">
                <a16:creationId xmlns:a16="http://schemas.microsoft.com/office/drawing/2014/main" id="{5D42F017-87AF-469C-8EBC-C286CC53F6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389107"/>
            <a:ext cx="1076325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387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71D192-2698-46A7-9DEB-1EA97CC11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009" y="302822"/>
            <a:ext cx="11032175" cy="967838"/>
          </a:xfrm>
        </p:spPr>
        <p:txBody>
          <a:bodyPr/>
          <a:lstStyle/>
          <a:p>
            <a:pPr algn="ctr"/>
            <a:r>
              <a:rPr lang="ru-RU" sz="4800" b="1" dirty="0">
                <a:solidFill>
                  <a:srgbClr val="2E83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2023-2024 учебный год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0F7A92-3B19-4B0B-A6FA-69A1B0C8C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009" y="1413164"/>
            <a:ext cx="11032174" cy="514201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indent="0" algn="ctr">
              <a:lnSpc>
                <a:spcPct val="107000"/>
              </a:lnSpc>
              <a:buNone/>
            </a:pPr>
            <a:r>
              <a:rPr lang="ru-RU" sz="39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Ключевые темы Форума:</a:t>
            </a:r>
            <a:endParaRPr lang="ru-RU" sz="39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организация воспитательной работы при реализации образовательных программ;</a:t>
            </a:r>
            <a:endParaRPr lang="ru-RU" sz="32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классное руководство – ядро системы воспитания;</a:t>
            </a:r>
            <a:endParaRPr lang="ru-RU" sz="32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психология воспитания и обучения;</a:t>
            </a:r>
            <a:endParaRPr lang="ru-RU" sz="32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интернет как инструмент для работы современного педагога;</a:t>
            </a:r>
            <a:endParaRPr lang="ru-RU" sz="32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образ учителя и его взаимодействие с внешним миром;</a:t>
            </a:r>
            <a:endParaRPr lang="ru-RU" sz="32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инклюзивное и семейное образование и другие актуальные для современного педагога вопросы.</a:t>
            </a:r>
            <a:endParaRPr lang="ru-RU" sz="32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1369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9B0539-652D-4DB3-A38F-BB431410E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011" y="391886"/>
            <a:ext cx="10569038" cy="878774"/>
          </a:xfrm>
        </p:spPr>
        <p:txBody>
          <a:bodyPr/>
          <a:lstStyle/>
          <a:p>
            <a:pPr algn="ctr"/>
            <a:r>
              <a:rPr lang="ru-RU" sz="4800" b="1" dirty="0">
                <a:solidFill>
                  <a:srgbClr val="2E83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2023-2024 учебный год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B5EF78-EA99-49CC-BB13-25763BDA1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010" y="1270660"/>
            <a:ext cx="10569038" cy="532014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indent="0" algn="just">
              <a:lnSpc>
                <a:spcPct val="107000"/>
              </a:lnSpc>
              <a:buNone/>
              <a:tabLst>
                <a:tab pos="450215" algn="l"/>
                <a:tab pos="540385" algn="l"/>
              </a:tabLst>
            </a:pP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 марта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2023 г.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был открыт прием заявок на участие в Форуме классных руководителей, который пройдет в Москве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3 по 7 октября 2023 года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07000"/>
              </a:lnSpc>
              <a:buNone/>
              <a:tabLst>
                <a:tab pos="450215" algn="l"/>
                <a:tab pos="540385" algn="l"/>
              </a:tabLst>
            </a:pP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Этапы отбора : </a:t>
            </a:r>
            <a:endParaRPr lang="ru-RU" sz="36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Symbol" panose="05050102010706020507" pitchFamily="18" charset="2"/>
              <a:buChar char=""/>
              <a:tabLst>
                <a:tab pos="450215" algn="l"/>
                <a:tab pos="540385" algn="l"/>
              </a:tabLst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анкетирование, </a:t>
            </a:r>
          </a:p>
          <a:p>
            <a:pPr lvl="0" algn="just">
              <a:buFont typeface="Symbol" panose="05050102010706020507" pitchFamily="18" charset="2"/>
              <a:buChar char=""/>
              <a:tabLst>
                <a:tab pos="450215" algn="l"/>
                <a:tab pos="540385" algn="l"/>
              </a:tabLst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тестирование по основам педагогики, </a:t>
            </a:r>
          </a:p>
          <a:p>
            <a:pPr lvl="0" algn="just">
              <a:buFont typeface="Symbol" panose="05050102010706020507" pitchFamily="18" charset="2"/>
              <a:buChar char=""/>
              <a:tabLst>
                <a:tab pos="450215" algn="l"/>
                <a:tab pos="540385" algn="l"/>
              </a:tabLst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тестирование по внеурочным занятиям «Разговоры о важном», </a:t>
            </a:r>
          </a:p>
          <a:p>
            <a:pPr lvl="0" algn="just">
              <a:buFont typeface="Symbol" panose="05050102010706020507" pitchFamily="18" charset="2"/>
              <a:buChar char=""/>
              <a:tabLst>
                <a:tab pos="450215" algn="l"/>
                <a:tab pos="540385" algn="l"/>
              </a:tabLst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тренажер классного руководителя и </a:t>
            </a:r>
          </a:p>
          <a:p>
            <a:pPr lvl="0" algn="just">
              <a:buFont typeface="Symbol" panose="05050102010706020507" pitchFamily="18" charset="2"/>
              <a:buChar char=""/>
              <a:tabLst>
                <a:tab pos="450215" algn="l"/>
                <a:tab pos="540385" algn="l"/>
              </a:tabLst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представление </a:t>
            </a:r>
            <a:r>
              <a:rPr 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видеовизитки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 теме «Моя воспитательная инициатива».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93380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E891CC-811D-4525-A74C-D3066CA47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263" y="190006"/>
            <a:ext cx="11115302" cy="81939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>
                <a:solidFill>
                  <a:srgbClr val="2E83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2023-2024 учебный год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2709037-DEA1-42C9-BB65-95E2B84D75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5743616"/>
              </p:ext>
            </p:extLst>
          </p:nvPr>
        </p:nvGraphicFramePr>
        <p:xfrm>
          <a:off x="308758" y="1009403"/>
          <a:ext cx="11257807" cy="56585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5133">
                  <a:extLst>
                    <a:ext uri="{9D8B030D-6E8A-4147-A177-3AD203B41FA5}">
                      <a16:colId xmlns:a16="http://schemas.microsoft.com/office/drawing/2014/main" val="1193110804"/>
                    </a:ext>
                  </a:extLst>
                </a:gridCol>
                <a:gridCol w="2719250">
                  <a:extLst>
                    <a:ext uri="{9D8B030D-6E8A-4147-A177-3AD203B41FA5}">
                      <a16:colId xmlns:a16="http://schemas.microsoft.com/office/drawing/2014/main" val="3220606462"/>
                    </a:ext>
                  </a:extLst>
                </a:gridCol>
                <a:gridCol w="2985774">
                  <a:extLst>
                    <a:ext uri="{9D8B030D-6E8A-4147-A177-3AD203B41FA5}">
                      <a16:colId xmlns:a16="http://schemas.microsoft.com/office/drawing/2014/main" val="3250594042"/>
                    </a:ext>
                  </a:extLst>
                </a:gridCol>
                <a:gridCol w="2435686">
                  <a:extLst>
                    <a:ext uri="{9D8B030D-6E8A-4147-A177-3AD203B41FA5}">
                      <a16:colId xmlns:a16="http://schemas.microsoft.com/office/drawing/2014/main" val="1718392468"/>
                    </a:ext>
                  </a:extLst>
                </a:gridCol>
                <a:gridCol w="2331964">
                  <a:extLst>
                    <a:ext uri="{9D8B030D-6E8A-4147-A177-3AD203B41FA5}">
                      <a16:colId xmlns:a16="http://schemas.microsoft.com/office/drawing/2014/main" val="610960533"/>
                    </a:ext>
                  </a:extLst>
                </a:gridCol>
              </a:tblGrid>
              <a:tr h="5658591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</a:rPr>
                        <a:t>III</a:t>
                      </a:r>
                      <a:r>
                        <a:rPr lang="ru-RU" sz="2400" dirty="0">
                          <a:solidFill>
                            <a:srgbClr val="0070C0"/>
                          </a:solidFill>
                          <a:effectLst/>
                        </a:rPr>
                        <a:t> Всероссийский форум классных руководителей и наставников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70C0"/>
                          </a:solidFill>
                          <a:effectLst/>
                        </a:rPr>
                        <a:t>ФКР 2023 пройдет в две смены: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70C0"/>
                          </a:solidFill>
                          <a:effectLst/>
                        </a:rPr>
                        <a:t>3-5 октября ФКР для классных руководителей 1-6 классов, классных руководителей коррекционных школ;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5 октября – общий день панельных дискуссий для обоих смен, концерт ко Дню учителя в Государственном Кремлевском дворце;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70C0"/>
                          </a:solidFill>
                          <a:effectLst/>
                        </a:rPr>
                        <a:t>5-7 октября ФКР для классных руководителей 7-11 классов и кураторов групп СПО.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800" dirty="0">
                          <a:solidFill>
                            <a:srgbClr val="0070C0"/>
                          </a:solidFill>
                          <a:effectLst/>
                        </a:rPr>
                        <a:t>Классные руководители 1-6 классов, классные руководители коррекционных школ;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800" dirty="0">
                          <a:solidFill>
                            <a:srgbClr val="0070C0"/>
                          </a:solidFill>
                          <a:effectLst/>
                        </a:rPr>
                        <a:t>Классные руководители 7-11 классов и кураторы групп СПО.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3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70C0"/>
                          </a:solidFill>
                          <a:effectLst/>
                        </a:rPr>
                        <a:t>Организатор форума: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800" dirty="0">
                          <a:solidFill>
                            <a:srgbClr val="0070C0"/>
                          </a:solidFill>
                          <a:effectLst/>
                        </a:rPr>
                        <a:t>Министерство просвещения Российской Федерации.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825649"/>
                  </a:ext>
                </a:extLst>
              </a:tr>
            </a:tbl>
          </a:graphicData>
        </a:graphic>
      </p:graphicFrame>
      <p:pic>
        <p:nvPicPr>
          <p:cNvPr id="6145" name="Рисунок 5">
            <a:extLst>
              <a:ext uri="{FF2B5EF4-FFF2-40B4-BE49-F238E27FC236}">
                <a16:creationId xmlns:a16="http://schemas.microsoft.com/office/drawing/2014/main" id="{6D620537-6133-404F-AC95-928F29BEC9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547" y="3838698"/>
            <a:ext cx="1076325" cy="1155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0707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9FAB9C-22AE-4E4C-B958-2CCBC9418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257" y="609600"/>
            <a:ext cx="10806545" cy="1041070"/>
          </a:xfrm>
        </p:spPr>
        <p:txBody>
          <a:bodyPr/>
          <a:lstStyle/>
          <a:p>
            <a:pPr algn="ctr"/>
            <a:r>
              <a:rPr lang="ru-RU" sz="4800" b="1" dirty="0">
                <a:solidFill>
                  <a:srgbClr val="2E83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2023-2024 учебный год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47F7A4D-C7AB-4378-A3F5-4431FB8B7F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1973391"/>
              </p:ext>
            </p:extLst>
          </p:nvPr>
        </p:nvGraphicFramePr>
        <p:xfrm>
          <a:off x="261257" y="1828800"/>
          <a:ext cx="11447812" cy="48744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5652">
                  <a:extLst>
                    <a:ext uri="{9D8B030D-6E8A-4147-A177-3AD203B41FA5}">
                      <a16:colId xmlns:a16="http://schemas.microsoft.com/office/drawing/2014/main" val="324688231"/>
                    </a:ext>
                  </a:extLst>
                </a:gridCol>
                <a:gridCol w="2577877">
                  <a:extLst>
                    <a:ext uri="{9D8B030D-6E8A-4147-A177-3AD203B41FA5}">
                      <a16:colId xmlns:a16="http://schemas.microsoft.com/office/drawing/2014/main" val="1135702949"/>
                    </a:ext>
                  </a:extLst>
                </a:gridCol>
                <a:gridCol w="3036166">
                  <a:extLst>
                    <a:ext uri="{9D8B030D-6E8A-4147-A177-3AD203B41FA5}">
                      <a16:colId xmlns:a16="http://schemas.microsoft.com/office/drawing/2014/main" val="4215227234"/>
                    </a:ext>
                  </a:extLst>
                </a:gridCol>
                <a:gridCol w="2476796">
                  <a:extLst>
                    <a:ext uri="{9D8B030D-6E8A-4147-A177-3AD203B41FA5}">
                      <a16:colId xmlns:a16="http://schemas.microsoft.com/office/drawing/2014/main" val="2011152114"/>
                    </a:ext>
                  </a:extLst>
                </a:gridCol>
                <a:gridCol w="2371321">
                  <a:extLst>
                    <a:ext uri="{9D8B030D-6E8A-4147-A177-3AD203B41FA5}">
                      <a16:colId xmlns:a16="http://schemas.microsoft.com/office/drawing/2014/main" val="3299244063"/>
                    </a:ext>
                  </a:extLst>
                </a:gridCol>
              </a:tblGrid>
              <a:tr h="487445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4. 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46" marR="5844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70C0"/>
                          </a:solidFill>
                          <a:effectLst/>
                        </a:rPr>
                        <a:t>Областной конкурс методических разработок «МЕТОДИЧЕСКАЯ ШКАТУЛКА 2024»</a:t>
                      </a:r>
                      <a:endParaRPr lang="ru-RU" sz="24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46" marR="58446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70C0"/>
                          </a:solidFill>
                          <a:effectLst/>
                        </a:rPr>
                        <a:t>Март-май 2024 г.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70C0"/>
                          </a:solidFill>
                          <a:effectLst/>
                        </a:rPr>
                        <a:t>Церемония награждения – ноябрь 2024 г.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46" marR="58446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800" dirty="0">
                          <a:solidFill>
                            <a:srgbClr val="0070C0"/>
                          </a:solidFill>
                          <a:effectLst/>
                        </a:rPr>
                        <a:t>Педагогический работник / группа педагогических работников образовательных организаций Магаданской области независимо от их организационно-правовой формы.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46" marR="58446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3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Организаторы конкурса: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03200" algn="l"/>
                        </a:tabLs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Министерство образования Магаданской области,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03200" algn="l"/>
                        </a:tabLs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МОГАУ ДПО «Институт развития образования и повышения квалификации педагогических кадров»,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113030" algn="l"/>
                          <a:tab pos="203200" algn="l"/>
                        </a:tabLs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муниципальные органы управления в сфере образования, профессиональных образовательных организаций.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46" marR="58446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686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4800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F5F695-E660-48E1-94BC-4223D5754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45326"/>
            <a:ext cx="9915456" cy="979713"/>
          </a:xfrm>
        </p:spPr>
        <p:txBody>
          <a:bodyPr/>
          <a:lstStyle/>
          <a:p>
            <a:pPr algn="ctr"/>
            <a:r>
              <a:rPr lang="ru-RU" sz="5300" b="1" dirty="0">
                <a:solidFill>
                  <a:srgbClr val="2E83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2023-2024 учебный год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70C82C-BCE4-4181-BF27-ECA7EDEEA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62545"/>
            <a:ext cx="9915456" cy="4750129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>
                <a:solidFill>
                  <a:srgbClr val="0070C0"/>
                </a:solidFill>
              </a:rPr>
              <a:t>Основные документы конкурса: </a:t>
            </a:r>
          </a:p>
          <a:p>
            <a:pPr algn="just"/>
            <a:r>
              <a:rPr lang="ru-RU" sz="2800" dirty="0">
                <a:solidFill>
                  <a:srgbClr val="0070C0"/>
                </a:solidFill>
              </a:rPr>
              <a:t>– Приказ министерства образования Магаданской области о проведении регионального конкурса методических разработок </a:t>
            </a:r>
            <a:r>
              <a:rPr lang="ru-RU" sz="2800" b="1" dirty="0">
                <a:solidFill>
                  <a:srgbClr val="0070C0"/>
                </a:solidFill>
              </a:rPr>
              <a:t>«МЕТОДИЧЕСКАЯ ШКАТУЛКА 2024»,</a:t>
            </a:r>
          </a:p>
          <a:p>
            <a:pPr algn="just"/>
            <a:r>
              <a:rPr lang="ru-RU" sz="2800" dirty="0">
                <a:solidFill>
                  <a:srgbClr val="0070C0"/>
                </a:solidFill>
              </a:rPr>
              <a:t>– Положение о конкурсе.</a:t>
            </a:r>
          </a:p>
        </p:txBody>
      </p:sp>
    </p:spTree>
    <p:extLst>
      <p:ext uri="{BB962C8B-B14F-4D97-AF65-F5344CB8AC3E}">
        <p14:creationId xmlns:p14="http://schemas.microsoft.com/office/powerpoint/2010/main" val="2451005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7BCB7B-239E-4A30-AFE3-D4A9DF1E2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8136"/>
            <a:ext cx="10129210" cy="914399"/>
          </a:xfrm>
        </p:spPr>
        <p:txBody>
          <a:bodyPr>
            <a:normAutofit/>
          </a:bodyPr>
          <a:lstStyle/>
          <a:p>
            <a:pPr algn="ctr"/>
            <a:r>
              <a:rPr lang="ru-RU" sz="5300" b="1" dirty="0">
                <a:solidFill>
                  <a:srgbClr val="2E83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2023-2024 учебный год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9F6968-72AD-4D61-BA4F-D88E6B672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509" y="1496291"/>
            <a:ext cx="10355281" cy="5094514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0" indent="0" algn="just">
              <a:buNone/>
            </a:pP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«Учитель лишь до тех пор остается учителем, пока сам учится. Как только он перестает учиться, он перестает быть учителем» </a:t>
            </a:r>
            <a:endParaRPr lang="ru-RU" sz="32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36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К. Д. Ушинский</a:t>
            </a:r>
            <a:endParaRPr lang="ru-RU" sz="36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29959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EF80AD-44AA-46F8-BC82-C17047F5B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263" y="172192"/>
            <a:ext cx="10533412" cy="8490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b="1" dirty="0">
                <a:solidFill>
                  <a:srgbClr val="2E83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2023-2024 учебный год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B50FCE-C27B-4347-BAF3-C55525705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262" y="1163783"/>
            <a:ext cx="10533412" cy="552202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114300" indent="0" algn="ctr">
              <a:lnSpc>
                <a:spcPct val="115000"/>
              </a:lnSpc>
              <a:buNone/>
            </a:pP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НОМИНАЦИИ КОНКУРСА:</a:t>
            </a:r>
            <a:endParaRPr lang="ru-RU" sz="36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Wingdings 3" panose="05040102010807070707" pitchFamily="18" charset="2"/>
              <a:buChar char=""/>
              <a:tabLst>
                <a:tab pos="457200" algn="l"/>
              </a:tabLst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ИССЛЕДОВАТЕЛЬСКИЕ РАБОТЫ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lvl="0" algn="just">
              <a:lnSpc>
                <a:spcPct val="115000"/>
              </a:lnSpc>
              <a:buFont typeface="Wingdings 3" panose="05040102010807070707" pitchFamily="18" charset="2"/>
              <a:buChar char=""/>
              <a:tabLst>
                <a:tab pos="457200" algn="l"/>
              </a:tabLst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СОЦИАЛЬНЫЕ ВИДЕОРОЛИКИ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lvl="0" algn="just">
              <a:lnSpc>
                <a:spcPct val="115000"/>
              </a:lnSpc>
              <a:buFont typeface="Wingdings 3" panose="05040102010807070707" pitchFamily="18" charset="2"/>
              <a:buChar char=""/>
              <a:tabLst>
                <a:tab pos="457200" algn="l"/>
              </a:tabLst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МЕТОДИЧЕСКИЙ ПРОДУКТ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lvl="0" algn="just">
              <a:lnSpc>
                <a:spcPct val="115000"/>
              </a:lnSpc>
              <a:buFont typeface="Wingdings 3" panose="05040102010807070707" pitchFamily="18" charset="2"/>
              <a:buChar char=""/>
              <a:tabLst>
                <a:tab pos="457200" algn="l"/>
              </a:tabLst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ТВОРЧЕСКИЕ РАБОТЫ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lvl="0" algn="just">
              <a:lnSpc>
                <a:spcPct val="115000"/>
              </a:lnSpc>
              <a:buFont typeface="Wingdings 3" panose="05040102010807070707" pitchFamily="18" charset="2"/>
              <a:buChar char=""/>
              <a:tabLst>
                <a:tab pos="457200" algn="l"/>
              </a:tabLst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МЕТОДИЧЕСКАЯ РАЗРАБОТКА ВОСПИТАТЕЛЬНОГО МЕРОПРИЯТИЯ.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25116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0CA2BB-DFB4-46D1-89F5-125AEFE9A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90" y="285008"/>
            <a:ext cx="10770918" cy="1021278"/>
          </a:xfrm>
        </p:spPr>
        <p:txBody>
          <a:bodyPr/>
          <a:lstStyle/>
          <a:p>
            <a:pPr algn="ctr"/>
            <a:r>
              <a:rPr lang="ru-RU" sz="4800" b="1" dirty="0">
                <a:solidFill>
                  <a:srgbClr val="2E83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2023-2024 учебный год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7F426D-3830-4ECA-B544-F485A935A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91" y="1413164"/>
            <a:ext cx="10770918" cy="5159827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457200" algn="ctr">
              <a:lnSpc>
                <a:spcPct val="115000"/>
              </a:lnSpc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ЭТАПЫ КОНКУРСА: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Wingdings 3" panose="05040102010807070707" pitchFamily="18" charset="2"/>
              <a:buChar char=""/>
              <a:tabLst>
                <a:tab pos="457200" algn="l"/>
              </a:tabLst>
            </a:pP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этап –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прием заявок на участие в Конкурсе осуществлялся в период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 15 по 31 марта г. включительно;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Wingdings 3" panose="05040102010807070707" pitchFamily="18" charset="2"/>
              <a:buChar char=""/>
              <a:tabLst>
                <a:tab pos="457200" algn="l"/>
              </a:tabLst>
            </a:pP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II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этап –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прием конкурсных материалов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 01 по 30 апреля включительно;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Wingdings 3" panose="05040102010807070707" pitchFamily="18" charset="2"/>
              <a:buChar char=""/>
              <a:tabLst>
                <a:tab pos="457200" algn="l"/>
              </a:tabLst>
            </a:pP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III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этап – экспертная оценка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представленных материалов, подведение итогов Конкурса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 01 по 15 мая;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Wingdings 3" panose="05040102010807070707" pitchFamily="18" charset="2"/>
              <a:buChar char=""/>
              <a:tabLst>
                <a:tab pos="457200" algn="l"/>
              </a:tabLst>
            </a:pP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завершающий 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IV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этап – награждение победителей и призеров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Конкурса, презентация работ победителей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ноябрь.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86314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9E1521-E52F-4AC8-A708-D2BD0DF95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513" y="302821"/>
            <a:ext cx="10580913" cy="955963"/>
          </a:xfrm>
        </p:spPr>
        <p:txBody>
          <a:bodyPr/>
          <a:lstStyle/>
          <a:p>
            <a:pPr algn="ctr"/>
            <a:r>
              <a:rPr lang="ru-RU" sz="4800" b="1" dirty="0">
                <a:solidFill>
                  <a:srgbClr val="2E83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2023-2024 учебный год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77F0CE-1678-41A4-AC19-46C38728F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513" y="1401288"/>
            <a:ext cx="10580912" cy="515389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114300" indent="0" algn="ctr">
              <a:lnSpc>
                <a:spcPct val="115000"/>
              </a:lnSpc>
              <a:buNone/>
            </a:pP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Пакет документов участника Конкурса:</a:t>
            </a:r>
            <a:endParaRPr lang="ru-RU" sz="3600" b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Wingdings 3" panose="05040102010807070707" pitchFamily="18" charset="2"/>
              <a:buChar char=""/>
              <a:tabLst>
                <a:tab pos="457200" algn="l"/>
              </a:tabLst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Отсканированная в формате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PDF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заявка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на участие в Конкурсе, заверенная руководителем организации – в срок до 31 марта 2024 г. включительно;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Wingdings 3" panose="05040102010807070707" pitchFamily="18" charset="2"/>
              <a:buChar char=""/>
              <a:tabLst>
                <a:tab pos="457200" algn="l"/>
              </a:tabLst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Согласие на обработку персональных данных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– в срок до 31 марта 2024 г. включительно;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Wingdings 3" panose="05040102010807070707" pitchFamily="18" charset="2"/>
              <a:buChar char=""/>
              <a:tabLst>
                <a:tab pos="457200" algn="l"/>
              </a:tabLst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Титульный лист единого образца –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в срок до 30 апреля 2024 г. включительно;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Wingdings 3" panose="05040102010807070707" pitchFamily="18" charset="2"/>
              <a:buChar char=""/>
              <a:tabLst>
                <a:tab pos="457200" algn="l"/>
              </a:tabLst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Конкурсный материал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принимается в срок до 30 апреля 2024 г. включительно.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17819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41A62A-9345-48D7-910A-0F9670F7E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011" y="296883"/>
            <a:ext cx="10925298" cy="973777"/>
          </a:xfrm>
        </p:spPr>
        <p:txBody>
          <a:bodyPr/>
          <a:lstStyle/>
          <a:p>
            <a:pPr algn="ctr"/>
            <a:r>
              <a:rPr lang="ru-RU" sz="4800" b="1" dirty="0">
                <a:solidFill>
                  <a:srgbClr val="2E83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2023-2024 учебный год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C00989-7BDB-42F2-91BF-81B61D27B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010" y="1520043"/>
            <a:ext cx="10925298" cy="513014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114300" indent="0" algn="ctr">
              <a:lnSpc>
                <a:spcPct val="115000"/>
              </a:lnSpc>
              <a:buNone/>
            </a:pPr>
            <a:endParaRPr lang="ru-RU" sz="2800" b="1" dirty="0">
              <a:latin typeface="Times New Roman" panose="02020603050405020304" pitchFamily="18" charset="0"/>
            </a:endParaRPr>
          </a:p>
          <a:p>
            <a:pPr marL="114300" indent="0" algn="ctr">
              <a:lnSpc>
                <a:spcPct val="115000"/>
              </a:lnSpc>
              <a:buNone/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КРИТЕРИИ ОЦЕНКИ КОНКУРСНЫХ РАБОТ</a:t>
            </a:r>
          </a:p>
          <a:p>
            <a:pPr marL="114300" indent="0" algn="ctr">
              <a:lnSpc>
                <a:spcPct val="115000"/>
              </a:lnSpc>
              <a:buNone/>
            </a:pP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Wingdings 3" panose="05040102010807070707" pitchFamily="18" charset="2"/>
              <a:buChar char=""/>
              <a:tabLst>
                <a:tab pos="457200" algn="l"/>
              </a:tabLst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Оригинальность авторского замысла и подхода к раскрытию темы.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Wingdings 3" panose="05040102010807070707" pitchFamily="18" charset="2"/>
              <a:buChar char=""/>
              <a:tabLst>
                <a:tab pos="457200" algn="l"/>
              </a:tabLst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Актуальность темы и содержания конкурсного материала.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Wingdings 3" panose="05040102010807070707" pitchFamily="18" charset="2"/>
              <a:buChar char=""/>
              <a:tabLst>
                <a:tab pos="457200" algn="l"/>
              </a:tabLst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Презентабельность.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05174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5A74D4-EA7E-41F2-8C4B-FE05488DA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448" y="308758"/>
            <a:ext cx="11102988" cy="973777"/>
          </a:xfrm>
        </p:spPr>
        <p:txBody>
          <a:bodyPr/>
          <a:lstStyle/>
          <a:p>
            <a:pPr algn="ctr"/>
            <a:r>
              <a:rPr lang="ru-RU" sz="4800" b="1" dirty="0">
                <a:solidFill>
                  <a:srgbClr val="2E83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2023-2024 учебный год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2CB2A7-2A63-4298-9E94-99864A521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448" y="1377538"/>
            <a:ext cx="10711102" cy="5308269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114300" indent="0" algn="ctr">
              <a:lnSpc>
                <a:spcPct val="115000"/>
              </a:lnSpc>
              <a:buNone/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ПОДВЕДЕНИЕ ИТОГОВ КОНКУРСА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Wingdings 3" panose="05040102010807070707" pitchFamily="18" charset="2"/>
              <a:buChar char=""/>
              <a:tabLst>
                <a:tab pos="457200" algn="l"/>
              </a:tabLst>
            </a:pP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каждой номинации присуждается первое место (победитель Конкурса), второе и третье место (призеры Конкурса).</a:t>
            </a:r>
          </a:p>
          <a:p>
            <a:pPr lvl="0" algn="just">
              <a:lnSpc>
                <a:spcPct val="115000"/>
              </a:lnSpc>
              <a:buFont typeface="Wingdings 3" panose="05040102010807070707" pitchFamily="18" charset="2"/>
              <a:buChar char=""/>
              <a:tabLst>
                <a:tab pos="457200" algn="l"/>
              </a:tabLst>
            </a:pP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Победители и призеры Конкурса награждаются дипломами соответствующих </a:t>
            </a:r>
            <a:r>
              <a:rPr lang="ru-RU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степене́й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На церемонии награждения победители Конкурса проводят презентацию своих работ.</a:t>
            </a:r>
          </a:p>
          <a:p>
            <a:pPr lvl="0" algn="just">
              <a:lnSpc>
                <a:spcPct val="115000"/>
              </a:lnSpc>
              <a:buFont typeface="Wingdings 3" panose="05040102010807070707" pitchFamily="18" charset="2"/>
              <a:buChar char=""/>
              <a:tabLst>
                <a:tab pos="457200" algn="l"/>
              </a:tabLst>
            </a:pP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Все участники получают сертификаты, подтверждающие факт участия в Конкурсе.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08537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9387" y="609601"/>
            <a:ext cx="9844204" cy="1076696"/>
          </a:xfrm>
        </p:spPr>
        <p:txBody>
          <a:bodyPr>
            <a:noAutofit/>
          </a:bodyPr>
          <a:lstStyle/>
          <a:p>
            <a:pPr algn="ctr"/>
            <a:r>
              <a:rPr lang="ru-RU" sz="5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2023-2024 учебный год</a:t>
            </a:r>
            <a:endParaRPr lang="ru-RU" sz="18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9387" y="1686297"/>
            <a:ext cx="10082151" cy="4821381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endParaRPr lang="ru-RU" dirty="0">
              <a:solidFill>
                <a:srgbClr val="0070C0"/>
              </a:solidFill>
            </a:endParaRPr>
          </a:p>
          <a:p>
            <a:pPr algn="ctr"/>
            <a:endParaRPr lang="ru-RU" dirty="0">
              <a:solidFill>
                <a:srgbClr val="0070C0"/>
              </a:solidFill>
            </a:endParaRPr>
          </a:p>
          <a:p>
            <a:pPr algn="ctr"/>
            <a:endParaRPr lang="ru-RU" dirty="0">
              <a:solidFill>
                <a:srgbClr val="0070C0"/>
              </a:solidFill>
            </a:endParaRPr>
          </a:p>
          <a:p>
            <a:pPr algn="ctr"/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18514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0E6E95-9256-415B-9B43-4C5CF8E37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837332" cy="10173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2023-2024 учебный год </a:t>
            </a:r>
            <a:br>
              <a:rPr lang="ru-RU" sz="53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8A74DA-A62A-42FB-B718-A45B837F6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261" y="1769423"/>
            <a:ext cx="11158406" cy="479763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ru-RU" sz="4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4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Конкурсное движение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4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фактор повышения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4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профессиональной компетенции педагога</a:t>
            </a:r>
          </a:p>
          <a:p>
            <a:pPr marL="0" indent="0" algn="ctr">
              <a:buNone/>
            </a:pPr>
            <a:r>
              <a:rPr lang="ru-RU" sz="57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ru-RU" sz="36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36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30077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C39171-BE23-4880-840A-13CCC345D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856079" cy="1147948"/>
          </a:xfrm>
        </p:spPr>
        <p:txBody>
          <a:bodyPr/>
          <a:lstStyle/>
          <a:p>
            <a:pPr algn="ctr"/>
            <a:r>
              <a:rPr lang="ru-RU" sz="5300" b="1" dirty="0">
                <a:solidFill>
                  <a:srgbClr val="2E83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2023-2024 учебный год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76E449-856E-4062-AF10-101A723F9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64426"/>
            <a:ext cx="9856078" cy="4667003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0" lvl="0" indent="0" algn="just">
              <a:buClr>
                <a:srgbClr val="5FCBEF"/>
              </a:buClr>
              <a:buNone/>
            </a:pPr>
            <a:r>
              <a:rPr lang="ru-RU" sz="3200" b="1" dirty="0">
                <a:solidFill>
                  <a:srgbClr val="0070C0"/>
                </a:solidFill>
              </a:rPr>
              <a:t>– Всероссийский конкурс педагогических работников «ВОСПИТАТЬ ЧЕЛОВЕКА», </a:t>
            </a:r>
          </a:p>
          <a:p>
            <a:pPr marL="0" lvl="0" indent="0" algn="just">
              <a:buClr>
                <a:srgbClr val="5FCBEF"/>
              </a:buClr>
              <a:buNone/>
            </a:pPr>
            <a:endParaRPr lang="ru-RU" sz="3200" b="1" dirty="0">
              <a:solidFill>
                <a:srgbClr val="0070C0"/>
              </a:solidFill>
            </a:endParaRPr>
          </a:p>
          <a:p>
            <a:pPr marL="0" lvl="0" indent="0" algn="just">
              <a:buClr>
                <a:srgbClr val="5FCBEF"/>
              </a:buClr>
              <a:buNone/>
            </a:pPr>
            <a:r>
              <a:rPr lang="ru-RU" sz="3200" b="1" dirty="0">
                <a:solidFill>
                  <a:srgbClr val="0070C0"/>
                </a:solidFill>
              </a:rPr>
              <a:t>– V Всероссийский дистанционный конкурс среди классных руководителей на лучшую методическую разработку воспитательных мероприятий.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5723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F39E17-64B1-4002-A198-C8CE74A3B7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7522" y="462579"/>
            <a:ext cx="10129651" cy="974335"/>
          </a:xfrm>
        </p:spPr>
        <p:txBody>
          <a:bodyPr/>
          <a:lstStyle/>
          <a:p>
            <a:pPr algn="ctr"/>
            <a:r>
              <a:rPr lang="ru-RU" sz="5300" b="1" dirty="0">
                <a:solidFill>
                  <a:srgbClr val="2E83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2023-2024 учебный год</a:t>
            </a:r>
            <a:endParaRPr lang="ru-RU" sz="28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A40BD8D-849D-436F-979A-B4DE9EB2D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7522" y="1769423"/>
            <a:ext cx="10129651" cy="462599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/>
            <a:endParaRPr lang="ru-RU" sz="1200" b="1" dirty="0">
              <a:solidFill>
                <a:srgbClr val="0070C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ru-RU" sz="3200" b="1" dirty="0">
                <a:solidFill>
                  <a:srgbClr val="0070C0"/>
                </a:solidFill>
              </a:rPr>
              <a:t>- III Всероссийский форум классных руководителей и наставников»;</a:t>
            </a:r>
          </a:p>
          <a:p>
            <a:pPr algn="just">
              <a:spcBef>
                <a:spcPts val="0"/>
              </a:spcBef>
            </a:pPr>
            <a:endParaRPr lang="ru-RU" sz="3200" b="1" dirty="0">
              <a:solidFill>
                <a:srgbClr val="0070C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ru-RU" sz="3200" b="1" dirty="0">
                <a:solidFill>
                  <a:srgbClr val="0070C0"/>
                </a:solidFill>
              </a:rPr>
              <a:t>– Региональный конкурс методических разработок «МЕТОДИЧЕСКАЯ ШКАТУЛКА 2024» в Магаданской области – МАРТ-МАЙ. </a:t>
            </a:r>
          </a:p>
          <a:p>
            <a:pPr algn="just">
              <a:spcBef>
                <a:spcPts val="0"/>
              </a:spcBef>
            </a:pPr>
            <a:r>
              <a:rPr lang="ru-RU" sz="3200" b="1" dirty="0">
                <a:solidFill>
                  <a:srgbClr val="0070C0"/>
                </a:solidFill>
              </a:rPr>
              <a:t>Церемония награждения - НОЯБРЬ.</a:t>
            </a:r>
          </a:p>
          <a:p>
            <a:pPr algn="just"/>
            <a:endParaRPr lang="ru-RU" sz="2200" b="1" dirty="0">
              <a:solidFill>
                <a:srgbClr val="0070C0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621967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F98125-7EED-4608-A213-D730FEDF1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37506"/>
            <a:ext cx="11152716" cy="1692894"/>
          </a:xfrm>
        </p:spPr>
        <p:txBody>
          <a:bodyPr/>
          <a:lstStyle/>
          <a:p>
            <a:pPr algn="ctr"/>
            <a:r>
              <a:rPr lang="ru-RU" sz="5300" b="1" dirty="0">
                <a:solidFill>
                  <a:srgbClr val="2E83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2023-2024 учебный год</a:t>
            </a:r>
            <a:endParaRPr lang="ru-RU" dirty="0"/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12BCF090-B638-4CDE-9F29-D55EBBF2C8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5924184"/>
              </p:ext>
            </p:extLst>
          </p:nvPr>
        </p:nvGraphicFramePr>
        <p:xfrm>
          <a:off x="225629" y="1133475"/>
          <a:ext cx="11435939" cy="56235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6750">
                  <a:extLst>
                    <a:ext uri="{9D8B030D-6E8A-4147-A177-3AD203B41FA5}">
                      <a16:colId xmlns:a16="http://schemas.microsoft.com/office/drawing/2014/main" val="4094056903"/>
                    </a:ext>
                  </a:extLst>
                </a:gridCol>
                <a:gridCol w="2323084">
                  <a:extLst>
                    <a:ext uri="{9D8B030D-6E8A-4147-A177-3AD203B41FA5}">
                      <a16:colId xmlns:a16="http://schemas.microsoft.com/office/drawing/2014/main" val="1158287817"/>
                    </a:ext>
                  </a:extLst>
                </a:gridCol>
                <a:gridCol w="3033016">
                  <a:extLst>
                    <a:ext uri="{9D8B030D-6E8A-4147-A177-3AD203B41FA5}">
                      <a16:colId xmlns:a16="http://schemas.microsoft.com/office/drawing/2014/main" val="244331973"/>
                    </a:ext>
                  </a:extLst>
                </a:gridCol>
                <a:gridCol w="2474226">
                  <a:extLst>
                    <a:ext uri="{9D8B030D-6E8A-4147-A177-3AD203B41FA5}">
                      <a16:colId xmlns:a16="http://schemas.microsoft.com/office/drawing/2014/main" val="1321954598"/>
                    </a:ext>
                  </a:extLst>
                </a:gridCol>
                <a:gridCol w="2368863">
                  <a:extLst>
                    <a:ext uri="{9D8B030D-6E8A-4147-A177-3AD203B41FA5}">
                      <a16:colId xmlns:a16="http://schemas.microsoft.com/office/drawing/2014/main" val="2014455677"/>
                    </a:ext>
                  </a:extLst>
                </a:gridCol>
              </a:tblGrid>
              <a:tr h="5590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№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п/п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16" marR="571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Наименование конкурса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16" marR="571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Этапы 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сроки проведения конкурса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16" marR="571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Участники конкурса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16" marR="571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Организаторы и учредители конкурса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16" marR="57116" marT="0" marB="0" anchor="ctr"/>
                </a:tc>
                <a:extLst>
                  <a:ext uri="{0D108BD9-81ED-4DB2-BD59-A6C34878D82A}">
                    <a16:rowId xmlns:a16="http://schemas.microsoft.com/office/drawing/2014/main" val="1618281160"/>
                  </a:ext>
                </a:extLst>
              </a:tr>
              <a:tr h="506454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16" marR="5711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</a:rPr>
                        <a:t>Всероссийский конкурс педагогических работников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</a:rPr>
                        <a:t>«Воспитать человека»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16" marR="57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</a:rPr>
                        <a:t>I</a:t>
                      </a: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</a:rPr>
                        <a:t> этап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</a:rPr>
                        <a:t>Заочный: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    подача заявок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    20 апреля – 15 мая 2024 г.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    подача конкурсных                               материалов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    1 – 31 мая 2024 г.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</a:rPr>
                        <a:t>Экспертная оценка конкурсных материалов: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1 июня – 31 августа 2024 г.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</a:rPr>
                        <a:t>II</a:t>
                      </a: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</a:rPr>
                        <a:t> этап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</a:rPr>
                        <a:t>Полуфинал конкурса: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онлайн-формат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11-13 сентября 2024 г.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</a:rPr>
                        <a:t>III</a:t>
                      </a: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</a:rPr>
                        <a:t> этап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</a:rPr>
                        <a:t>Финал конкурса: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очный формат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сентябрь – октябрь 2024 г.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16" marR="57116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Сотрудники и представители образовательных организаций,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сотрудники иных организаций, осуществляющих воспитательную деятельность,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родители,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сотрудники и представители общественных объединений.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16" marR="57116" marT="0" marB="0"/>
                </a:tc>
                <a:tc>
                  <a:txBody>
                    <a:bodyPr/>
                    <a:lstStyle/>
                    <a:p>
                      <a:pPr marL="203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</a:rPr>
                        <a:t>Организаторы конкурса: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Министерство просвещения Российской Федерации;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91465" algn="l"/>
                        </a:tabLs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ФГБУ «Российский детско-юношеский центр».</a:t>
                      </a:r>
                    </a:p>
                    <a:p>
                      <a:pPr marL="203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</a:rPr>
                        <a:t>При поддержке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Профессионального союза работников народного образования и науки Российской Федерации.</a:t>
                      </a:r>
                    </a:p>
                    <a:p>
                      <a:pPr marL="203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</a:rPr>
                        <a:t>Оператор конкурса: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ФГБНУ «Институт изучения детства, семьи и воспитания»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16" marR="57116" marT="0" marB="0"/>
                </a:tc>
                <a:extLst>
                  <a:ext uri="{0D108BD9-81ED-4DB2-BD59-A6C34878D82A}">
                    <a16:rowId xmlns:a16="http://schemas.microsoft.com/office/drawing/2014/main" val="1689280302"/>
                  </a:ext>
                </a:extLst>
              </a:tr>
            </a:tbl>
          </a:graphicData>
        </a:graphic>
      </p:graphicFrame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AADAAA01-B066-48C9-9F74-E70C74F888F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758" y="4149751"/>
            <a:ext cx="1256030" cy="1134110"/>
          </a:xfrm>
          <a:prstGeom prst="rect">
            <a:avLst/>
          </a:prstGeom>
          <a:noFill/>
        </p:spPr>
      </p:pic>
      <p:pic>
        <p:nvPicPr>
          <p:cNvPr id="1025" name="Рисунок 2">
            <a:extLst>
              <a:ext uri="{FF2B5EF4-FFF2-40B4-BE49-F238E27FC236}">
                <a16:creationId xmlns:a16="http://schemas.microsoft.com/office/drawing/2014/main" id="{EF004415-0E6B-4FEF-94B8-1E2C5414CB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573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17AB30EC-6206-453B-BC74-4E86D3ED70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573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1420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BFE82A-63FF-4A27-ACAC-127960A70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439388"/>
            <a:ext cx="11067802" cy="1092529"/>
          </a:xfrm>
        </p:spPr>
        <p:txBody>
          <a:bodyPr/>
          <a:lstStyle/>
          <a:p>
            <a:pPr algn="ctr"/>
            <a:r>
              <a:rPr lang="ru-RU" sz="5300" b="1" dirty="0">
                <a:solidFill>
                  <a:srgbClr val="2E83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2023-2024 учебный год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18FF8A-E64F-4B90-8756-DC42E1C89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7" y="1698171"/>
            <a:ext cx="11067802" cy="4916385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indent="449580" algn="ctr">
              <a:lnSpc>
                <a:spcPct val="115000"/>
              </a:lnSpc>
            </a:pP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НОМИНАЦИИ КОНКУРСА:</a:t>
            </a:r>
          </a:p>
          <a:p>
            <a:pPr indent="449580" algn="just">
              <a:lnSpc>
                <a:spcPct val="115000"/>
              </a:lnSpc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«Воспитание и социализация личности».</a:t>
            </a:r>
          </a:p>
          <a:p>
            <a:pPr indent="449580" algn="just">
              <a:lnSpc>
                <a:spcPct val="115000"/>
              </a:lnSpc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«Воспитание в образовательном пространстве».</a:t>
            </a:r>
          </a:p>
          <a:p>
            <a:pPr indent="449580" algn="just">
              <a:lnSpc>
                <a:spcPct val="115000"/>
              </a:lnSpc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«Воспитание детского коллектива».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«Семейное воспитание».</a:t>
            </a:r>
          </a:p>
          <a:p>
            <a:pPr indent="449580" algn="just">
              <a:lnSpc>
                <a:spcPct val="115000"/>
              </a:lnSpc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«Трудовое воспитание».</a:t>
            </a:r>
          </a:p>
          <a:p>
            <a:pPr indent="449580" algn="just">
              <a:lnSpc>
                <a:spcPct val="115000"/>
              </a:lnSpc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«Уклад образовательной организации».</a:t>
            </a:r>
          </a:p>
          <a:p>
            <a:pPr indent="449580" algn="just">
              <a:lnSpc>
                <a:spcPct val="115000"/>
              </a:lnSpc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«Воспитание на основе кадетских традиций».</a:t>
            </a:r>
          </a:p>
          <a:p>
            <a:pPr indent="449580" algn="just">
              <a:lnSpc>
                <a:spcPct val="115000"/>
              </a:lnSpc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Специальная номинация «Навигаторы детства»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(при поддержке ФГБУ «Российский детско-юношеский центр»).</a:t>
            </a:r>
          </a:p>
          <a:p>
            <a:pPr indent="449580" algn="just">
              <a:lnSpc>
                <a:spcPct val="115000"/>
              </a:lnSpc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</a:pPr>
            <a:endParaRPr lang="ru-RU" dirty="0"/>
          </a:p>
          <a:p>
            <a:pPr indent="0" algn="just">
              <a:lnSpc>
                <a:spcPct val="115000"/>
              </a:lnSpc>
              <a:buNone/>
            </a:pPr>
            <a:endParaRPr lang="ru-RU" dirty="0"/>
          </a:p>
          <a:p>
            <a:pPr indent="449580" algn="just">
              <a:lnSpc>
                <a:spcPct val="115000"/>
              </a:lnSpc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0364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6C77A6-BB3C-467D-81E4-B18A7AE41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384" y="391886"/>
            <a:ext cx="11210306" cy="1033153"/>
          </a:xfrm>
        </p:spPr>
        <p:txBody>
          <a:bodyPr/>
          <a:lstStyle/>
          <a:p>
            <a:pPr algn="ctr"/>
            <a:r>
              <a:rPr lang="ru-RU" sz="5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2023-2024 учебный год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5EEE058E-B576-490D-92FC-5B587CB8B7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4383" y="1603168"/>
            <a:ext cx="11210307" cy="5035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122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0607FE-C07D-48EC-962A-F279D0345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005" y="285008"/>
            <a:ext cx="11578442" cy="1009402"/>
          </a:xfrm>
        </p:spPr>
        <p:txBody>
          <a:bodyPr/>
          <a:lstStyle/>
          <a:p>
            <a:pPr algn="ctr"/>
            <a:r>
              <a:rPr lang="ru-RU" sz="5300" b="1" dirty="0">
                <a:solidFill>
                  <a:srgbClr val="2E83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2023-2024 учебный год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14FA26-E3A9-4F72-AC98-A87EA27B6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005" y="1294410"/>
            <a:ext cx="11578442" cy="5438899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b="1" dirty="0">
                <a:solidFill>
                  <a:srgbClr val="0070C0"/>
                </a:solidFill>
              </a:rPr>
              <a:t>ПЕРЕЧЕНЬ КОНКУРСНЫХ МАТЕРИАЛОВ ЗАОЧНОГО ЭТАПА ДЛЯ ВСЕРОССИЙСКОГО КОНКУРСА ПЕДАГОГИЧЕСКИХ РАБОТНИКОВ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b="1" dirty="0">
                <a:solidFill>
                  <a:srgbClr val="0070C0"/>
                </a:solidFill>
              </a:rPr>
              <a:t>«ВОСПИТАТЬ ЧЕЛОВЕКА»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12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2100" b="1" dirty="0">
                <a:solidFill>
                  <a:srgbClr val="0070C0"/>
                </a:solidFill>
              </a:rPr>
              <a:t>СПИСОК МАТЕРИАЛОВ ДЛЯ ВСЕХ УЧАСТНИКОВ:</a:t>
            </a:r>
            <a:endParaRPr lang="ru-RU" sz="2100" dirty="0">
              <a:solidFill>
                <a:srgbClr val="0070C0"/>
              </a:solidFill>
            </a:endParaRPr>
          </a:p>
          <a:p>
            <a:pPr lvl="0"/>
            <a:r>
              <a:rPr lang="ru-RU" sz="2100" dirty="0">
                <a:solidFill>
                  <a:srgbClr val="0070C0"/>
                </a:solidFill>
              </a:rPr>
              <a:t>Анкета участника Конкурса;</a:t>
            </a:r>
          </a:p>
          <a:p>
            <a:pPr lvl="0"/>
            <a:r>
              <a:rPr lang="ru-RU" sz="2100" dirty="0">
                <a:solidFill>
                  <a:srgbClr val="0070C0"/>
                </a:solidFill>
              </a:rPr>
              <a:t>Согласие участника Конкурса на обработку персональных данных;</a:t>
            </a:r>
          </a:p>
          <a:p>
            <a:pPr lvl="0"/>
            <a:r>
              <a:rPr lang="ru-RU" sz="2100" dirty="0">
                <a:solidFill>
                  <a:srgbClr val="0070C0"/>
                </a:solidFill>
              </a:rPr>
              <a:t>Согласие участника Конкурса на распространение персональных данных;</a:t>
            </a:r>
          </a:p>
          <a:p>
            <a:pPr lvl="0"/>
            <a:r>
              <a:rPr lang="ru-RU" sz="2100" dirty="0">
                <a:solidFill>
                  <a:srgbClr val="0070C0"/>
                </a:solidFill>
              </a:rPr>
              <a:t>Цветная портретная фотография в формате .JPEG;</a:t>
            </a:r>
          </a:p>
          <a:p>
            <a:pPr lvl="0"/>
            <a:r>
              <a:rPr lang="ru-RU" sz="2100" dirty="0">
                <a:solidFill>
                  <a:srgbClr val="0070C0"/>
                </a:solidFill>
              </a:rPr>
              <a:t>Рекомендации от организации, направляющей Участника на конкурс;</a:t>
            </a:r>
          </a:p>
          <a:p>
            <a:pPr lvl="0"/>
            <a:r>
              <a:rPr lang="ru-RU" sz="2100" dirty="0">
                <a:solidFill>
                  <a:srgbClr val="0070C0"/>
                </a:solidFill>
              </a:rPr>
              <a:t>Рекомендательное письмо от исполнительного органа субъекта РФ, осуществляющего государственное управление в сфере образования, или органа управления образованием муниципального образования.</a:t>
            </a:r>
          </a:p>
          <a:p>
            <a:pPr marL="0" indent="0">
              <a:buNone/>
            </a:pPr>
            <a:r>
              <a:rPr lang="ru-RU" sz="2100" b="1" dirty="0">
                <a:solidFill>
                  <a:srgbClr val="0070C0"/>
                </a:solidFill>
              </a:rPr>
              <a:t>ДОПОЛНИТЕЛЬНЫЕ МАТЕРИАЛЫ ДЛЯ УЧАСТНИКОВ:</a:t>
            </a:r>
          </a:p>
          <a:p>
            <a:pPr lvl="0"/>
            <a:r>
              <a:rPr lang="ru-RU" sz="2100" dirty="0">
                <a:solidFill>
                  <a:srgbClr val="0070C0"/>
                </a:solidFill>
              </a:rPr>
              <a:t>Паспорт воспитательной практики;</a:t>
            </a:r>
          </a:p>
          <a:p>
            <a:r>
              <a:rPr lang="ru-RU" sz="2100" dirty="0">
                <a:solidFill>
                  <a:srgbClr val="0070C0"/>
                </a:solidFill>
              </a:rPr>
              <a:t>Видео-визитка воспитательной практики.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898727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6599</TotalTime>
  <Words>1482</Words>
  <Application>Microsoft Office PowerPoint</Application>
  <PresentationFormat>Широкоэкранный</PresentationFormat>
  <Paragraphs>259</Paragraphs>
  <Slides>25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2" baseType="lpstr">
      <vt:lpstr>Arial</vt:lpstr>
      <vt:lpstr>Calibri</vt:lpstr>
      <vt:lpstr>Symbol</vt:lpstr>
      <vt:lpstr>Times New Roman</vt:lpstr>
      <vt:lpstr>Trebuchet MS</vt:lpstr>
      <vt:lpstr>Wingdings 3</vt:lpstr>
      <vt:lpstr>Аспект</vt:lpstr>
      <vt:lpstr> </vt:lpstr>
      <vt:lpstr>2023-2024 учебный год</vt:lpstr>
      <vt:lpstr>2023-2024 учебный год   </vt:lpstr>
      <vt:lpstr>2023-2024 учебный год</vt:lpstr>
      <vt:lpstr>2023-2024 учебный год</vt:lpstr>
      <vt:lpstr>2023-2024 учебный год</vt:lpstr>
      <vt:lpstr>2023-2024 учебный год</vt:lpstr>
      <vt:lpstr>2023-2024 учебный год</vt:lpstr>
      <vt:lpstr>2023-2024 учебный год</vt:lpstr>
      <vt:lpstr>2023-2024 учебный год</vt:lpstr>
      <vt:lpstr>2023-2024 учебный год</vt:lpstr>
      <vt:lpstr>2023-2024 учебный год</vt:lpstr>
      <vt:lpstr>2023-2024 учебный год</vt:lpstr>
      <vt:lpstr>2023-2024 учебный год</vt:lpstr>
      <vt:lpstr>2023-2024 учебный год</vt:lpstr>
      <vt:lpstr>2023-2024 учебный год</vt:lpstr>
      <vt:lpstr>2023-2024 учебный год</vt:lpstr>
      <vt:lpstr>2023-2024 учебный год</vt:lpstr>
      <vt:lpstr>2023-2024 учебный год</vt:lpstr>
      <vt:lpstr>2023-2024 учебный год</vt:lpstr>
      <vt:lpstr>2023-2024 учебный год</vt:lpstr>
      <vt:lpstr>2023-2024 учебный год</vt:lpstr>
      <vt:lpstr>2023-2024 учебный год</vt:lpstr>
      <vt:lpstr>2023-2024 учебный год</vt:lpstr>
      <vt:lpstr>2023-2024 учебный год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admin</dc:creator>
  <cp:lastModifiedBy>user</cp:lastModifiedBy>
  <cp:revision>247</cp:revision>
  <dcterms:created xsi:type="dcterms:W3CDTF">2022-02-22T02:20:46Z</dcterms:created>
  <dcterms:modified xsi:type="dcterms:W3CDTF">2023-09-26T01:01:26Z</dcterms:modified>
</cp:coreProperties>
</file>