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3" r:id="rId4"/>
    <p:sldId id="258" r:id="rId5"/>
    <p:sldId id="266" r:id="rId6"/>
    <p:sldId id="259" r:id="rId7"/>
    <p:sldId id="264" r:id="rId8"/>
    <p:sldId id="265" r:id="rId9"/>
    <p:sldId id="272" r:id="rId10"/>
    <p:sldId id="268" r:id="rId11"/>
    <p:sldId id="271" r:id="rId12"/>
    <p:sldId id="274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герамова Юлия Юрьевна" initials="МЮЮ" lastIdx="4" clrIdx="0">
    <p:extLst>
      <p:ext uri="{19B8F6BF-5375-455C-9EA6-DF929625EA0E}">
        <p15:presenceInfo xmlns:p15="http://schemas.microsoft.com/office/powerpoint/2012/main" userId="Магерамова Юлия Ю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79" d="100"/>
          <a:sy n="79" d="100"/>
        </p:scale>
        <p:origin x="9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2T11:04:15.970" idx="2">
    <p:pos x="3822" y="1278"/>
    <p:text>На современном русском языке эта фраза звучит следующим образом: Франт идет из цирка в театр по бульвару мимо фонтана в галошах и с зонтиком</p:text>
    <p:extLst>
      <p:ext uri="{C676402C-5697-4E1C-873F-D02D1690AC5C}">
        <p15:threadingInfo xmlns:p15="http://schemas.microsoft.com/office/powerpoint/2012/main" timeZoneBias="-660"/>
      </p:ext>
    </p:extLst>
  </p:cm>
  <p:cm authorId="1" dt="2023-08-22T11:05:21.090" idx="3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2T11:06:55.565" idx="4">
    <p:pos x="4921" y="1797"/>
    <p:text>Дословно с французского:Скажи сыыыыр</p:text>
    <p:extLst>
      <p:ext uri="{C676402C-5697-4E1C-873F-D02D1690AC5C}">
        <p15:threadingInfo xmlns:p15="http://schemas.microsoft.com/office/powerpoint/2012/main" timeZoneBias="-6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0;&#1074;&#1077;&#1090;%20&#1089;%20&#1082;&#1086;&#1084;&#1084;&#1077;&#1085;&#1090;&#1072;&#1088;&#1080;&#1077;&#1084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it.wikireading.ru/1036?ysclid=llljg8kd378768848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5951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Государственная политика в сфере использования заимствованной </a:t>
            </a:r>
            <a:r>
              <a:rPr lang="ru-RU" sz="2800" b="1" dirty="0" smtClean="0"/>
              <a:t>лексики</a:t>
            </a:r>
            <a:br>
              <a:rPr lang="ru-RU" sz="2800" b="1" dirty="0" smtClean="0"/>
            </a:br>
            <a:r>
              <a:rPr lang="ru-RU" sz="2800" b="1" dirty="0" smtClean="0"/>
              <a:t>(методический комментарий)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5671035"/>
            <a:ext cx="4778844" cy="854308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Магерамова Юлия Ю</a:t>
            </a:r>
            <a:r>
              <a:rPr lang="ru-RU" b="1" i="1" dirty="0" smtClean="0">
                <a:solidFill>
                  <a:schemeClr val="bg1"/>
                </a:solidFill>
              </a:rPr>
              <a:t>рьевна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зав. кафедрой родных языков и литературы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МОГАУДПО «</a:t>
            </a:r>
            <a:r>
              <a:rPr lang="ru-RU" b="1" i="1" dirty="0" err="1" smtClean="0">
                <a:solidFill>
                  <a:schemeClr val="bg1"/>
                </a:solidFill>
              </a:rPr>
              <a:t>ИРОиПКПК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98970">
            <a:off x="3941187" y="2083617"/>
            <a:ext cx="27625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" y="3776"/>
            <a:ext cx="1408298" cy="1194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916832"/>
            <a:ext cx="5639282" cy="375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600200"/>
            <a:ext cx="8640960" cy="5069160"/>
          </a:xfrm>
        </p:spPr>
        <p:txBody>
          <a:bodyPr numCol="3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000" b="1" dirty="0" err="1" smtClean="0"/>
              <a:t>Абьюз</a:t>
            </a:r>
            <a:r>
              <a:rPr lang="ru-RU" sz="3000" b="1" dirty="0" smtClean="0"/>
              <a:t>                                </a:t>
            </a:r>
            <a:r>
              <a:rPr lang="ru-RU" sz="3000" b="1" dirty="0" err="1" smtClean="0"/>
              <a:t>Инсайт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Байопик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Бренд</a:t>
            </a:r>
          </a:p>
          <a:p>
            <a:pPr marL="0" indent="0" algn="just">
              <a:buNone/>
            </a:pPr>
            <a:r>
              <a:rPr lang="ru-RU" sz="3000" b="1" dirty="0" err="1" smtClean="0"/>
              <a:t>Буллинг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Бэкграунд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Вайб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Воркшоп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Гаджет</a:t>
            </a:r>
          </a:p>
          <a:p>
            <a:pPr marL="0" indent="0" algn="just">
              <a:buNone/>
            </a:pPr>
            <a:r>
              <a:rPr lang="ru-RU" sz="3000" b="1" dirty="0" smtClean="0"/>
              <a:t>Дайджест</a:t>
            </a:r>
          </a:p>
          <a:p>
            <a:pPr marL="0" indent="0" algn="just">
              <a:buNone/>
            </a:pPr>
            <a:r>
              <a:rPr lang="ru-RU" sz="3000" b="1" dirty="0" err="1" smtClean="0"/>
              <a:t>Дедлайн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Инсайт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Киллер</a:t>
            </a:r>
          </a:p>
          <a:p>
            <a:pPr marL="0" indent="0" algn="just">
              <a:buNone/>
            </a:pPr>
            <a:r>
              <a:rPr lang="ru-RU" sz="3000" b="1" dirty="0" err="1" smtClean="0"/>
              <a:t>Коуч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Лайфхак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Лифтинг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Логотип</a:t>
            </a:r>
          </a:p>
          <a:p>
            <a:pPr marL="0" indent="0" algn="just">
              <a:buNone/>
            </a:pPr>
            <a:r>
              <a:rPr lang="ru-RU" sz="3000" b="1" dirty="0" smtClean="0"/>
              <a:t>Лук</a:t>
            </a:r>
          </a:p>
          <a:p>
            <a:pPr marL="0" indent="0" algn="just">
              <a:buNone/>
            </a:pPr>
            <a:r>
              <a:rPr lang="ru-RU" sz="3000" b="1" dirty="0" err="1" smtClean="0"/>
              <a:t>Месседж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Нейминг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Ок</a:t>
            </a:r>
          </a:p>
          <a:p>
            <a:pPr marL="0" indent="0" algn="just">
              <a:buNone/>
            </a:pPr>
            <a:r>
              <a:rPr lang="ru-RU" sz="3000" b="1" dirty="0" smtClean="0"/>
              <a:t>Пиар</a:t>
            </a:r>
          </a:p>
          <a:p>
            <a:pPr marL="0" indent="0" algn="just">
              <a:buNone/>
            </a:pPr>
            <a:r>
              <a:rPr lang="ru-RU" sz="3000" b="1" dirty="0" smtClean="0"/>
              <a:t>Сиквел</a:t>
            </a:r>
          </a:p>
          <a:p>
            <a:pPr marL="0" indent="0" algn="just">
              <a:buNone/>
            </a:pPr>
            <a:r>
              <a:rPr lang="ru-RU" sz="3000" b="1" dirty="0" err="1" smtClean="0"/>
              <a:t>Скил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Скриншот</a:t>
            </a:r>
          </a:p>
          <a:p>
            <a:pPr marL="0" indent="0" algn="just">
              <a:buNone/>
            </a:pPr>
            <a:r>
              <a:rPr lang="ru-RU" sz="3000" b="1" dirty="0" err="1" smtClean="0"/>
              <a:t>Спойлер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Стикер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Сэконд-хэнд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Фудкорт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Фейк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Фэйл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Харрасмент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Хендмэйд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Хостес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smtClean="0"/>
              <a:t>Шоу</a:t>
            </a:r>
          </a:p>
          <a:p>
            <a:pPr marL="0" indent="0" algn="just">
              <a:buNone/>
            </a:pPr>
            <a:r>
              <a:rPr lang="ru-RU" sz="3000" b="1" dirty="0" err="1" smtClean="0"/>
              <a:t>Шутинг</a:t>
            </a:r>
            <a:endParaRPr lang="ru-RU" sz="3000" b="1" dirty="0" smtClean="0"/>
          </a:p>
          <a:p>
            <a:pPr marL="0" indent="0" algn="just">
              <a:buNone/>
            </a:pPr>
            <a:r>
              <a:rPr lang="ru-RU" sz="3000" b="1" dirty="0" err="1" smtClean="0"/>
              <a:t>Эйчар</a:t>
            </a:r>
            <a:endParaRPr lang="ru-RU" sz="3000" b="1" dirty="0" smtClean="0"/>
          </a:p>
          <a:p>
            <a:pPr marL="0" indent="0" algn="just">
              <a:buNone/>
            </a:pPr>
            <a:endParaRPr lang="ru-RU" sz="3000" b="1" dirty="0" smtClean="0"/>
          </a:p>
          <a:p>
            <a:pPr marL="0" indent="0" algn="just">
              <a:buNone/>
            </a:pPr>
            <a:endParaRPr lang="ru-RU" sz="3000" b="1" dirty="0" smtClean="0"/>
          </a:p>
          <a:p>
            <a:pPr marL="0" indent="0" algn="just">
              <a:buNone/>
            </a:pPr>
            <a:r>
              <a:rPr lang="ru-RU" sz="4600" b="1" dirty="0"/>
              <a:t>Эквиваленты.</a:t>
            </a:r>
            <a:r>
              <a:rPr lang="en-US" sz="4600" b="1" dirty="0" err="1"/>
              <a:t>docx</a:t>
            </a:r>
            <a:endParaRPr lang="ru-RU" sz="46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116633"/>
            <a:ext cx="8861995" cy="13681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  </a:t>
            </a:r>
            <a:r>
              <a:rPr lang="ru-RU" sz="3200" b="1" dirty="0" smtClean="0"/>
              <a:t>Эквиваленты </a:t>
            </a:r>
            <a:br>
              <a:rPr lang="ru-RU" sz="3200" b="1" dirty="0" smtClean="0"/>
            </a:br>
            <a:r>
              <a:rPr lang="ru-RU" sz="3200" b="1" dirty="0" smtClean="0"/>
              <a:t>(все предложенные ниже слова имеют в русском языке соответствия)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5798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71664"/>
            <a:ext cx="5832647" cy="35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тема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/>
              <a:t>Разработка научно-методологических основ национальной системы профессионального роста педагогических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12623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Законодательная база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/>
              <a:t>Принятые в 1 чтении в декабре 2022 г. поправки в закон «О государственном языке Российской Федерации». Статья 1, пункт 6. При использовании русского языка как государственного языка Российской Федерации </a:t>
            </a:r>
            <a:r>
              <a:rPr lang="ru-RU" sz="1800" b="1" i="1" u="sng" dirty="0" smtClean="0"/>
              <a:t>не допускается использование слов и выражений</a:t>
            </a:r>
            <a:r>
              <a:rPr lang="ru-RU" sz="1800" b="1" i="1" dirty="0" smtClean="0"/>
              <a:t>, </a:t>
            </a:r>
            <a:r>
              <a:rPr lang="ru-RU" sz="1800" b="1" i="1" u="sng" dirty="0" smtClean="0"/>
              <a:t>не соответствующих нормам современного русского литературного языка </a:t>
            </a:r>
            <a:r>
              <a:rPr lang="ru-RU" sz="1800" b="1" i="1" dirty="0" smtClean="0"/>
              <a:t>(в том числе нецензурной брани), </a:t>
            </a:r>
            <a:r>
              <a:rPr lang="ru-RU" sz="1800" b="1" i="1" u="sng" dirty="0" smtClean="0"/>
              <a:t>за исключением иностранных слов, не имеющих общеупотребительных аналогов в русском языке</a:t>
            </a:r>
            <a:r>
              <a:rPr lang="ru-RU" sz="1800" b="1" i="1" dirty="0" smtClean="0"/>
              <a:t>. (В редакции Федерального закона от 05.05.2014 № 101-ФЗ)</a:t>
            </a:r>
          </a:p>
          <a:p>
            <a:pPr algn="just"/>
            <a:endParaRPr lang="ru-RU" sz="1800" b="1" i="1" dirty="0" smtClean="0"/>
          </a:p>
          <a:p>
            <a:pPr algn="just"/>
            <a:r>
              <a:rPr lang="ru-RU" sz="1800" b="1" i="1" dirty="0" smtClean="0"/>
              <a:t>Указ Президента РФ «О внесении изменений в Основы государственной культурной политики» (25.01.2023). В подразделе «В области русского языка, языков народов РФ, отечественной литературы» абзац 2 изложить в следующей редакции: «Защита и поддержка русского языка как государственного языка Российской Федерации, </a:t>
            </a:r>
            <a:r>
              <a:rPr lang="ru-RU" sz="1800" b="1" i="1" u="sng" dirty="0" smtClean="0"/>
              <a:t>обеспечение соблюдения норм современного русского литературного языка </a:t>
            </a:r>
            <a:r>
              <a:rPr lang="ru-RU" sz="1800" b="1" i="1" dirty="0" smtClean="0"/>
              <a:t>(в том числе недопущение нецензурной лексики) и </a:t>
            </a:r>
            <a:r>
              <a:rPr lang="ru-RU" sz="1800" b="1" i="1" u="sng" dirty="0" smtClean="0"/>
              <a:t>противодействие излишнему использованию иностранной лексики</a:t>
            </a:r>
            <a:r>
              <a:rPr lang="ru-RU" sz="1800" b="1" i="1" dirty="0" smtClean="0"/>
              <a:t>» </a:t>
            </a:r>
          </a:p>
          <a:p>
            <a:pPr algn="just"/>
            <a:endParaRPr lang="ru-RU" sz="2400" b="1" i="1" dirty="0" smtClean="0"/>
          </a:p>
          <a:p>
            <a:pPr algn="just"/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</a:t>
            </a:r>
            <a:r>
              <a:rPr lang="ru-RU" b="1" dirty="0" smtClean="0"/>
              <a:t>из слов являются исконно русскими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000" b="1" i="1" dirty="0" smtClean="0"/>
              <a:t>Хлеб</a:t>
            </a:r>
            <a:r>
              <a:rPr lang="ru-RU" sz="4000" b="1" i="1" dirty="0"/>
              <a:t>, Иван, </a:t>
            </a:r>
            <a:r>
              <a:rPr lang="ru-RU" sz="4000" b="1" i="1" dirty="0" smtClean="0"/>
              <a:t>власть, Пётр, Василий</a:t>
            </a:r>
            <a:r>
              <a:rPr lang="ru-RU" sz="4000" b="1" i="1" dirty="0"/>
              <a:t>, </a:t>
            </a:r>
            <a:r>
              <a:rPr lang="ru-RU" sz="4000" b="1" i="1" dirty="0" smtClean="0"/>
              <a:t> </a:t>
            </a:r>
            <a:r>
              <a:rPr lang="ru-RU" sz="4000" b="1" i="1" dirty="0"/>
              <a:t>гражданин, лошадь, сарафан, </a:t>
            </a:r>
            <a:r>
              <a:rPr lang="ru-RU" sz="4000" b="1" i="1" dirty="0" smtClean="0"/>
              <a:t>парус, огурец</a:t>
            </a:r>
            <a:r>
              <a:rPr lang="ru-RU" sz="4000" b="1" i="1" dirty="0"/>
              <a:t>, деньги, </a:t>
            </a:r>
            <a:r>
              <a:rPr lang="ru-RU" sz="4000" b="1" i="1" dirty="0" smtClean="0"/>
              <a:t>кукла, </a:t>
            </a:r>
            <a:r>
              <a:rPr lang="ru-RU" sz="4000" b="1" i="1" dirty="0" err="1" smtClean="0"/>
              <a:t>абьюз</a:t>
            </a:r>
            <a:r>
              <a:rPr lang="ru-RU" sz="4000" b="1" i="1" dirty="0" smtClean="0"/>
              <a:t>, горящий, юный</a:t>
            </a:r>
            <a:r>
              <a:rPr lang="ru-RU" sz="4000" b="1" i="1" dirty="0"/>
              <a:t>, суп, </a:t>
            </a:r>
            <a:r>
              <a:rPr lang="ru-RU" sz="4000" b="1" i="1" dirty="0" err="1" smtClean="0"/>
              <a:t>рандомный</a:t>
            </a:r>
            <a:r>
              <a:rPr lang="ru-RU" sz="4000" b="1" i="1" dirty="0" smtClean="0"/>
              <a:t>, чай</a:t>
            </a:r>
            <a:r>
              <a:rPr lang="ru-RU" sz="4000" b="1" i="1" dirty="0"/>
              <a:t>, </a:t>
            </a:r>
            <a:r>
              <a:rPr lang="ru-RU" sz="4000" b="1" i="1" dirty="0" smtClean="0"/>
              <a:t>ангел</a:t>
            </a:r>
            <a:r>
              <a:rPr lang="ru-RU" sz="4000" b="1" i="1" dirty="0" smtClean="0"/>
              <a:t>, </a:t>
            </a:r>
            <a:r>
              <a:rPr lang="ru-RU" sz="4000" b="1" i="1" dirty="0" smtClean="0"/>
              <a:t>Мария, Надежда, Ольга, тетрадь, </a:t>
            </a:r>
            <a:r>
              <a:rPr lang="ru-RU" sz="4000" b="1" i="1" dirty="0" err="1" smtClean="0"/>
              <a:t>эйджизм</a:t>
            </a:r>
            <a:r>
              <a:rPr lang="ru-RU" sz="4000" b="1" i="1" dirty="0" smtClean="0"/>
              <a:t>, свёкла, сладкий, репертуар, ползущий, матрос, ария, клоун, </a:t>
            </a:r>
            <a:r>
              <a:rPr lang="ru-RU" sz="4000" b="1" i="1" dirty="0" err="1" smtClean="0"/>
              <a:t>флешмоб</a:t>
            </a:r>
            <a:r>
              <a:rPr lang="ru-RU" sz="4000" b="1" i="1" dirty="0" smtClean="0"/>
              <a:t>, спагетти, майонез, пальто, </a:t>
            </a:r>
            <a:r>
              <a:rPr lang="ru-RU" sz="4000" b="1" i="1" dirty="0" smtClean="0"/>
              <a:t>суши, небоскрёб, пиарщик </a:t>
            </a:r>
            <a:r>
              <a:rPr lang="ru-RU" sz="4000" b="1" i="1" dirty="0" smtClean="0">
                <a:solidFill>
                  <a:srgbClr val="FFFF00"/>
                </a:solidFill>
                <a:hlinkClick r:id="rId2" action="ppaction://hlinkfile"/>
              </a:rPr>
              <a:t>Ответ с комментарием.</a:t>
            </a:r>
            <a:r>
              <a:rPr lang="en-US" sz="4000" b="1" i="1" dirty="0" err="1" smtClean="0">
                <a:solidFill>
                  <a:srgbClr val="FFFF00"/>
                </a:solidFill>
                <a:hlinkClick r:id="rId2" action="ppaction://hlinkfile"/>
              </a:rPr>
              <a:t>docx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9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История </a:t>
            </a:r>
            <a:r>
              <a:rPr lang="ru-RU" sz="2800" b="1" dirty="0" smtClean="0"/>
              <a:t>вопроса </a:t>
            </a:r>
            <a:r>
              <a:rPr lang="en-US" sz="2800" b="1" dirty="0" smtClean="0">
                <a:hlinkClick r:id="rId2"/>
              </a:rPr>
              <a:t>https://lit.wikireading.ru/1036?ysclid=llljg8kd3787688486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Рыцарь русского консерватизма Александр Семёнович Шишков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Создатель нового русского «изящного слога» Николай Михайлович Карамзин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4874"/>
            <a:ext cx="3826768" cy="468312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87" y="2237026"/>
            <a:ext cx="3976013" cy="4620974"/>
          </a:xfrm>
        </p:spPr>
      </p:pic>
    </p:spTree>
    <p:extLst>
      <p:ext uri="{BB962C8B-B14F-4D97-AF65-F5344CB8AC3E}">
        <p14:creationId xmlns:p14="http://schemas.microsoft.com/office/powerpoint/2010/main" val="402513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708920"/>
            <a:ext cx="3672408" cy="369351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Хорошилище</a:t>
            </a:r>
            <a:r>
              <a:rPr lang="ru-RU" b="1" dirty="0" smtClean="0"/>
              <a:t> грядет из ристалища на позорище по гульбищу </a:t>
            </a:r>
            <a:r>
              <a:rPr lang="ru-RU" b="1" dirty="0" smtClean="0"/>
              <a:t>мимо водомёта в </a:t>
            </a:r>
            <a:r>
              <a:rPr lang="ru-RU" b="1" dirty="0" err="1" smtClean="0"/>
              <a:t>мокроступах</a:t>
            </a:r>
            <a:r>
              <a:rPr lang="ru-RU" b="1" dirty="0" smtClean="0"/>
              <a:t> и с </a:t>
            </a:r>
            <a:r>
              <a:rPr lang="ru-RU" b="1" dirty="0" err="1" smtClean="0"/>
              <a:t>растопыркой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716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/>
              <a:t>1 декабря 1975 года во Франции принят закон о защите французского языка от вторжения английского (и любого другого) языка.</a:t>
            </a:r>
          </a:p>
          <a:p>
            <a:pPr algn="just"/>
            <a:r>
              <a:rPr lang="ru-RU" sz="2400" dirty="0"/>
              <a:t>В 1986 году </a:t>
            </a:r>
            <a:r>
              <a:rPr lang="en-US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«Закон о свободе и передаче информации», 21-ая </a:t>
            </a:r>
            <a:r>
              <a:rPr lang="ru-RU" sz="2400" dirty="0" smtClean="0"/>
              <a:t>статья: обязательное </a:t>
            </a:r>
            <a:r>
              <a:rPr lang="ru-RU" sz="2400" dirty="0"/>
              <a:t>использование французского языка в теле- и </a:t>
            </a:r>
            <a:r>
              <a:rPr lang="ru-RU" sz="2400" dirty="0" err="1"/>
              <a:t>радиосферах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В 1994 году </a:t>
            </a:r>
            <a:r>
              <a:rPr lang="ru-RU" sz="2400" dirty="0"/>
              <a:t>-</a:t>
            </a:r>
            <a:r>
              <a:rPr lang="ru-RU" sz="2400" dirty="0" smtClean="0"/>
              <a:t> закон </a:t>
            </a:r>
            <a:r>
              <a:rPr lang="ru-RU" sz="2400" dirty="0" err="1" smtClean="0"/>
              <a:t>Тубона</a:t>
            </a:r>
            <a:r>
              <a:rPr lang="ru-RU" sz="2400" dirty="0" smtClean="0"/>
              <a:t> – предписывает употреблять французский язык в нормативной форме, т.е. везде заменять англицизмы эквивалентами, выработанными специальными комиссиями. </a:t>
            </a:r>
          </a:p>
          <a:p>
            <a:pPr algn="just"/>
            <a:r>
              <a:rPr lang="ru-RU" sz="2400" dirty="0" smtClean="0"/>
              <a:t>С 2011 года на сайте французской Академии наук открылся раздел </a:t>
            </a:r>
            <a:r>
              <a:rPr lang="en-US" sz="2400" dirty="0"/>
              <a:t>«Dire, Ne pas dire</a:t>
            </a:r>
            <a:r>
              <a:rPr lang="en-US" sz="2400" dirty="0" smtClean="0"/>
              <a:t>»</a:t>
            </a:r>
            <a:r>
              <a:rPr lang="ru-RU" sz="2400" dirty="0"/>
              <a:t>, который перечисляет нежелательные англицизмы, примеры неправильного употребления французского, а также лексические и грамматические решения возникающих </a:t>
            </a:r>
            <a:r>
              <a:rPr lang="ru-RU" sz="2400" dirty="0" smtClean="0"/>
              <a:t>проблем.</a:t>
            </a:r>
          </a:p>
          <a:p>
            <a:pPr marL="0" indent="0" algn="ctr">
              <a:buNone/>
            </a:pPr>
            <a:r>
              <a:rPr lang="ru-RU" sz="2400" b="1" i="1" dirty="0"/>
              <a:t>не компьютер, а </a:t>
            </a:r>
            <a:r>
              <a:rPr lang="en-US" sz="2400" b="1" i="1" dirty="0"/>
              <a:t>un </a:t>
            </a:r>
            <a:r>
              <a:rPr lang="en-US" sz="2400" b="1" i="1" dirty="0" err="1"/>
              <a:t>ordinateur</a:t>
            </a:r>
            <a:r>
              <a:rPr lang="en-US" sz="2400" b="1" i="1" dirty="0"/>
              <a:t>; </a:t>
            </a:r>
            <a:r>
              <a:rPr lang="ru-RU" sz="2400" b="1" i="1" dirty="0"/>
              <a:t>не файл, а </a:t>
            </a:r>
            <a:r>
              <a:rPr lang="en-US" sz="2400" b="1" i="1" dirty="0"/>
              <a:t>dossier; </a:t>
            </a:r>
            <a:r>
              <a:rPr lang="ru-RU" sz="2400" b="1" i="1" dirty="0"/>
              <a:t>не ноутбук, а </a:t>
            </a:r>
            <a:r>
              <a:rPr lang="en-US" sz="2400" b="1" i="1" dirty="0" err="1"/>
              <a:t>ordinateur</a:t>
            </a:r>
            <a:r>
              <a:rPr lang="en-US" sz="2400" b="1" i="1" dirty="0"/>
              <a:t> portable, </a:t>
            </a:r>
            <a:r>
              <a:rPr lang="ru-RU" sz="2400" b="1" i="1" dirty="0"/>
              <a:t>не принтер, а </a:t>
            </a:r>
            <a:r>
              <a:rPr lang="en-US" sz="2400" b="1" i="1" dirty="0" err="1"/>
              <a:t>une</a:t>
            </a:r>
            <a:r>
              <a:rPr lang="en-US" sz="2400" b="1" i="1" dirty="0"/>
              <a:t> </a:t>
            </a:r>
            <a:r>
              <a:rPr lang="en-US" sz="2400" b="1" i="1" dirty="0" err="1"/>
              <a:t>imprimante</a:t>
            </a:r>
            <a:r>
              <a:rPr lang="en-US" sz="2400" b="1" i="1" dirty="0"/>
              <a:t>, </a:t>
            </a:r>
            <a:r>
              <a:rPr lang="ru-RU" sz="2400" b="1" i="1" dirty="0"/>
              <a:t>не монитор, а </a:t>
            </a:r>
            <a:r>
              <a:rPr lang="en-US" sz="2400" b="1" i="1" dirty="0" err="1" smtClean="0"/>
              <a:t>surveiller</a:t>
            </a:r>
            <a:r>
              <a:rPr lang="ru-RU" sz="2400" b="1" i="1" dirty="0" smtClean="0"/>
              <a:t>; не </a:t>
            </a:r>
            <a:r>
              <a:rPr lang="en-US" sz="2400" b="1" i="1" dirty="0" smtClean="0"/>
              <a:t>e-mail</a:t>
            </a:r>
            <a:r>
              <a:rPr lang="ru-RU" sz="2400" b="1" i="1" dirty="0" smtClean="0"/>
              <a:t>, а с</a:t>
            </a:r>
            <a:r>
              <a:rPr lang="en-US" sz="2400" b="1" i="1" dirty="0" err="1" smtClean="0"/>
              <a:t>ourriel</a:t>
            </a:r>
            <a:r>
              <a:rPr lang="ru-RU" sz="2400" b="1" i="1" dirty="0"/>
              <a:t> </a:t>
            </a:r>
            <a:r>
              <a:rPr lang="ru-RU" sz="2400" b="1" i="1" dirty="0" smtClean="0"/>
              <a:t>и </a:t>
            </a:r>
            <a:r>
              <a:rPr lang="ru-RU" sz="2400" b="1" i="1" dirty="0" err="1" smtClean="0"/>
              <a:t>мн.др</a:t>
            </a:r>
            <a:r>
              <a:rPr lang="ru-RU" sz="2400" b="1" i="1" dirty="0" smtClean="0"/>
              <a:t>.</a:t>
            </a:r>
          </a:p>
          <a:p>
            <a:pPr algn="just"/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А </a:t>
            </a:r>
            <a:r>
              <a:rPr lang="ru-RU" b="1" dirty="0" smtClean="0"/>
              <a:t>как </a:t>
            </a:r>
            <a:r>
              <a:rPr lang="ru-RU" b="1" dirty="0" smtClean="0"/>
              <a:t>у </a:t>
            </a:r>
            <a:r>
              <a:rPr lang="ru-RU" b="1" dirty="0" smtClean="0"/>
              <a:t>них?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6217"/>
            <a:ext cx="2880320" cy="8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4" y="1559217"/>
            <a:ext cx="8092226" cy="453407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А как у них?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6217"/>
            <a:ext cx="2880320" cy="859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285293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Dites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fromaaaage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2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/>
              <a:t>С 1 января 2025 года </a:t>
            </a:r>
            <a:r>
              <a:rPr lang="ru-RU" sz="2400" b="1" dirty="0" smtClean="0"/>
              <a:t>в Российской Федерации </a:t>
            </a:r>
            <a:r>
              <a:rPr lang="ru-RU" sz="2400" b="1" u="sng" dirty="0" smtClean="0"/>
              <a:t>имеющие русские эквиваленты</a:t>
            </a:r>
            <a:r>
              <a:rPr lang="ru-RU" sz="2400" b="1" dirty="0" smtClean="0"/>
              <a:t> заимствования </a:t>
            </a:r>
            <a:r>
              <a:rPr lang="ru-RU" sz="2400" b="1" dirty="0"/>
              <a:t>станут вне закона:</a:t>
            </a:r>
          </a:p>
          <a:p>
            <a:pPr algn="just"/>
            <a:r>
              <a:rPr lang="ru-RU" sz="2400" b="1" dirty="0"/>
              <a:t>•	в рекламе;</a:t>
            </a:r>
          </a:p>
          <a:p>
            <a:pPr algn="just"/>
            <a:r>
              <a:rPr lang="ru-RU" sz="2400" b="1" dirty="0"/>
              <a:t>•	в СМИ;</a:t>
            </a:r>
          </a:p>
          <a:p>
            <a:pPr algn="just"/>
            <a:r>
              <a:rPr lang="ru-RU" sz="2400" b="1" dirty="0"/>
              <a:t>•	при показе фильмов в кинозалах;</a:t>
            </a:r>
          </a:p>
          <a:p>
            <a:pPr algn="just"/>
            <a:r>
              <a:rPr lang="ru-RU" sz="2400" b="1" dirty="0"/>
              <a:t>•	при публичных исполнениях произведений литературы, искусства, народного творчества посредством проведения театрально-зрелищных, культурно-просветительных, зрелищно-развлекательных </a:t>
            </a:r>
            <a:r>
              <a:rPr lang="ru-RU" sz="2400" b="1" dirty="0" smtClean="0"/>
              <a:t>мероприятий</a:t>
            </a:r>
            <a:endParaRPr lang="ru-RU" sz="2400" b="1" dirty="0"/>
          </a:p>
          <a:p>
            <a:pPr algn="just"/>
            <a:endParaRPr lang="ru-RU" sz="2400" b="1" dirty="0"/>
          </a:p>
          <a:p>
            <a:pPr algn="just"/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А что у нас?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7955229"/>
      </p:ext>
    </p:extLst>
  </p:cSld>
  <p:clrMapOvr>
    <a:masterClrMapping/>
  </p:clrMapOvr>
</p:sld>
</file>

<file path=ppt/theme/theme1.xml><?xml version="1.0" encoding="utf-8"?>
<a:theme xmlns:a="http://schemas.openxmlformats.org/drawingml/2006/main" name="5_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781</TotalTime>
  <Words>537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5_books</vt:lpstr>
      <vt:lpstr>Государственная политика в сфере использования заимствованной лексики (методический комментарий)</vt:lpstr>
      <vt:lpstr>Общая тема работы</vt:lpstr>
      <vt:lpstr>Законодательная база</vt:lpstr>
      <vt:lpstr>Какие из слов являются исконно русскими?</vt:lpstr>
      <vt:lpstr>История вопроса https://lit.wikireading.ru/1036?ysclid=llljg8kd3787688486 </vt:lpstr>
      <vt:lpstr>Хорошилище грядет из ристалища на позорище по гульбищу мимо водомёта в мокроступах и с растопыркой </vt:lpstr>
      <vt:lpstr>      А как у них?</vt:lpstr>
      <vt:lpstr>      А как у них?</vt:lpstr>
      <vt:lpstr>      А что у нас?</vt:lpstr>
      <vt:lpstr>      Эквиваленты  (все предложенные ниже слова имеют в русском языке соответствия)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процессы в современном русском языке</dc:title>
  <dc:subject>Шаблон оформления</dc:subject>
  <dc:creator>Магерамова Юлия Юрьевна</dc:creator>
  <cp:keywords/>
  <dc:description>Шаблон оформления
Корпорация Майкрософт</dc:description>
  <cp:lastModifiedBy>Магерамова Юлия Юрьевна</cp:lastModifiedBy>
  <cp:revision>76</cp:revision>
  <cp:lastPrinted>2023-02-14T05:04:16Z</cp:lastPrinted>
  <dcterms:created xsi:type="dcterms:W3CDTF">2022-11-22T01:14:06Z</dcterms:created>
  <dcterms:modified xsi:type="dcterms:W3CDTF">2023-08-22T00:14:24Z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