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5" r:id="rId5"/>
    <p:sldId id="259" r:id="rId6"/>
    <p:sldId id="280" r:id="rId7"/>
    <p:sldId id="281" r:id="rId8"/>
    <p:sldId id="274" r:id="rId9"/>
    <p:sldId id="282" r:id="rId10"/>
    <p:sldId id="283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DE15A83-4818-4A47-A348-F4A9AFA9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BBB980-E8FC-4067-86A7-1D4907EC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01FB7-F1A8-433A-BC55-59C7C40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FB03DB-2728-4350-BACD-52B9237E3137}"/>
              </a:ext>
            </a:extLst>
          </p:cNvPr>
          <p:cNvSpPr/>
          <p:nvPr userDrawn="1"/>
        </p:nvSpPr>
        <p:spPr>
          <a:xfrm>
            <a:off x="5891514" y="0"/>
            <a:ext cx="630048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FFA21717-33CB-400E-99B3-8F2D814A74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891213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F9860-E7AA-4B15-9EB5-DAA925921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5134" y="136525"/>
            <a:ext cx="5953246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0C7889-FEAE-4D81-9328-48F835D92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595324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947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DFF78-39D7-4937-98E8-F57FB15C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237F67-7887-4F79-9086-2D4E7C41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E47127-0BAA-48A8-B6F8-8F7AF2B6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E152EC-92EC-47F8-8905-AEB3824F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0B3EC-B4DF-48E5-8D49-912B3B56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77FBE-9365-476D-A0C7-B0BFE240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8A4208-4596-4570-8A48-D601F1ED5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68763-5A91-4409-893B-F87ABA4D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AE3A2D-50DE-4F80-84DB-FD3E13A5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2462E-A153-40EE-9FBF-CE14C9F9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F8B33-EE05-426A-BB94-37FC4755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B95E92-26F9-42A7-9612-E965D17A1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4C2F5B-A1B9-4449-A41D-B55E31C6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9C5F5A-F6A2-4FBA-845D-97A93F2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B308A-38D5-4D17-AF8B-1EE10530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76F7CB-AC52-43B4-AD6D-AD433BBE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E0C11-F975-45E8-BA3E-55FFB4BA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29AAF6-AF28-4EC4-920C-E10415C7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4C7B9-CAC3-42EE-A8E2-0F73AF39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BA44D-A820-4823-89E3-9F96458D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E0266-68E3-4D86-9523-1E4C2F30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8C4361-FBF7-455B-A690-B29413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6B34A3-84EB-40F7-AF48-61C84CD74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86928E-2BDC-46DC-A8FE-6610F818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EE9B7-51BC-4834-A25D-F8B9C6BE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B9BC63-6A65-46A2-85DF-3D18833C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0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3E4AB-007C-48CF-8A3A-B6424585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C0369-AC97-4306-8FA4-D63F6C15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93BF6-30A5-4619-86E0-C6FCAD4F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49F7F8-0AD7-426E-B538-B6DB07F9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50621-D5FD-43FC-ADA7-81BAB7D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id="{2A4BBBCF-31DF-4475-9E88-8F57A3B2C09E}"/>
              </a:ext>
            </a:extLst>
          </p:cNvPr>
          <p:cNvSpPr/>
          <p:nvPr userDrawn="1"/>
        </p:nvSpPr>
        <p:spPr>
          <a:xfrm>
            <a:off x="0" y="5428527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>
            <a:extLst>
              <a:ext uri="{FF2B5EF4-FFF2-40B4-BE49-F238E27FC236}">
                <a16:creationId xmlns:a16="http://schemas.microsoft.com/office/drawing/2014/main" id="{344C342A-AFC3-4328-946C-6882274610AA}"/>
              </a:ext>
            </a:extLst>
          </p:cNvPr>
          <p:cNvSpPr/>
          <p:nvPr userDrawn="1"/>
        </p:nvSpPr>
        <p:spPr>
          <a:xfrm rot="10800000">
            <a:off x="11173428" y="0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>
            <a:extLst>
              <a:ext uri="{FF2B5EF4-FFF2-40B4-BE49-F238E27FC236}">
                <a16:creationId xmlns:a16="http://schemas.microsoft.com/office/drawing/2014/main" id="{61889BE7-1BC9-4DB5-9627-64C2ABFE345C}"/>
              </a:ext>
            </a:extLst>
          </p:cNvPr>
          <p:cNvSpPr/>
          <p:nvPr userDrawn="1"/>
        </p:nvSpPr>
        <p:spPr>
          <a:xfrm rot="16200000">
            <a:off x="10987271" y="5613903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id="{D7E3AD0D-FD9E-447A-BC7C-9DFB2452477E}"/>
              </a:ext>
            </a:extLst>
          </p:cNvPr>
          <p:cNvSpPr/>
          <p:nvPr userDrawn="1"/>
        </p:nvSpPr>
        <p:spPr>
          <a:xfrm rot="5400000">
            <a:off x="-186160" y="186160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2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6CDA-E4D9-4680-9160-749F6D68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441D36-FD8D-467A-9F0C-C15D03101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013D4-5D6D-4F16-B92B-DCDC0220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A6D1C-C5C1-4F42-A25A-D272BE54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1FEAB-E3DA-4A2A-B748-4B754A11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B63CB-98F7-4FD2-AE6A-A9D1D0B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7B4AB-69EB-4069-9839-993D2E79C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A4005B-2E7F-4189-B96D-CAEFC1F3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7EA7BC-84F9-4F7B-8CAB-E2239A3A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4A9B47-FDE3-4CE0-81AF-A83E6641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2AFF76-4729-4763-A734-414D60F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6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A0613-0D99-4D1A-B35E-69F2AE2E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61D37-3665-4485-9C81-A0284C59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66577C-7E72-4461-97F1-2EFF35D06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327E4B-ABF3-4BBF-87D0-979FF17CE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838068-9821-41C4-A10F-9F910F920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AFDDEA-5124-47FD-B4EF-22941F87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D7621D-5914-4DCC-8B50-376C51D3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F9F542-2397-4C5D-B9B4-43036BE7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41AA3-DEB8-4E03-B716-EE5AD8A3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B8DF54-7B63-463D-A705-C0CD820F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E19A30-CCCE-4D0F-A5EA-2694C83C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863358-8F31-42DB-A75E-2CC034FE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D96FC90-666A-41D8-AC3D-8F635019BD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5">
            <a:extLst>
              <a:ext uri="{FF2B5EF4-FFF2-40B4-BE49-F238E27FC236}">
                <a16:creationId xmlns:a16="http://schemas.microsoft.com/office/drawing/2014/main" id="{477A18B6-7186-4923-A2C6-B06CC71BFC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1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75DAD50F-D376-4968-9022-8740455F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5">
            <a:extLst>
              <a:ext uri="{FF2B5EF4-FFF2-40B4-BE49-F238E27FC236}">
                <a16:creationId xmlns:a16="http://schemas.microsoft.com/office/drawing/2014/main" id="{C77762DE-954C-4411-AB2A-49A43212FD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7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075DF8B3-B61E-42DF-9749-0A9A8505A4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1175" y="-6906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320D08EE-D804-40FB-AE7E-CEE254F63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88063" y="3430929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02F63D49-B812-486B-B5E6-9C030000DC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22907" y="3429000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28D52F32-A499-4CCC-A1BE-7EF779BE7B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24268" y="0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60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E5460A7A-40FB-40F9-9F01-826315E49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479" y="474562"/>
            <a:ext cx="3079750" cy="2954438"/>
          </a:xfrm>
          <a:solidFill>
            <a:schemeClr val="accent6"/>
          </a:solidFill>
          <a:ln>
            <a:noFill/>
          </a:ln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r">
              <a:buNone/>
              <a:defRPr>
                <a:solidFill>
                  <a:schemeClr val="bg1"/>
                </a:solidFill>
              </a:defRPr>
            </a:lvl2pPr>
            <a:lvl3pPr marL="914400" indent="0" algn="r">
              <a:buNone/>
              <a:defRPr>
                <a:solidFill>
                  <a:schemeClr val="bg1"/>
                </a:solidFill>
              </a:defRPr>
            </a:lvl3pPr>
            <a:lvl4pPr marL="1371600" indent="0" algn="r">
              <a:buNone/>
              <a:defRPr>
                <a:solidFill>
                  <a:schemeClr val="bg1"/>
                </a:solidFill>
              </a:defRPr>
            </a:lvl4pPr>
            <a:lvl5pPr marL="1828800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4E0003B5-56A3-4F15-9E0F-FFAD95C293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96729" y="474562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6F17BB5-1285-4C8E-A946-54AAA5C0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76479" y="3429000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213F24E3-9D87-431E-A109-DE113A138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6729" y="3429000"/>
            <a:ext cx="3079750" cy="2954438"/>
          </a:xfrm>
          <a:solidFill>
            <a:schemeClr val="accent6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id="{64BCA4AD-2453-4D3A-A6F4-32B0C81B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71" y="1770926"/>
            <a:ext cx="4429768" cy="4612511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9592A19-466D-444B-BE3E-E2D807AEC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72" y="365125"/>
            <a:ext cx="442976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5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D8F8F2-4624-4188-A5F6-724E8774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23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593B03F-2009-4E1E-B76F-4E7AC535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5623" y="1885950"/>
            <a:ext cx="5257800" cy="44688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427EE61-8BDE-44DD-A358-2FAD275FBA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577" y="1023846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85987E3-7190-47E0-9255-D36D3D11B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577" y="471164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D3CB2DBF-86BD-4842-BD8D-ED7494721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577" y="572847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3743E8B6-7CBB-471E-A471-58E2B78D32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577" y="517579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id="{43700CC0-27A7-41CD-9023-C5A13EDC2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577" y="418406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C7E1DB0A-9FF1-40B4-BDB5-AC63D12110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577" y="363138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id="{9D51BF41-F634-4D57-A637-FF8A0EC4BB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8577" y="2558629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1A49660-1072-4AE0-8537-A7BC419F1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577" y="2005947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70B24C5F-4D3D-4415-A815-49971BABC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099799"/>
              </p:ext>
            </p:extLst>
          </p:nvPr>
        </p:nvGraphicFramePr>
        <p:xfrm>
          <a:off x="4745620" y="471163"/>
          <a:ext cx="1435261" cy="60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5261">
                  <a:extLst>
                    <a:ext uri="{9D8B030D-6E8A-4147-A177-3AD203B41FA5}">
                      <a16:colId xmlns:a16="http://schemas.microsoft.com/office/drawing/2014/main" val="3484662148"/>
                    </a:ext>
                  </a:extLst>
                </a:gridCol>
              </a:tblGrid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90842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3475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208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19575"/>
                  </a:ext>
                </a:extLst>
              </a:tr>
            </a:tbl>
          </a:graphicData>
        </a:graphic>
      </p:graphicFrame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502F727-D6EE-497C-A5B0-DE090ED478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54326" y="696054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1" name="Рисунок 19">
            <a:extLst>
              <a:ext uri="{FF2B5EF4-FFF2-40B4-BE49-F238E27FC236}">
                <a16:creationId xmlns:a16="http://schemas.microsoft.com/office/drawing/2014/main" id="{0A240E27-AEFA-43F0-89FF-2A74A5D77D8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42389" y="2199183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2" name="Рисунок 19">
            <a:extLst>
              <a:ext uri="{FF2B5EF4-FFF2-40B4-BE49-F238E27FC236}">
                <a16:creationId xmlns:a16="http://schemas.microsoft.com/office/drawing/2014/main" id="{27F5EEBF-34A9-48CF-83E0-D6D660A5179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42389" y="3739045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3" name="Рисунок 19">
            <a:extLst>
              <a:ext uri="{FF2B5EF4-FFF2-40B4-BE49-F238E27FC236}">
                <a16:creationId xmlns:a16="http://schemas.microsoft.com/office/drawing/2014/main" id="{190A3F46-C204-4178-985D-47AB747A32D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54326" y="5261562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177DD-DF81-4F80-A921-6C4F2C0A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B142D-96E1-400F-9902-09D8626B2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3BA0E2-FBA8-48E6-91B5-D882FB555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D04A-233C-4E8F-A10D-8C0D98297D7F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981118-B587-4460-83FC-ED85EF5E8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81D7A8-14B2-492F-9F61-6C741CF7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DB681911-E539-4075-B5C8-107AF8BC28C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63" r:id="rId10"/>
    <p:sldLayoutId id="2147483662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7;&#1077;&#1076;&#1072;&#1082;&#1072;&#1076;&#1077;&#1084;&#1080;&#1103;.&#1088;&#1092;/%D0%BF%D1%80%D0%B0%D0%B2%D0%B8%D0%BB%D0%BE%D0%B2%D0%B0-%D0%BE-%D0%B0-%D1%80%D0%B5%D0%B7%D0%BD%D0%B8%D0%BA-%D0%B0-%D0%B2/" TargetMode="External"/><Relationship Id="rId3" Type="http://schemas.openxmlformats.org/officeDocument/2006/relationships/hyperlink" Target="https://multiurok.ru/files/avtorskaia-programma-fakultativnogo-kursa-vvedenie.html" TargetMode="External"/><Relationship Id="rId7" Type="http://schemas.openxmlformats.org/officeDocument/2006/relationships/hyperlink" Target="https://infourok.ru/programma_fakultativa_put_v_neizvedannoe_issledovatelskaya_deyatelnost-151569.htm" TargetMode="External"/><Relationship Id="rId2" Type="http://schemas.openxmlformats.org/officeDocument/2006/relationships/hyperlink" Target="https://nsportal.ru/shkola/dopolnitelnoe-obrazovanie/library/2016/06/05/programma-fakultativa-osnovy-issledovatelskoy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resentation-creation.ru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10.sv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cyberleninka.ru/article/n/model-uchenicheskogo-nauchno-issledovatelskogo-obschestv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cyberleninka.ru/article/n/metodika-organizatsii-uchebno-issledovatelskoy-deyatelnosti-po-geografii-v-profilnoy-shkole-na-osnove-tehnologii-raboty-uchenicheskogo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resentation-creation.ru/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ntegraciya.org/konkursy/pervye-shagi-v-nauke/" TargetMode="External"/><Relationship Id="rId3" Type="http://schemas.openxmlformats.org/officeDocument/2006/relationships/hyperlink" Target="https://usla.ru/entrance/olimp-yuridich-vysoty/?d=1" TargetMode="External"/><Relationship Id="rId7" Type="http://schemas.openxmlformats.org/officeDocument/2006/relationships/hyperlink" Target="https://kemsu.ru/events/24043-vserossiyskaya-ochno-zaochnaya-nauchno-prakticheskaya-konferentsiya-issledovatelskikh-rabot-obuchayu/" TargetMode="External"/><Relationship Id="rId2" Type="http://schemas.openxmlformats.org/officeDocument/2006/relationships/hyperlink" Target="https://fdfp-sibsau.ru/2023/02/09/%D0%B2%D1%81%D0%B5%D1%80%D0%BE%D1%81%D1%81%D0%B8%D0%B9%D1%81%D0%BA%D0%B0%D1%8F-%D0%BE%D1%82%D0%BA%D1%80%D1%8B%D1%82%D0%B0%D1%8F-%D0%BA%D0%BE%D0%BC%D0%BF%D0%BB%D0%B5%D0%BA%D1%81%D0%B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resentation-creation.ru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10.sv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0C8B248D-5DB5-42B4-82E7-5353AFE7CAC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4" b="374"/>
          <a:stretch>
            <a:fillRect/>
          </a:stretch>
        </p:blipFill>
        <p:spPr/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42F0B-5640-44F2-AAAA-19FBC87FA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532" y="136524"/>
            <a:ext cx="6258848" cy="4091092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Проектная и учебно-исследовательская деятельность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1255BE-FC6E-4FA6-8B7E-130C4FA38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227616"/>
            <a:ext cx="5953246" cy="173379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Формы внеурочной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4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правила устного представления доклада на научно-практической конференции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2900" dirty="0" smtClean="0"/>
              <a:t>Важно заранее подготовить текст доклада к устному выступлению: строго отследить соблюдение регламента (обычно – не более 7-10 минут), устранить труднопроизносимые фрагменты за счет трансформации строго научного стиля в научно-популярный, уточнить акцентологические нормы для некоторых слов и т.п.</a:t>
            </a:r>
          </a:p>
          <a:p>
            <a:pPr marL="0" indent="0" algn="just">
              <a:buNone/>
            </a:pPr>
            <a:endParaRPr lang="ru-RU" sz="2600" dirty="0" smtClean="0"/>
          </a:p>
          <a:p>
            <a:pPr algn="just"/>
            <a:r>
              <a:rPr lang="ru-RU" dirty="0"/>
              <a:t>На успех публичного </a:t>
            </a:r>
            <a:r>
              <a:rPr lang="ru-RU" dirty="0" smtClean="0"/>
              <a:t>выступления, </a:t>
            </a:r>
            <a:r>
              <a:rPr lang="ru-RU" dirty="0"/>
              <a:t>кроме формы и </a:t>
            </a:r>
            <a:r>
              <a:rPr lang="ru-RU" dirty="0" smtClean="0"/>
              <a:t>содержания самого доклада, влияет и способность отвечать на вопросы после выступления (многие из вопросов можно «предугадать» в процессе подготовки </a:t>
            </a:r>
            <a:r>
              <a:rPr lang="ru-RU" dirty="0"/>
              <a:t>к выступлению). </a:t>
            </a:r>
            <a:r>
              <a:rPr lang="ru-RU" dirty="0" smtClean="0"/>
              <a:t>Дискуссия </a:t>
            </a:r>
            <a:r>
              <a:rPr lang="ru-RU" dirty="0"/>
              <a:t>даёт возможность слушателям оценить глубину изучения рассматриваемого вопроса, докладчику – возможность продемонстрировать эту глубину.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Что </a:t>
            </a:r>
            <a:r>
              <a:rPr lang="ru-RU" dirty="0"/>
              <a:t>касается внешнего вида учащихся, выступающих с защитой исследовательских работ, то он должен быть безупречен с точки зрения эстетики и культуры: чистая элегантная деловая одежда, аккуратная </a:t>
            </a:r>
            <a:r>
              <a:rPr lang="ru-RU" dirty="0" smtClean="0"/>
              <a:t>причёска.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Речь докладчика должна быть доступной для восприятия, то есть достаточно громкой, произношение слов внятным, чётким, уверенным.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17" y="5711088"/>
            <a:ext cx="755970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3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7D93B6-1F11-49D1-B967-B699349FB954}"/>
              </a:ext>
            </a:extLst>
          </p:cNvPr>
          <p:cNvSpPr/>
          <p:nvPr/>
        </p:nvSpPr>
        <p:spPr>
          <a:xfrm>
            <a:off x="1795045" y="1226456"/>
            <a:ext cx="8880656" cy="4405088"/>
          </a:xfrm>
          <a:prstGeom prst="rect">
            <a:avLst/>
          </a:prstGeom>
          <a:solidFill>
            <a:schemeClr val="accent6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9">
            <a:extLst>
              <a:ext uri="{FF2B5EF4-FFF2-40B4-BE49-F238E27FC236}">
                <a16:creationId xmlns:a16="http://schemas.microsoft.com/office/drawing/2014/main" id="{159E7D65-FCA2-4EE3-93FD-F5486779F7E2}"/>
              </a:ext>
            </a:extLst>
          </p:cNvPr>
          <p:cNvSpPr txBox="1">
            <a:spLocks/>
          </p:cNvSpPr>
          <p:nvPr/>
        </p:nvSpPr>
        <p:spPr>
          <a:xfrm>
            <a:off x="3879751" y="1548148"/>
            <a:ext cx="443249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id="{FBCD7404-0305-4A9D-9EED-D188566968FB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3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69" y="365125"/>
            <a:ext cx="10665031" cy="18555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Возможные формы проектно-исследовательской деятельности во внеурочной работе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3200" dirty="0" smtClean="0"/>
              <a:t>I. </a:t>
            </a:r>
            <a:r>
              <a:rPr lang="ru-RU" sz="4000" dirty="0" smtClean="0"/>
              <a:t>образовательные экспедиции, путешествия, экскурсии </a:t>
            </a:r>
            <a:r>
              <a:rPr lang="ru-RU" sz="4000" dirty="0"/>
              <a:t>— походы, поездки, экскурсии с чётко обозначенными образовательными целями, программой деятельности, продуманными формами контроля. Образовательные экспедиции предусматривают активную образовательную деятельность школьников, в том числе исследовательского характера;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4000" dirty="0" smtClean="0"/>
              <a:t>II. </a:t>
            </a:r>
            <a:r>
              <a:rPr lang="ru-RU" sz="4000" dirty="0" smtClean="0"/>
              <a:t>факультативные </a:t>
            </a:r>
            <a:r>
              <a:rPr lang="ru-RU" sz="4000" dirty="0"/>
              <a:t>занятия, предполагающие углублённое изучение предмета, дают большие возможности для реализации на них учебно-исследовательской деятельности обучающихся;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4000" dirty="0" smtClean="0"/>
              <a:t>III. </a:t>
            </a:r>
            <a:r>
              <a:rPr lang="ru-RU" sz="4000" dirty="0" smtClean="0"/>
              <a:t>научно-исследовательское </a:t>
            </a:r>
            <a:r>
              <a:rPr lang="ru-RU" sz="4000" dirty="0"/>
              <a:t>общество — форма внеурочной деятельности, которая сочетает в себе работу над учебными исследованиями, коллективное обсуждение промежуточных и итоговых результатов этой работы, организацию круглых столов, дискуссий, дебатов, интеллектуальных игр, публичных защит, конференций и др., а также встречи с представителями науки и образования, экскурсии в учреждения науки и образования, сотрудничество с учебными научно- исследовательскими обществами (УНИО) других школ;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4000" dirty="0"/>
              <a:t>I</a:t>
            </a:r>
            <a:r>
              <a:rPr lang="en-US" sz="4000" dirty="0" smtClean="0"/>
              <a:t>V. </a:t>
            </a:r>
            <a:r>
              <a:rPr lang="ru-RU" sz="4000" dirty="0" smtClean="0"/>
              <a:t>участие </a:t>
            </a:r>
            <a:r>
              <a:rPr lang="ru-RU" sz="4000" dirty="0"/>
              <a:t>обучающихся в олимпиадах, конкурсах, конференциях, в том числе дистанционных, предметных неделях, интеллектуальных марафонах, которое предполагает выполнение ими учебных </a:t>
            </a:r>
            <a:r>
              <a:rPr lang="ru-RU" sz="4000" dirty="0" smtClean="0"/>
              <a:t>исследований </a:t>
            </a:r>
            <a:r>
              <a:rPr lang="ru-RU" sz="4000" dirty="0"/>
              <a:t>или их элементов в рамках данных </a:t>
            </a:r>
            <a:r>
              <a:rPr lang="ru-RU" sz="4000" dirty="0" smtClean="0"/>
              <a:t>мероприятий</a:t>
            </a:r>
            <a:endParaRPr lang="ru-RU" sz="4000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89621F5-44DB-4D2C-95C4-12DED255F2A5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</a:t>
            </a:r>
            <a:r>
              <a:rPr lang="ru-RU" dirty="0" smtClean="0"/>
              <a:t>Образовательные экспедиции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Образовательная экспедиция </a:t>
            </a:r>
            <a:r>
              <a:rPr lang="ru-RU" dirty="0"/>
              <a:t>- это непосредственный контакт с внешней </a:t>
            </a:r>
            <a:r>
              <a:rPr lang="ru-RU" dirty="0" smtClean="0"/>
              <a:t>образовательной средой</a:t>
            </a:r>
            <a:r>
              <a:rPr lang="ru-RU" dirty="0"/>
              <a:t>, её конкретным образовательным объектом (музеем, архивом</a:t>
            </a:r>
            <a:r>
              <a:rPr lang="ru-RU" dirty="0" smtClean="0"/>
              <a:t>, художественной школой, университетом, НИИ </a:t>
            </a:r>
            <a:r>
              <a:rPr lang="ru-RU" dirty="0"/>
              <a:t>и т.д.)</a:t>
            </a:r>
          </a:p>
          <a:p>
            <a:pPr algn="just"/>
            <a:r>
              <a:rPr lang="ru-RU" dirty="0"/>
              <a:t>Образовательное путешествие - передвижение по какой-либо </a:t>
            </a:r>
            <a:r>
              <a:rPr lang="ru-RU" dirty="0" smtClean="0"/>
              <a:t>территории или </a:t>
            </a:r>
            <a:r>
              <a:rPr lang="ru-RU" dirty="0"/>
              <a:t>акватории с целью их изучения, а также с общеобразовательными</a:t>
            </a:r>
            <a:r>
              <a:rPr lang="ru-RU" dirty="0" smtClean="0"/>
              <a:t>, познавательными </a:t>
            </a:r>
            <a:r>
              <a:rPr lang="ru-RU" dirty="0"/>
              <a:t>и другими целями. </a:t>
            </a:r>
            <a:endParaRPr lang="ru-RU" dirty="0" smtClean="0"/>
          </a:p>
          <a:p>
            <a:pPr algn="just"/>
            <a:r>
              <a:rPr lang="ru-RU" dirty="0" smtClean="0"/>
              <a:t>Образовательная экскурсия </a:t>
            </a:r>
            <a:r>
              <a:rPr lang="ru-RU" dirty="0"/>
              <a:t>– коллективное или индивидуальное посещение музея</a:t>
            </a:r>
            <a:r>
              <a:rPr lang="ru-RU" dirty="0" smtClean="0"/>
              <a:t>, достопримечательного </a:t>
            </a:r>
            <a:r>
              <a:rPr lang="ru-RU" dirty="0"/>
              <a:t>места, выставки, предприятия и т. п.; поездка, </a:t>
            </a:r>
            <a:r>
              <a:rPr lang="ru-RU" dirty="0" smtClean="0"/>
              <a:t>прогулка с </a:t>
            </a:r>
            <a:r>
              <a:rPr lang="ru-RU" dirty="0"/>
              <a:t>образовательной или </a:t>
            </a:r>
            <a:r>
              <a:rPr lang="ru-RU" dirty="0" smtClean="0"/>
              <a:t>исследовательской </a:t>
            </a:r>
            <a:r>
              <a:rPr lang="ru-RU" dirty="0"/>
              <a:t>целью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89621F5-44DB-4D2C-95C4-12DED255F2A5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2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</a:t>
            </a:r>
            <a:r>
              <a:rPr lang="ru-RU" dirty="0" smtClean="0"/>
              <a:t>Образовательные экспедиции (этапы)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199408"/>
            <a:ext cx="10961914" cy="553390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I </a:t>
            </a:r>
            <a:r>
              <a:rPr lang="ru-RU" dirty="0"/>
              <a:t>этап – подготовительный (мотивация), он включает в себя </a:t>
            </a:r>
            <a:r>
              <a:rPr lang="ru-RU" dirty="0" smtClean="0"/>
              <a:t>изучение предложенной </a:t>
            </a:r>
            <a:r>
              <a:rPr lang="ru-RU" dirty="0"/>
              <a:t>темы (эпохи, </a:t>
            </a:r>
            <a:r>
              <a:rPr lang="ru-RU" dirty="0" smtClean="0"/>
              <a:t>местности, знакомство </a:t>
            </a:r>
            <a:r>
              <a:rPr lang="ru-RU" dirty="0"/>
              <a:t>с биографией </a:t>
            </a:r>
            <a:r>
              <a:rPr lang="ru-RU" dirty="0" smtClean="0"/>
              <a:t>писателей, ученых, художников и пр. и их творческим и</a:t>
            </a:r>
            <a:r>
              <a:rPr lang="en-US" dirty="0" smtClean="0"/>
              <a:t>/</a:t>
            </a:r>
            <a:r>
              <a:rPr lang="ru-RU" dirty="0" smtClean="0"/>
              <a:t>или научным </a:t>
            </a:r>
            <a:r>
              <a:rPr lang="ru-RU" dirty="0"/>
              <a:t>наследием). Реализация этого </a:t>
            </a:r>
            <a:r>
              <a:rPr lang="ru-RU" dirty="0" smtClean="0"/>
              <a:t>этапа предполагает </a:t>
            </a:r>
            <a:r>
              <a:rPr lang="ru-RU" dirty="0"/>
              <a:t>подготовку и проведение учащимися совместно с </a:t>
            </a:r>
            <a:r>
              <a:rPr lang="ru-RU" dirty="0" smtClean="0"/>
              <a:t>педагогом «</a:t>
            </a:r>
            <a:r>
              <a:rPr lang="ru-RU" dirty="0"/>
              <a:t>заочной экскурсии». Уже на этом этапе </a:t>
            </a:r>
            <a:r>
              <a:rPr lang="ru-RU" dirty="0" smtClean="0"/>
              <a:t>школьники </a:t>
            </a:r>
            <a:r>
              <a:rPr lang="ru-RU" dirty="0"/>
              <a:t>делают свои </a:t>
            </a:r>
            <a:r>
              <a:rPr lang="ru-RU" dirty="0" smtClean="0"/>
              <a:t>маленькие «</a:t>
            </a:r>
            <a:r>
              <a:rPr lang="ru-RU" dirty="0"/>
              <a:t>открытия» и делятся ими со своими сверстниками. Рождается </a:t>
            </a:r>
            <a:r>
              <a:rPr lang="ru-RU" dirty="0" smtClean="0"/>
              <a:t>активное внутреннее </a:t>
            </a:r>
            <a:r>
              <a:rPr lang="ru-RU" dirty="0"/>
              <a:t>стремление к познанию нового, которое воплощается в </a:t>
            </a:r>
            <a:r>
              <a:rPr lang="ru-RU" dirty="0" smtClean="0"/>
              <a:t>желании учащегося </a:t>
            </a:r>
            <a:r>
              <a:rPr lang="ru-RU" dirty="0"/>
              <a:t>увидеть своими глазами культурные, исторические места, </a:t>
            </a:r>
            <a:r>
              <a:rPr lang="ru-RU" dirty="0" smtClean="0"/>
              <a:t>связанные с </a:t>
            </a:r>
            <a:r>
              <a:rPr lang="ru-RU" dirty="0"/>
              <a:t>жизнью и </a:t>
            </a:r>
            <a:r>
              <a:rPr lang="ru-RU" dirty="0" smtClean="0"/>
              <a:t>деятельностью </a:t>
            </a:r>
            <a:r>
              <a:rPr lang="ru-RU" dirty="0"/>
              <a:t>выдающихся </a:t>
            </a:r>
            <a:r>
              <a:rPr lang="ru-RU" dirty="0" smtClean="0"/>
              <a:t>людей. Участники предстоящей </a:t>
            </a:r>
            <a:r>
              <a:rPr lang="ru-RU" dirty="0"/>
              <a:t>экспедиции составляют её </a:t>
            </a:r>
            <a:r>
              <a:rPr lang="ru-RU" dirty="0" smtClean="0"/>
              <a:t>проект (или план), </a:t>
            </a:r>
            <a:r>
              <a:rPr lang="ru-RU" dirty="0"/>
              <a:t>определяют </a:t>
            </a:r>
            <a:r>
              <a:rPr lang="ru-RU" dirty="0" smtClean="0"/>
              <a:t>индивидуальные (</a:t>
            </a:r>
            <a:r>
              <a:rPr lang="ru-RU" dirty="0"/>
              <a:t>или групповые) исследовательские задания.</a:t>
            </a:r>
          </a:p>
          <a:p>
            <a:pPr algn="just"/>
            <a:r>
              <a:rPr lang="ru-RU" dirty="0"/>
              <a:t>II этап – экспедиционный, это само путешествие во времени </a:t>
            </a:r>
            <a:r>
              <a:rPr lang="ru-RU" dirty="0" smtClean="0"/>
              <a:t>и пространстве</a:t>
            </a:r>
            <a:r>
              <a:rPr lang="ru-RU" dirty="0"/>
              <a:t>, оно включает сбор необходимых для выполнения </a:t>
            </a:r>
            <a:r>
              <a:rPr lang="ru-RU" dirty="0" smtClean="0"/>
              <a:t>проекта материалов</a:t>
            </a:r>
            <a:r>
              <a:rPr lang="ru-RU" dirty="0"/>
              <a:t>, впечатлений, наблюдений, переживаний. Этот этап </a:t>
            </a:r>
            <a:r>
              <a:rPr lang="ru-RU" dirty="0" smtClean="0"/>
              <a:t>осуществляется «</a:t>
            </a:r>
            <a:r>
              <a:rPr lang="ru-RU" dirty="0"/>
              <a:t>здесь и сейчас».</a:t>
            </a:r>
          </a:p>
          <a:p>
            <a:pPr algn="just"/>
            <a:r>
              <a:rPr lang="ru-RU" dirty="0"/>
              <a:t>III этап – исследовательский, на этом этапе происходит обобщение</a:t>
            </a:r>
            <a:r>
              <a:rPr lang="ru-RU" dirty="0" smtClean="0"/>
              <a:t>, систематизация </a:t>
            </a:r>
            <a:r>
              <a:rPr lang="ru-RU" dirty="0"/>
              <a:t>и оформление материалов, собранных в </a:t>
            </a:r>
            <a:r>
              <a:rPr lang="ru-RU" dirty="0" smtClean="0"/>
              <a:t>образовательной экспедиции</a:t>
            </a:r>
            <a:r>
              <a:rPr lang="ru-RU" dirty="0"/>
              <a:t>, выполнение заданий экспедиции, написание </a:t>
            </a:r>
            <a:r>
              <a:rPr lang="ru-RU" dirty="0" smtClean="0"/>
              <a:t>учебно-исследовательской </a:t>
            </a:r>
            <a:r>
              <a:rPr lang="ru-RU" dirty="0"/>
              <a:t>работы, подготовка к её публичной защите. Кроме того</a:t>
            </a:r>
            <a:r>
              <a:rPr lang="ru-RU" dirty="0" smtClean="0"/>
              <a:t>, после </a:t>
            </a:r>
            <a:r>
              <a:rPr lang="ru-RU" dirty="0"/>
              <a:t>возвращения из образовательной экспедиции может быть </a:t>
            </a:r>
            <a:r>
              <a:rPr lang="ru-RU" dirty="0" smtClean="0"/>
              <a:t>организована работа </a:t>
            </a:r>
            <a:r>
              <a:rPr lang="ru-RU" dirty="0" err="1"/>
              <a:t>спецсеминара</a:t>
            </a:r>
            <a:r>
              <a:rPr lang="ru-RU" dirty="0"/>
              <a:t>, занятия которого обобщают, расширяют и </a:t>
            </a:r>
            <a:r>
              <a:rPr lang="ru-RU" dirty="0" smtClean="0"/>
              <a:t>углубляют какой-либо </a:t>
            </a:r>
            <a:r>
              <a:rPr lang="ru-RU" dirty="0"/>
              <a:t>аспект экспедиции.</a:t>
            </a:r>
          </a:p>
          <a:p>
            <a:pPr algn="just"/>
            <a:r>
              <a:rPr lang="ru-RU" dirty="0"/>
              <a:t>IV этап – рефлексивный, где каждый участник </a:t>
            </a:r>
            <a:r>
              <a:rPr lang="ru-RU" dirty="0" smtClean="0"/>
              <a:t>образовательной экспедиции </a:t>
            </a:r>
            <a:r>
              <a:rPr lang="ru-RU" dirty="0"/>
              <a:t>оценивает </a:t>
            </a:r>
            <a:r>
              <a:rPr lang="ru-RU" dirty="0" smtClean="0"/>
              <a:t>личную значимость </a:t>
            </a:r>
            <a:r>
              <a:rPr lang="ru-RU" dirty="0"/>
              <a:t>данной экспедиции и выполненной </a:t>
            </a:r>
            <a:r>
              <a:rPr lang="ru-RU" dirty="0" smtClean="0"/>
              <a:t>проектной и</a:t>
            </a:r>
            <a:r>
              <a:rPr lang="en-US" dirty="0" smtClean="0"/>
              <a:t>/</a:t>
            </a:r>
            <a:r>
              <a:rPr lang="ru-RU" dirty="0" smtClean="0"/>
              <a:t>или учебно-исследовательской </a:t>
            </a:r>
            <a:r>
              <a:rPr lang="ru-RU" dirty="0"/>
              <a:t>работы.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89621F5-44DB-4D2C-95C4-12DED255F2A5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9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>
            <a:extLst>
              <a:ext uri="{FF2B5EF4-FFF2-40B4-BE49-F238E27FC236}">
                <a16:creationId xmlns:a16="http://schemas.microsoft.com/office/drawing/2014/main" id="{CF1BD528-E0DE-441C-B5BA-C9C75FF34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476" y="474561"/>
            <a:ext cx="3089139" cy="3099913"/>
          </a:xfrm>
        </p:spPr>
        <p:txBody>
          <a:bodyPr>
            <a:noAutofit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Программа </a:t>
            </a:r>
            <a:r>
              <a:rPr lang="ru-RU" sz="2000" dirty="0"/>
              <a:t>факультатива "Основы исследовательской </a:t>
            </a:r>
            <a:r>
              <a:rPr lang="ru-RU" sz="2000" dirty="0" smtClean="0"/>
              <a:t>деятельности»</a:t>
            </a:r>
          </a:p>
          <a:p>
            <a:pPr algn="just"/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nsportal.ru/shkola/dopolnitelnoe-obrazovanie/library/2016/06/05/programma-fakultativa-osnovy-issledovatelskoy</a:t>
            </a:r>
            <a:endParaRPr lang="ru-RU" sz="1600" dirty="0" smtClean="0"/>
          </a:p>
          <a:p>
            <a:pPr algn="just"/>
            <a:endParaRPr lang="en-US" sz="160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6348B3F-61FA-4E17-ABD4-C6521F2D3F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01950" y="474561"/>
            <a:ext cx="2965140" cy="3099913"/>
          </a:xfrm>
        </p:spPr>
        <p:txBody>
          <a:bodyPr>
            <a:normAutofit fontScale="85000" lnSpcReduction="20000"/>
          </a:bodyPr>
          <a:lstStyle/>
          <a:p>
            <a:endParaRPr lang="ru-RU" sz="2400" dirty="0" smtClean="0"/>
          </a:p>
          <a:p>
            <a:r>
              <a:rPr lang="ru-RU" sz="2400" dirty="0"/>
              <a:t>Авторская программа факультативного курса "Введение в научно-исследовательскую и творческую деятельность" (10-11 класс)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multiurok.ru/files/avtorskaia-programma-fakultativnogo-kursa-vvedenie.html</a:t>
            </a:r>
            <a:endParaRPr lang="ru-RU" sz="2400" dirty="0" smtClean="0"/>
          </a:p>
          <a:p>
            <a:endParaRPr lang="en-US" sz="2400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157EB4C6-E15C-4A2C-A26C-F492AC27CC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70" y="1339770"/>
            <a:ext cx="4534993" cy="504366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Основные принципы реализации </a:t>
            </a:r>
            <a:r>
              <a:rPr lang="ru-RU" dirty="0" smtClean="0"/>
              <a:t>программы факультатива  </a:t>
            </a:r>
            <a:r>
              <a:rPr lang="ru-RU" dirty="0"/>
              <a:t>– научность, доступность, добровольность, </a:t>
            </a:r>
            <a:r>
              <a:rPr lang="ru-RU" dirty="0" err="1"/>
              <a:t>субъектность</a:t>
            </a:r>
            <a:r>
              <a:rPr lang="ru-RU" dirty="0"/>
              <a:t>, </a:t>
            </a:r>
            <a:r>
              <a:rPr lang="ru-RU" dirty="0" err="1"/>
              <a:t>деятельностный</a:t>
            </a:r>
            <a:r>
              <a:rPr lang="ru-RU" dirty="0"/>
              <a:t> и личностный подходы, преемственность, результативность, партнерство, творчество и успех.</a:t>
            </a:r>
          </a:p>
          <a:p>
            <a:pPr algn="just"/>
            <a:r>
              <a:rPr lang="ru-RU" dirty="0" smtClean="0"/>
              <a:t>Цель </a:t>
            </a:r>
            <a:r>
              <a:rPr lang="ru-RU" dirty="0"/>
              <a:t>факультатива:</a:t>
            </a:r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исследовательских  умений  учащихся, для развития творческой личности, ее самоопределение  и  самореализация.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реализации данной цели необходимо решить следующие задачи: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. Обучить планированию (учащийся  должен уметь четко определить цель, описать основные шаги по достижению поставленной цели).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. Формировать навыки сбора и обработки информации, материалов (учащийся должен уметь выбрать нужную информацию и правильно ее использовать).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. Развивать умения анализировать (креативность и критическое мышление).</a:t>
            </a:r>
          </a:p>
          <a:p>
            <a:pPr algn="just"/>
            <a:r>
              <a:rPr lang="ru-RU" dirty="0" smtClean="0"/>
              <a:t>4</a:t>
            </a:r>
            <a:r>
              <a:rPr lang="ru-RU" dirty="0"/>
              <a:t>. Развивать умения составлять письменный отчет о самостоятельной работе над </a:t>
            </a:r>
            <a:r>
              <a:rPr lang="ru-RU" dirty="0" smtClean="0"/>
              <a:t>проектом или учебно-исследовательской работой </a:t>
            </a:r>
            <a:r>
              <a:rPr lang="ru-RU" dirty="0"/>
              <a:t>(составлять план работы, презентовать четко информацию, оформлять сноски, иметь понятие о библиографии).</a:t>
            </a:r>
          </a:p>
          <a:p>
            <a:pPr algn="just"/>
            <a:r>
              <a:rPr lang="ru-RU" dirty="0" smtClean="0"/>
              <a:t>5</a:t>
            </a:r>
            <a:r>
              <a:rPr lang="ru-RU" dirty="0"/>
              <a:t>. Формировать позитивное отношение к работе (учащийся  должен проявлять инициативу, энтузиазм, стараться выполнить работу в срок в соответствии с установленным планом  и  графиком работы).</a:t>
            </a:r>
            <a:endParaRPr lang="en-US" dirty="0"/>
          </a:p>
        </p:txBody>
      </p:sp>
      <p:sp>
        <p:nvSpPr>
          <p:cNvPr id="15" name="Заголовок 14">
            <a:extLst>
              <a:ext uri="{FF2B5EF4-FFF2-40B4-BE49-F238E27FC236}">
                <a16:creationId xmlns:a16="http://schemas.microsoft.com/office/drawing/2014/main" id="{C8D46529-F884-43C7-9504-E8A1FB1F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70" y="365126"/>
            <a:ext cx="4429770" cy="86573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. Факультативные занятия</a:t>
            </a:r>
            <a:endParaRPr lang="ru-RU" b="1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CAA20DC-B32F-432A-8DD5-A2DE03B0B3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06329" y="369566"/>
            <a:ext cx="757625" cy="757625"/>
          </a:xfrm>
          <a:prstGeom prst="rect">
            <a:avLst/>
          </a:prstGeom>
        </p:spPr>
      </p:pic>
      <p:sp>
        <p:nvSpPr>
          <p:cNvPr id="24" name="Нижний колонтитул 4">
            <a:extLst>
              <a:ext uri="{FF2B5EF4-FFF2-40B4-BE49-F238E27FC236}">
                <a16:creationId xmlns:a16="http://schemas.microsoft.com/office/drawing/2014/main" id="{DA0676AB-E8A3-494D-94BA-E758BADEE41C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5601951" y="3574475"/>
            <a:ext cx="2974526" cy="280896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Программа факультатива «Путь в неизведанное» (исследовательская деятельность</a:t>
            </a:r>
            <a:r>
              <a:rPr lang="ru-RU" dirty="0" smtClean="0"/>
              <a:t>)</a:t>
            </a:r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infourok.ru/programma_fakultativa_put_v_neizvedannoe_issledovatelskaya_deyatelnost-151569.htm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8576479" y="3574474"/>
            <a:ext cx="3089136" cy="280896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Рабочая программа курса внеурочной деятельности </a:t>
            </a:r>
            <a:r>
              <a:rPr lang="ru-RU" dirty="0" smtClean="0"/>
              <a:t>«Исследовательская </a:t>
            </a:r>
            <a:r>
              <a:rPr lang="ru-RU" dirty="0"/>
              <a:t>деятельность </a:t>
            </a:r>
            <a:r>
              <a:rPr lang="ru-RU" dirty="0" smtClean="0"/>
              <a:t>школьников» </a:t>
            </a:r>
          </a:p>
          <a:p>
            <a:r>
              <a:rPr lang="en-US" dirty="0" smtClean="0">
                <a:hlinkClick r:id="rId8"/>
              </a:rPr>
              <a:t>https</a:t>
            </a:r>
            <a:r>
              <a:rPr lang="en-US" dirty="0">
                <a:hlinkClick r:id="rId8"/>
              </a:rPr>
              <a:t>://xn--80aakcbevmvw9p.xn--p1ai/%D0%BF%D1%80%D0%B0%D0%B2%D0%B8%D0%BB%D0%BE%D0%B2%D0%B0-%D0%BE-%D0%B0-%D1%80%D0%B5%D0%B7%D0%BD%D0%B8%D0%BA-%D0%B0-%D0%B2</a:t>
            </a:r>
            <a:r>
              <a:rPr lang="en-US" dirty="0" smtClean="0">
                <a:hlinkClick r:id="rId8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4487" y="5621876"/>
            <a:ext cx="1005539" cy="10055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01416" y="238677"/>
            <a:ext cx="762066" cy="7620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87630" y="5890107"/>
            <a:ext cx="755970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7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>
            <a:extLst>
              <a:ext uri="{FF2B5EF4-FFF2-40B4-BE49-F238E27FC236}">
                <a16:creationId xmlns:a16="http://schemas.microsoft.com/office/drawing/2014/main" id="{CF1BD528-E0DE-441C-B5BA-C9C75FF34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67090" y="474560"/>
            <a:ext cx="3098525" cy="3099913"/>
          </a:xfrm>
        </p:spPr>
        <p:txBody>
          <a:bodyPr>
            <a:noAutofit/>
          </a:bodyPr>
          <a:lstStyle/>
          <a:p>
            <a:pPr algn="just"/>
            <a:r>
              <a:rPr lang="ru-RU" sz="1600" dirty="0" err="1" smtClean="0"/>
              <a:t>Миндеева</a:t>
            </a:r>
            <a:r>
              <a:rPr lang="ru-RU" sz="1600" dirty="0" smtClean="0"/>
              <a:t> Е.О. </a:t>
            </a:r>
          </a:p>
          <a:p>
            <a:pPr algn="just"/>
            <a:r>
              <a:rPr lang="ru-RU" sz="1600" dirty="0" smtClean="0"/>
              <a:t>Методика </a:t>
            </a:r>
            <a:r>
              <a:rPr lang="ru-RU" sz="1600" dirty="0"/>
              <a:t>организации учебно-исследовательской деятельности по географии в профильной школе на основе технологии работы ученического научно-исследовательского </a:t>
            </a:r>
            <a:r>
              <a:rPr lang="ru-RU" sz="1600" dirty="0" smtClean="0"/>
              <a:t>общества</a:t>
            </a:r>
          </a:p>
          <a:p>
            <a:pPr algn="just"/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cyberleninka.ru/article/n/metodika-organizatsii-uchebno-issledovatelskoy-deyatelnosti-po-geografii-v-profilnoy-shkole-na-osnove-tehnologii-raboty-uchenicheskogo</a:t>
            </a:r>
            <a:endParaRPr lang="ru-RU" sz="1400" dirty="0" smtClean="0"/>
          </a:p>
          <a:p>
            <a:pPr algn="just"/>
            <a:endParaRPr lang="en-US" sz="140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6348B3F-61FA-4E17-ABD4-C6521F2D3F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01950" y="474561"/>
            <a:ext cx="2965140" cy="3099913"/>
          </a:xfrm>
        </p:spPr>
        <p:txBody>
          <a:bodyPr>
            <a:normAutofit fontScale="85000" lnSpcReduction="20000"/>
          </a:bodyPr>
          <a:lstStyle/>
          <a:p>
            <a:endParaRPr lang="ru-RU" sz="2400" dirty="0" smtClean="0"/>
          </a:p>
          <a:p>
            <a:r>
              <a:rPr lang="ru-RU" sz="2400" dirty="0" err="1" smtClean="0"/>
              <a:t>Сосунова</a:t>
            </a:r>
            <a:r>
              <a:rPr lang="ru-RU" sz="2400" dirty="0" smtClean="0"/>
              <a:t> Н.Ю.</a:t>
            </a:r>
          </a:p>
          <a:p>
            <a:r>
              <a:rPr lang="ru-RU" sz="2400" dirty="0"/>
              <a:t>Модель ученического научно-исследовательского </a:t>
            </a:r>
            <a:r>
              <a:rPr lang="ru-RU" sz="2400" dirty="0" smtClean="0"/>
              <a:t>общества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cyberleninka.ru/article/n/model-uchenicheskogo-nauchno-issledovatelskogo-obschestva</a:t>
            </a:r>
            <a:endParaRPr lang="ru-RU" sz="2400" dirty="0" smtClean="0"/>
          </a:p>
          <a:p>
            <a:endParaRPr lang="en-US" sz="2400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157EB4C6-E15C-4A2C-A26C-F492AC27CC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260" y="2220685"/>
            <a:ext cx="4714503" cy="416275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300" dirty="0"/>
              <a:t>Целесообразность обращения к организации </a:t>
            </a:r>
            <a:r>
              <a:rPr lang="ru-RU" sz="3300" dirty="0" smtClean="0"/>
              <a:t>НИО </a:t>
            </a:r>
            <a:r>
              <a:rPr lang="ru-RU" sz="3300" dirty="0"/>
              <a:t>обусловлена решением противоречий между: </a:t>
            </a:r>
            <a:endParaRPr lang="ru-RU" sz="33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/>
              <a:t>необходимостью </a:t>
            </a:r>
            <a:r>
              <a:rPr lang="ru-RU" sz="3300" dirty="0"/>
              <a:t>дать ученику возможность развивать свой интеллект в самостоятельной творческой деятельности, с учетом индивидуальных особенностей, склонностей и отсутствием условий индивидуальной работы с каждым способным учеником; </a:t>
            </a:r>
            <a:r>
              <a:rPr lang="ru-RU" sz="3300" dirty="0" smtClean="0"/>
              <a:t>        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/>
              <a:t>уровнем </a:t>
            </a:r>
            <a:r>
              <a:rPr lang="ru-RU" sz="3300" dirty="0"/>
              <a:t>заданий </a:t>
            </a:r>
            <a:r>
              <a:rPr lang="ru-RU" sz="3300" dirty="0" smtClean="0"/>
              <a:t>региональных </a:t>
            </a:r>
            <a:r>
              <a:rPr lang="ru-RU" sz="3300" dirty="0"/>
              <a:t>предметных Олимпиад и </a:t>
            </a:r>
            <a:r>
              <a:rPr lang="ru-RU" sz="3300" dirty="0" smtClean="0"/>
              <a:t>недостаточными предметными компетенциями </a:t>
            </a:r>
            <a:r>
              <a:rPr lang="ru-RU" sz="3300" dirty="0"/>
              <a:t>школьников за пределами учебных программ; </a:t>
            </a:r>
            <a:r>
              <a:rPr lang="ru-RU" sz="3300" dirty="0" smtClean="0"/>
              <a:t>       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/>
              <a:t>стремлением </a:t>
            </a:r>
            <a:r>
              <a:rPr lang="ru-RU" sz="3300" dirty="0"/>
              <a:t>учащихся к самостоятельности и неумением организовать свою учебно-познавательную деятельность и управлять ею; ·              </a:t>
            </a:r>
            <a:endParaRPr lang="ru-RU" sz="33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/>
              <a:t>необходимостью </a:t>
            </a:r>
            <a:r>
              <a:rPr lang="ru-RU" sz="3300" dirty="0"/>
              <a:t>дифференциации образования и единообразием содержания и технологий обучения</a:t>
            </a:r>
          </a:p>
          <a:p>
            <a:pPr algn="just"/>
            <a:endParaRPr lang="ru-RU" dirty="0"/>
          </a:p>
        </p:txBody>
      </p:sp>
      <p:sp>
        <p:nvSpPr>
          <p:cNvPr id="15" name="Заголовок 14">
            <a:extLst>
              <a:ext uri="{FF2B5EF4-FFF2-40B4-BE49-F238E27FC236}">
                <a16:creationId xmlns:a16="http://schemas.microsoft.com/office/drawing/2014/main" id="{C8D46529-F884-43C7-9504-E8A1FB1F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1" y="365125"/>
            <a:ext cx="4714502" cy="155867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III</a:t>
            </a:r>
            <a:r>
              <a:rPr lang="ru-RU" b="1" dirty="0" smtClean="0"/>
              <a:t>. Научно-исследовательское общество </a:t>
            </a:r>
            <a:endParaRPr lang="ru-RU" b="1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CAA20DC-B32F-432A-8DD5-A2DE03B0B3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06329" y="369566"/>
            <a:ext cx="757625" cy="757625"/>
          </a:xfrm>
          <a:prstGeom prst="rect">
            <a:avLst/>
          </a:prstGeom>
        </p:spPr>
      </p:pic>
      <p:sp>
        <p:nvSpPr>
          <p:cNvPr id="24" name="Нижний колонтитул 4">
            <a:extLst>
              <a:ext uri="{FF2B5EF4-FFF2-40B4-BE49-F238E27FC236}">
                <a16:creationId xmlns:a16="http://schemas.microsoft.com/office/drawing/2014/main" id="{DA0676AB-E8A3-494D-94BA-E758BADEE41C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5601951" y="3574475"/>
            <a:ext cx="2974526" cy="2808964"/>
          </a:xfrm>
        </p:spPr>
        <p:txBody>
          <a:bodyPr>
            <a:normAutofit fontScale="85000" lnSpcReduction="20000"/>
          </a:bodyPr>
          <a:lstStyle/>
          <a:p>
            <a:r>
              <a:rPr lang="ru-RU" sz="1700" dirty="0" err="1" smtClean="0"/>
              <a:t>Низамова</a:t>
            </a:r>
            <a:r>
              <a:rPr lang="ru-RU" sz="1700" dirty="0" smtClean="0"/>
              <a:t> А.М. </a:t>
            </a:r>
          </a:p>
          <a:p>
            <a:r>
              <a:rPr lang="ru-RU" sz="1700" dirty="0"/>
              <a:t>Организация исследовательской деятельности в рамках научного общества учащихся </a:t>
            </a:r>
            <a:r>
              <a:rPr lang="ru-RU" sz="1700" dirty="0" smtClean="0"/>
              <a:t>гимназии</a:t>
            </a:r>
          </a:p>
          <a:p>
            <a:r>
              <a:rPr lang="en-US" dirty="0"/>
              <a:t>https://cyberleninka.ru/article/n/organizatsiya-issledovatelskoy-deyatelnosti-v-ramkah-nauchnogo-obschestva-uchaschihsya-gimnazii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8576479" y="3574474"/>
            <a:ext cx="3089136" cy="2808964"/>
          </a:xfrm>
        </p:spPr>
        <p:txBody>
          <a:bodyPr>
            <a:normAutofit fontScale="92500"/>
          </a:bodyPr>
          <a:lstStyle/>
          <a:p>
            <a:r>
              <a:rPr lang="ru-RU" sz="1800" dirty="0" err="1" smtClean="0"/>
              <a:t>Вихорева</a:t>
            </a:r>
            <a:r>
              <a:rPr lang="ru-RU" sz="1800" dirty="0" smtClean="0"/>
              <a:t> О.А. </a:t>
            </a:r>
          </a:p>
          <a:p>
            <a:r>
              <a:rPr lang="ru-RU" sz="1800" dirty="0" smtClean="0"/>
              <a:t>Организация </a:t>
            </a:r>
            <a:r>
              <a:rPr lang="ru-RU" sz="1800" dirty="0"/>
              <a:t>ученического самоуправления в среде научно-исследовательского сообщества </a:t>
            </a:r>
            <a:r>
              <a:rPr lang="ru-RU" sz="1800" dirty="0" smtClean="0"/>
              <a:t>старшеклассников</a:t>
            </a:r>
          </a:p>
          <a:p>
            <a:r>
              <a:rPr lang="en-US" sz="1800" dirty="0"/>
              <a:t>https://cyberleninka.ru/article/n/organizatsiya-uchenicheskogo-samoupravleniya-v-srede-nauchno-issledovatelskogo-soobschestva-starsheklassnikov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559" y="5540698"/>
            <a:ext cx="1005539" cy="10055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01416" y="238677"/>
            <a:ext cx="762066" cy="7620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87630" y="5890107"/>
            <a:ext cx="755970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>
            <a:extLst>
              <a:ext uri="{FF2B5EF4-FFF2-40B4-BE49-F238E27FC236}">
                <a16:creationId xmlns:a16="http://schemas.microsoft.com/office/drawing/2014/main" id="{CF1BD528-E0DE-441C-B5BA-C9C75FF34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67090" y="474560"/>
            <a:ext cx="3098525" cy="3099913"/>
          </a:xfrm>
        </p:spPr>
        <p:txBody>
          <a:bodyPr>
            <a:noAutofit/>
          </a:bodyPr>
          <a:lstStyle/>
          <a:p>
            <a:pPr algn="just"/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Всероссийская открытая комплексная олимпиада «Мы зажигаем звезды» с международным участием</a:t>
            </a:r>
          </a:p>
          <a:p>
            <a:pPr algn="just"/>
            <a:r>
              <a:rPr lang="en-US" sz="1400" dirty="0">
                <a:hlinkClick r:id="rId2"/>
              </a:rPr>
              <a:t>https://fdfp-sibsau.ru/2023/02/09/%D0%B2%D1%81%D0%B5%D1%80%D0%BE%D1%81%D1%81%D0%B8%D0%B9%D1%81%D0%BA%D0%B0%D1%8F-%D0%BE%D1%82%D0%BA%D1%80%D1%8B%D1%82%D0%B0%D1%8F-%</a:t>
            </a:r>
            <a:r>
              <a:rPr lang="en-US" sz="1400" dirty="0" smtClean="0">
                <a:hlinkClick r:id="rId2"/>
              </a:rPr>
              <a:t>D0%BA%D0%BE%D0%BC%D0%BF%D0%BB%D0%B5%D0%BA%D1%81%D0%BD</a:t>
            </a:r>
            <a:endParaRPr lang="ru-RU" sz="1400" dirty="0" smtClean="0"/>
          </a:p>
          <a:p>
            <a:pPr algn="just"/>
            <a:r>
              <a:rPr lang="en-US" sz="1400" dirty="0" smtClean="0"/>
              <a:t>%</a:t>
            </a:r>
            <a:r>
              <a:rPr lang="en-US" sz="1400" dirty="0"/>
              <a:t>D0%B0%D1%8F-2/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6348B3F-61FA-4E17-ABD4-C6521F2D3F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01950" y="474561"/>
            <a:ext cx="2965140" cy="3099913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Всероссийская олимпиада школьников «Юридические высоты»</a:t>
            </a:r>
          </a:p>
          <a:p>
            <a:r>
              <a:rPr lang="en-US" sz="2400" dirty="0">
                <a:hlinkClick r:id="rId3"/>
              </a:rPr>
              <a:t>https://usla.ru/entrance/olimp-yuridich-vysoty/?</a:t>
            </a:r>
            <a:r>
              <a:rPr lang="en-US" sz="2400" dirty="0" smtClean="0">
                <a:hlinkClick r:id="rId3"/>
              </a:rPr>
              <a:t>d=1</a:t>
            </a:r>
            <a:endParaRPr lang="ru-RU" sz="2400" dirty="0" smtClean="0"/>
          </a:p>
          <a:p>
            <a:endParaRPr lang="en-US" sz="2400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157EB4C6-E15C-4A2C-A26C-F492AC27CC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8140" y="3075709"/>
            <a:ext cx="4512623" cy="33077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! Приказ Министерства Просвещения РФ № 788 от 30.08.2022 «Об утверждении перечня олимпиад и других интеллектуальных и (или) творческих конкурсов, мероприятий, направленных на развитие интеллектуальных и творческих способностей…»</a:t>
            </a:r>
            <a:endParaRPr lang="ru-RU" dirty="0"/>
          </a:p>
        </p:txBody>
      </p:sp>
      <p:sp>
        <p:nvSpPr>
          <p:cNvPr id="15" name="Заголовок 14">
            <a:extLst>
              <a:ext uri="{FF2B5EF4-FFF2-40B4-BE49-F238E27FC236}">
                <a16:creationId xmlns:a16="http://schemas.microsoft.com/office/drawing/2014/main" id="{C8D46529-F884-43C7-9504-E8A1FB1F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60" y="382872"/>
            <a:ext cx="4714502" cy="15586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IV. </a:t>
            </a:r>
            <a:r>
              <a:rPr lang="ru-RU" b="1" dirty="0" smtClean="0"/>
              <a:t>Участие </a:t>
            </a:r>
            <a:r>
              <a:rPr lang="ru-RU" b="1" dirty="0"/>
              <a:t>обучающихся в олимпиадах, конкурсах, </a:t>
            </a:r>
            <a:r>
              <a:rPr lang="ru-RU" b="1" dirty="0" smtClean="0"/>
              <a:t>конференциях и пр.</a:t>
            </a:r>
            <a:endParaRPr lang="ru-RU" b="1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CAA20DC-B32F-432A-8DD5-A2DE03B0B3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06329" y="369566"/>
            <a:ext cx="757625" cy="757625"/>
          </a:xfrm>
          <a:prstGeom prst="rect">
            <a:avLst/>
          </a:prstGeom>
        </p:spPr>
      </p:pic>
      <p:sp>
        <p:nvSpPr>
          <p:cNvPr id="24" name="Нижний колонтитул 4">
            <a:extLst>
              <a:ext uri="{FF2B5EF4-FFF2-40B4-BE49-F238E27FC236}">
                <a16:creationId xmlns:a16="http://schemas.microsoft.com/office/drawing/2014/main" id="{DA0676AB-E8A3-494D-94BA-E758BADEE41C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5601951" y="3574475"/>
            <a:ext cx="2974526" cy="280896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Всероссийская очно-заочная научно-практическая конференция исследовательских работ младшего (2-5 классы) и среднего звена (6-8 классы) «Диалог» </a:t>
            </a:r>
          </a:p>
          <a:p>
            <a:r>
              <a:rPr lang="en-US" sz="2100" dirty="0" smtClean="0">
                <a:hlinkClick r:id="rId7"/>
              </a:rPr>
              <a:t>https://kemsu.ru/events/24043-vserossiyskaya-ochno-zaochnaya-nauchno-prakticheskaya-konferentsiya-issledovatelskikh-rabot-obuchayu/</a:t>
            </a:r>
            <a:endParaRPr lang="ru-RU" sz="2100" dirty="0" smtClean="0"/>
          </a:p>
          <a:p>
            <a:endParaRPr lang="ru-RU" sz="21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8576479" y="3574474"/>
            <a:ext cx="3089136" cy="28089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Всероссийский детский конкурс научно-исследовательских и творческих работ «Первые шаги в науке»</a:t>
            </a:r>
          </a:p>
          <a:p>
            <a:r>
              <a:rPr lang="en-US" sz="1800" dirty="0">
                <a:hlinkClick r:id="rId8"/>
              </a:rPr>
              <a:t>https://integraciya.org/konkursy/pervye-shagi-v-nauke</a:t>
            </a:r>
            <a:r>
              <a:rPr lang="en-US" sz="1800" dirty="0" smtClean="0">
                <a:hlinkClick r:id="rId8"/>
              </a:rPr>
              <a:t>/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3559" y="5540698"/>
            <a:ext cx="1005539" cy="10055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01416" y="238677"/>
            <a:ext cx="762066" cy="7620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87630" y="5890107"/>
            <a:ext cx="755970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6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правила оформления исследовательской работы для представления на конференции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93766" y="1825625"/>
            <a:ext cx="10760034" cy="47058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Для оформления текстов исследовательских и проектных работ существуют общие требования и правила</a:t>
            </a:r>
          </a:p>
          <a:p>
            <a:pPr algn="just"/>
            <a:r>
              <a:rPr lang="ru-RU" dirty="0" smtClean="0"/>
              <a:t>Объем текста доклада (без приложений) обычно не должен превышать 5-10 страниц (в зависимости от класса и степени готовности обучающегося к такого рода деятельности). </a:t>
            </a:r>
          </a:p>
          <a:p>
            <a:pPr algn="just"/>
            <a:r>
              <a:rPr lang="ru-RU" dirty="0" smtClean="0"/>
              <a:t>Титульный лист является первой страницей и заполняется по определенным правилам.</a:t>
            </a:r>
          </a:p>
          <a:p>
            <a:pPr algn="just"/>
            <a:r>
              <a:rPr lang="ru-RU" dirty="0" smtClean="0"/>
              <a:t>После титульного листа помещается оглавление, в котором приводятся все заголовки работы и указываются страницы, с которых они начинаются. Заголовки оглавления должны точно повторять заголовки в тексте.</a:t>
            </a:r>
          </a:p>
          <a:p>
            <a:pPr algn="just"/>
            <a:r>
              <a:rPr lang="ru-RU" dirty="0"/>
              <a:t>Далее следует введение, основной текст (согласно делению на разделы и с краткими выводами в конце каждого раздела) и заключение. </a:t>
            </a:r>
            <a:r>
              <a:rPr lang="ru-RU" dirty="0" smtClean="0"/>
              <a:t>Текст работы выравнивается по ширине страницы.</a:t>
            </a:r>
          </a:p>
          <a:p>
            <a:pPr algn="just"/>
            <a:r>
              <a:rPr lang="ru-RU" dirty="0" smtClean="0"/>
              <a:t>После </a:t>
            </a:r>
            <a:r>
              <a:rPr lang="ru-RU" dirty="0"/>
              <a:t>заключения принято помещать список используемых </a:t>
            </a:r>
            <a:r>
              <a:rPr lang="ru-RU" dirty="0" smtClean="0"/>
              <a:t>источников </a:t>
            </a:r>
            <a:r>
              <a:rPr lang="ru-RU" dirty="0"/>
              <a:t>(не менее 3–5), который может включать самые разные их виды. Список выстраивается и </a:t>
            </a:r>
            <a:r>
              <a:rPr lang="ru-RU" dirty="0" smtClean="0"/>
              <a:t>нумеруется </a:t>
            </a:r>
            <a:r>
              <a:rPr lang="ru-RU" dirty="0"/>
              <a:t>по алфавиту фамилий </a:t>
            </a:r>
            <a:r>
              <a:rPr lang="ru-RU" dirty="0" smtClean="0"/>
              <a:t>авторов.</a:t>
            </a:r>
          </a:p>
          <a:p>
            <a:pPr algn="just"/>
            <a:r>
              <a:rPr lang="ru-RU" dirty="0" smtClean="0"/>
              <a:t>Отдельные требования к тексту (размер шрифта, абзацного отступа, интервал, необходимость нумерации страниц и т.п.) обычно оговариваются в Положении или Информационном письме Конференции. Соблюдение данных требований является обязательным.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36" y="752229"/>
            <a:ext cx="1005927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3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правила подготовки презентации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15" y="615058"/>
            <a:ext cx="755970" cy="7620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6265" y="1377123"/>
            <a:ext cx="1099655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Общие требования:</a:t>
            </a:r>
          </a:p>
          <a:p>
            <a:r>
              <a:rPr lang="ru-RU" dirty="0"/>
              <a:t>1. На слайдах должны быть только тезисы, ключевые фразы и </a:t>
            </a:r>
            <a:r>
              <a:rPr lang="ru-RU" dirty="0" smtClean="0"/>
              <a:t>графическая </a:t>
            </a:r>
            <a:r>
              <a:rPr lang="ru-RU" dirty="0"/>
              <a:t>информация (рисунки, графики и т. п.) – они сопровождают </a:t>
            </a:r>
            <a:r>
              <a:rPr lang="ru-RU" dirty="0" smtClean="0"/>
              <a:t>подробное </a:t>
            </a:r>
            <a:r>
              <a:rPr lang="ru-RU" dirty="0"/>
              <a:t>изложение мыслей докладчика, но не наоборот</a:t>
            </a:r>
            <a:r>
              <a:rPr lang="ru-RU" dirty="0" smtClean="0"/>
              <a:t>. !!! Ни в коем случае не допускается полное дублирование на слайде текста доклада.</a:t>
            </a:r>
            <a:endParaRPr lang="ru-RU" dirty="0"/>
          </a:p>
          <a:p>
            <a:r>
              <a:rPr lang="ru-RU" dirty="0"/>
              <a:t>2. Количество слайдов должно быть не более </a:t>
            </a:r>
            <a:r>
              <a:rPr lang="ru-RU" dirty="0" smtClean="0"/>
              <a:t>10 -12.</a:t>
            </a:r>
            <a:endParaRPr lang="ru-RU" dirty="0"/>
          </a:p>
          <a:p>
            <a:r>
              <a:rPr lang="ru-RU" dirty="0"/>
              <a:t>3. При докладе рассчитывайте, что на один слайд должно уходить </a:t>
            </a:r>
            <a:r>
              <a:rPr lang="ru-RU" dirty="0" smtClean="0"/>
              <a:t>в </a:t>
            </a:r>
            <a:r>
              <a:rPr lang="ru-RU" dirty="0"/>
              <a:t>среднем 1,5 минуты.</a:t>
            </a:r>
          </a:p>
          <a:p>
            <a:r>
              <a:rPr lang="ru-RU" dirty="0"/>
              <a:t>4. Не стоит заполнять слайд большим количеством информации. </a:t>
            </a:r>
            <a:r>
              <a:rPr lang="ru-RU" dirty="0" smtClean="0"/>
              <a:t>Наиболее </a:t>
            </a:r>
            <a:r>
              <a:rPr lang="ru-RU" dirty="0"/>
              <a:t>важную информацию желательно помещать в центр слайда.</a:t>
            </a:r>
          </a:p>
          <a:p>
            <a:pPr algn="ctr"/>
            <a:r>
              <a:rPr lang="ru-RU" dirty="0" smtClean="0"/>
              <a:t>Примерный </a:t>
            </a:r>
            <a:r>
              <a:rPr lang="ru-RU" dirty="0"/>
              <a:t>порядок слайдов:</a:t>
            </a:r>
          </a:p>
          <a:p>
            <a:r>
              <a:rPr lang="ru-RU" dirty="0"/>
              <a:t>1 слайд – Титульный (организация, название работы, автор, </a:t>
            </a:r>
            <a:r>
              <a:rPr lang="ru-RU" dirty="0" smtClean="0"/>
              <a:t>руководитель, </a:t>
            </a:r>
            <a:r>
              <a:rPr lang="ru-RU" dirty="0"/>
              <a:t>дата).</a:t>
            </a:r>
          </a:p>
          <a:p>
            <a:r>
              <a:rPr lang="ru-RU" dirty="0"/>
              <a:t>2 слайд – Цели и задачи работы.</a:t>
            </a:r>
          </a:p>
          <a:p>
            <a:r>
              <a:rPr lang="ru-RU" dirty="0"/>
              <a:t>3…n слайд – Основная часть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n+1 слайд – Заключение (выводы).</a:t>
            </a:r>
          </a:p>
          <a:p>
            <a:r>
              <a:rPr lang="ru-RU" dirty="0"/>
              <a:t>n+2 слайд – Список основных использованных источников.</a:t>
            </a:r>
          </a:p>
          <a:p>
            <a:pPr algn="just"/>
            <a:r>
              <a:rPr lang="ru-RU" dirty="0" smtClean="0"/>
              <a:t>Финальный </a:t>
            </a:r>
            <a:r>
              <a:rPr lang="ru-RU" dirty="0"/>
              <a:t>слайд – </a:t>
            </a:r>
            <a:r>
              <a:rPr lang="ru-RU" dirty="0" smtClean="0"/>
              <a:t>текст </a:t>
            </a:r>
            <a:r>
              <a:rPr lang="ru-RU" i="1" dirty="0" smtClean="0"/>
              <a:t>Спасибо </a:t>
            </a:r>
            <a:r>
              <a:rPr lang="ru-RU" i="1" dirty="0"/>
              <a:t>за </a:t>
            </a:r>
            <a:r>
              <a:rPr lang="ru-RU" i="1" dirty="0" smtClean="0"/>
              <a:t>внимание </a:t>
            </a:r>
            <a:r>
              <a:rPr lang="ru-RU" dirty="0" smtClean="0"/>
              <a:t>сегодня считается архаичным (но не запрещенным). На этом слайде можно разместить яркую цитату по теме работы, подпись</a:t>
            </a:r>
            <a:r>
              <a:rPr lang="ru-RU" dirty="0"/>
              <a:t>, возможно выражение </a:t>
            </a:r>
            <a:r>
              <a:rPr lang="ru-RU" dirty="0" smtClean="0"/>
              <a:t>благодарности </a:t>
            </a:r>
            <a:r>
              <a:rPr lang="ru-RU" dirty="0"/>
              <a:t>тем, кто руководил, </a:t>
            </a:r>
            <a:r>
              <a:rPr lang="ru-RU" dirty="0" smtClean="0"/>
              <a:t>рецензировал </a:t>
            </a:r>
            <a:r>
              <a:rPr lang="ru-RU" dirty="0"/>
              <a:t>и/или помогал в </a:t>
            </a:r>
            <a:r>
              <a:rPr lang="ru-RU" dirty="0" smtClean="0"/>
              <a:t>работе и т.п. 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 smtClean="0"/>
              <a:t>!!! Желательно перед выступлением проверить, как работает презентация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11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1591</Words>
  <Application>Microsoft Office PowerPoint</Application>
  <PresentationFormat>Широкоэкранный</PresentationFormat>
  <Paragraphs>111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Проектная и учебно-исследовательская деятельность </vt:lpstr>
      <vt:lpstr>Возможные формы проектно-исследовательской деятельности во внеурочной работе  </vt:lpstr>
      <vt:lpstr>I. Образовательные экспедиции</vt:lpstr>
      <vt:lpstr>I. Образовательные экспедиции (этапы) </vt:lpstr>
      <vt:lpstr>II. Факультативные занятия</vt:lpstr>
      <vt:lpstr>III. Научно-исследовательское общество </vt:lpstr>
      <vt:lpstr> IV. Участие обучающихся в олимпиадах, конкурсах, конференциях и пр.</vt:lpstr>
      <vt:lpstr>Общие правила оформления исследовательской работы для представления на конференции</vt:lpstr>
      <vt:lpstr>Общие правила подготовки презентации</vt:lpstr>
      <vt:lpstr>Общие правила устного представления доклада на научно-практической конференции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Магерамова Юлия Юрьевна</cp:lastModifiedBy>
  <cp:revision>69</cp:revision>
  <dcterms:created xsi:type="dcterms:W3CDTF">2021-12-09T11:10:51Z</dcterms:created>
  <dcterms:modified xsi:type="dcterms:W3CDTF">2023-04-25T04:07:27Z</dcterms:modified>
</cp:coreProperties>
</file>