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81" r:id="rId4"/>
    <p:sldId id="284" r:id="rId5"/>
    <p:sldId id="280" r:id="rId6"/>
    <p:sldId id="283" r:id="rId7"/>
    <p:sldId id="257" r:id="rId8"/>
    <p:sldId id="282" r:id="rId9"/>
    <p:sldId id="287" r:id="rId10"/>
    <p:sldId id="296" r:id="rId11"/>
    <p:sldId id="279" r:id="rId12"/>
    <p:sldId id="289" r:id="rId13"/>
    <p:sldId id="290" r:id="rId14"/>
    <p:sldId id="291" r:id="rId15"/>
    <p:sldId id="294" r:id="rId16"/>
    <p:sldId id="293" r:id="rId17"/>
    <p:sldId id="292" r:id="rId18"/>
    <p:sldId id="286" r:id="rId19"/>
    <p:sldId id="288" r:id="rId20"/>
    <p:sldId id="270" r:id="rId21"/>
    <p:sldId id="271" r:id="rId22"/>
    <p:sldId id="272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527B-C8F0-4B39-B900-06E675517E2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16B3-8B2B-41F5-B433-E08B060BC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8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216B3-8B2B-41F5-B433-E08B060BC2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3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9376" y="1538602"/>
            <a:ext cx="709766" cy="37228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332220" y="1816607"/>
            <a:ext cx="17780" cy="3018790"/>
          </a:xfrm>
          <a:custGeom>
            <a:avLst/>
            <a:gdLst/>
            <a:ahLst/>
            <a:cxnLst/>
            <a:rect l="l" t="t" r="r" b="b"/>
            <a:pathLst>
              <a:path w="17779" h="3018790">
                <a:moveTo>
                  <a:pt x="-68961" y="1509394"/>
                </a:moveTo>
                <a:lnTo>
                  <a:pt x="86487" y="1509394"/>
                </a:lnTo>
              </a:path>
            </a:pathLst>
          </a:custGeom>
          <a:ln w="31742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2824" y="0"/>
            <a:ext cx="5599176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6328" y="1663065"/>
            <a:ext cx="11299342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205986"/>
            <a:ext cx="1894839" cy="3652520"/>
          </a:xfrm>
          <a:custGeom>
            <a:avLst/>
            <a:gdLst/>
            <a:ahLst/>
            <a:cxnLst/>
            <a:rect l="l" t="t" r="r" b="b"/>
            <a:pathLst>
              <a:path w="1894839" h="3652520">
                <a:moveTo>
                  <a:pt x="0" y="0"/>
                </a:moveTo>
                <a:lnTo>
                  <a:pt x="1544758" y="3652011"/>
                </a:lnTo>
                <a:lnTo>
                  <a:pt x="1549363" y="3644519"/>
                </a:lnTo>
                <a:lnTo>
                  <a:pt x="1571761" y="3606591"/>
                </a:lnTo>
                <a:lnTo>
                  <a:pt x="1593477" y="3568277"/>
                </a:lnTo>
                <a:lnTo>
                  <a:pt x="1614502" y="3529583"/>
                </a:lnTo>
                <a:lnTo>
                  <a:pt x="1634830" y="3490516"/>
                </a:lnTo>
                <a:lnTo>
                  <a:pt x="1654453" y="3451084"/>
                </a:lnTo>
                <a:lnTo>
                  <a:pt x="1673363" y="3411292"/>
                </a:lnTo>
                <a:lnTo>
                  <a:pt x="1691553" y="3371149"/>
                </a:lnTo>
                <a:lnTo>
                  <a:pt x="1709016" y="3330661"/>
                </a:lnTo>
                <a:lnTo>
                  <a:pt x="1725743" y="3289835"/>
                </a:lnTo>
                <a:lnTo>
                  <a:pt x="1741728" y="3248677"/>
                </a:lnTo>
                <a:lnTo>
                  <a:pt x="1756963" y="3207195"/>
                </a:lnTo>
                <a:lnTo>
                  <a:pt x="1771439" y="3165397"/>
                </a:lnTo>
                <a:lnTo>
                  <a:pt x="1785151" y="3123287"/>
                </a:lnTo>
                <a:lnTo>
                  <a:pt x="1798090" y="3080875"/>
                </a:lnTo>
                <a:lnTo>
                  <a:pt x="1810249" y="3038166"/>
                </a:lnTo>
                <a:lnTo>
                  <a:pt x="1821620" y="2995168"/>
                </a:lnTo>
                <a:lnTo>
                  <a:pt x="1832195" y="2951887"/>
                </a:lnTo>
                <a:lnTo>
                  <a:pt x="1841968" y="2908330"/>
                </a:lnTo>
                <a:lnTo>
                  <a:pt x="1850931" y="2864505"/>
                </a:lnTo>
                <a:lnTo>
                  <a:pt x="1859075" y="2820418"/>
                </a:lnTo>
                <a:lnTo>
                  <a:pt x="1866395" y="2776076"/>
                </a:lnTo>
                <a:lnTo>
                  <a:pt x="1872881" y="2731486"/>
                </a:lnTo>
                <a:lnTo>
                  <a:pt x="1878527" y="2686656"/>
                </a:lnTo>
                <a:lnTo>
                  <a:pt x="1883325" y="2641591"/>
                </a:lnTo>
                <a:lnTo>
                  <a:pt x="1887267" y="2596299"/>
                </a:lnTo>
                <a:lnTo>
                  <a:pt x="1890346" y="2550788"/>
                </a:lnTo>
                <a:lnTo>
                  <a:pt x="1892555" y="2505063"/>
                </a:lnTo>
                <a:lnTo>
                  <a:pt x="1893886" y="2459131"/>
                </a:lnTo>
                <a:lnTo>
                  <a:pt x="1894332" y="2413001"/>
                </a:lnTo>
                <a:lnTo>
                  <a:pt x="1893886" y="2366872"/>
                </a:lnTo>
                <a:lnTo>
                  <a:pt x="1892555" y="2320942"/>
                </a:lnTo>
                <a:lnTo>
                  <a:pt x="1890346" y="2275218"/>
                </a:lnTo>
                <a:lnTo>
                  <a:pt x="1887267" y="2229707"/>
                </a:lnTo>
                <a:lnTo>
                  <a:pt x="1883325" y="2184416"/>
                </a:lnTo>
                <a:lnTo>
                  <a:pt x="1878527" y="2139353"/>
                </a:lnTo>
                <a:lnTo>
                  <a:pt x="1872881" y="2094523"/>
                </a:lnTo>
                <a:lnTo>
                  <a:pt x="1866395" y="2049934"/>
                </a:lnTo>
                <a:lnTo>
                  <a:pt x="1859075" y="2005593"/>
                </a:lnTo>
                <a:lnTo>
                  <a:pt x="1850931" y="1961507"/>
                </a:lnTo>
                <a:lnTo>
                  <a:pt x="1841968" y="1917683"/>
                </a:lnTo>
                <a:lnTo>
                  <a:pt x="1832195" y="1874127"/>
                </a:lnTo>
                <a:lnTo>
                  <a:pt x="1821620" y="1830846"/>
                </a:lnTo>
                <a:lnTo>
                  <a:pt x="1810249" y="1787848"/>
                </a:lnTo>
                <a:lnTo>
                  <a:pt x="1798090" y="1745140"/>
                </a:lnTo>
                <a:lnTo>
                  <a:pt x="1785151" y="1702728"/>
                </a:lnTo>
                <a:lnTo>
                  <a:pt x="1771439" y="1660619"/>
                </a:lnTo>
                <a:lnTo>
                  <a:pt x="1756963" y="1618821"/>
                </a:lnTo>
                <a:lnTo>
                  <a:pt x="1741728" y="1577340"/>
                </a:lnTo>
                <a:lnTo>
                  <a:pt x="1725743" y="1536183"/>
                </a:lnTo>
                <a:lnTo>
                  <a:pt x="1709016" y="1495357"/>
                </a:lnTo>
                <a:lnTo>
                  <a:pt x="1691553" y="1454869"/>
                </a:lnTo>
                <a:lnTo>
                  <a:pt x="1673363" y="1414726"/>
                </a:lnTo>
                <a:lnTo>
                  <a:pt x="1654453" y="1374934"/>
                </a:lnTo>
                <a:lnTo>
                  <a:pt x="1634830" y="1335502"/>
                </a:lnTo>
                <a:lnTo>
                  <a:pt x="1614502" y="1296435"/>
                </a:lnTo>
                <a:lnTo>
                  <a:pt x="1593477" y="1257742"/>
                </a:lnTo>
                <a:lnTo>
                  <a:pt x="1571761" y="1219427"/>
                </a:lnTo>
                <a:lnTo>
                  <a:pt x="1549363" y="1181500"/>
                </a:lnTo>
                <a:lnTo>
                  <a:pt x="1526291" y="1143965"/>
                </a:lnTo>
                <a:lnTo>
                  <a:pt x="1502550" y="1106832"/>
                </a:lnTo>
                <a:lnTo>
                  <a:pt x="1478150" y="1070105"/>
                </a:lnTo>
                <a:lnTo>
                  <a:pt x="1453098" y="1033793"/>
                </a:lnTo>
                <a:lnTo>
                  <a:pt x="1427400" y="997903"/>
                </a:lnTo>
                <a:lnTo>
                  <a:pt x="1401066" y="962440"/>
                </a:lnTo>
                <a:lnTo>
                  <a:pt x="1374101" y="927413"/>
                </a:lnTo>
                <a:lnTo>
                  <a:pt x="1346514" y="892827"/>
                </a:lnTo>
                <a:lnTo>
                  <a:pt x="1318313" y="858691"/>
                </a:lnTo>
                <a:lnTo>
                  <a:pt x="1289504" y="825011"/>
                </a:lnTo>
                <a:lnTo>
                  <a:pt x="1260095" y="791793"/>
                </a:lnTo>
                <a:lnTo>
                  <a:pt x="1230095" y="759046"/>
                </a:lnTo>
                <a:lnTo>
                  <a:pt x="1199509" y="726775"/>
                </a:lnTo>
                <a:lnTo>
                  <a:pt x="1168346" y="694988"/>
                </a:lnTo>
                <a:lnTo>
                  <a:pt x="1136614" y="663691"/>
                </a:lnTo>
                <a:lnTo>
                  <a:pt x="1104320" y="632892"/>
                </a:lnTo>
                <a:lnTo>
                  <a:pt x="1071471" y="602598"/>
                </a:lnTo>
                <a:lnTo>
                  <a:pt x="1038075" y="572815"/>
                </a:lnTo>
                <a:lnTo>
                  <a:pt x="1004139" y="543550"/>
                </a:lnTo>
                <a:lnTo>
                  <a:pt x="969671" y="514811"/>
                </a:lnTo>
                <a:lnTo>
                  <a:pt x="934679" y="486604"/>
                </a:lnTo>
                <a:lnTo>
                  <a:pt x="899170" y="458936"/>
                </a:lnTo>
                <a:lnTo>
                  <a:pt x="863151" y="431814"/>
                </a:lnTo>
                <a:lnTo>
                  <a:pt x="826631" y="405246"/>
                </a:lnTo>
                <a:lnTo>
                  <a:pt x="789616" y="379237"/>
                </a:lnTo>
                <a:lnTo>
                  <a:pt x="752114" y="353796"/>
                </a:lnTo>
                <a:lnTo>
                  <a:pt x="714133" y="328928"/>
                </a:lnTo>
                <a:lnTo>
                  <a:pt x="675679" y="304641"/>
                </a:lnTo>
                <a:lnTo>
                  <a:pt x="636762" y="280942"/>
                </a:lnTo>
                <a:lnTo>
                  <a:pt x="597388" y="257837"/>
                </a:lnTo>
                <a:lnTo>
                  <a:pt x="557564" y="235335"/>
                </a:lnTo>
                <a:lnTo>
                  <a:pt x="517299" y="213441"/>
                </a:lnTo>
                <a:lnTo>
                  <a:pt x="476599" y="192162"/>
                </a:lnTo>
                <a:lnTo>
                  <a:pt x="435473" y="171506"/>
                </a:lnTo>
                <a:lnTo>
                  <a:pt x="393927" y="151479"/>
                </a:lnTo>
                <a:lnTo>
                  <a:pt x="351970" y="132088"/>
                </a:lnTo>
                <a:lnTo>
                  <a:pt x="309609" y="113341"/>
                </a:lnTo>
                <a:lnTo>
                  <a:pt x="266851" y="95244"/>
                </a:lnTo>
                <a:lnTo>
                  <a:pt x="223704" y="77804"/>
                </a:lnTo>
                <a:lnTo>
                  <a:pt x="180175" y="61029"/>
                </a:lnTo>
                <a:lnTo>
                  <a:pt x="136272" y="44924"/>
                </a:lnTo>
                <a:lnTo>
                  <a:pt x="92003" y="29497"/>
                </a:lnTo>
                <a:lnTo>
                  <a:pt x="47375" y="14755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092" y="302717"/>
            <a:ext cx="7673975" cy="100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7171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398" y="2012569"/>
            <a:ext cx="6242050" cy="295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aex-rr.com/database/contender/10014795" TargetMode="External"/><Relationship Id="rId13" Type="http://schemas.openxmlformats.org/officeDocument/2006/relationships/hyperlink" Target="https://raex-rr.com/database/contender/10015043" TargetMode="External"/><Relationship Id="rId18" Type="http://schemas.openxmlformats.org/officeDocument/2006/relationships/hyperlink" Target="https://raex-rr.com/database/contender/10015044" TargetMode="External"/><Relationship Id="rId3" Type="http://schemas.openxmlformats.org/officeDocument/2006/relationships/hyperlink" Target="https://raex-rr.com/database/contender/10014523" TargetMode="External"/><Relationship Id="rId21" Type="http://schemas.openxmlformats.org/officeDocument/2006/relationships/hyperlink" Target="https://raex-rr.com/database/contender/10014815" TargetMode="External"/><Relationship Id="rId7" Type="http://schemas.openxmlformats.org/officeDocument/2006/relationships/hyperlink" Target="https://raex-rr.com/database/contender/10027399" TargetMode="External"/><Relationship Id="rId12" Type="http://schemas.openxmlformats.org/officeDocument/2006/relationships/hyperlink" Target="https://raex-rr.com/database/contender/10014805" TargetMode="External"/><Relationship Id="rId17" Type="http://schemas.openxmlformats.org/officeDocument/2006/relationships/hyperlink" Target="https://raex-rr.com/database/contender/10015539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raex-rr.com/database/contender/10014981" TargetMode="External"/><Relationship Id="rId20" Type="http://schemas.openxmlformats.org/officeDocument/2006/relationships/hyperlink" Target="https://raex-rr.com/database/contender/100151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ex-rr.com/database/contender/10015012" TargetMode="External"/><Relationship Id="rId11" Type="http://schemas.openxmlformats.org/officeDocument/2006/relationships/hyperlink" Target="https://raex-rr.com/database/contender/10015468" TargetMode="External"/><Relationship Id="rId5" Type="http://schemas.openxmlformats.org/officeDocument/2006/relationships/hyperlink" Target="https://raex-rr.com/database/contender/10015042" TargetMode="External"/><Relationship Id="rId15" Type="http://schemas.openxmlformats.org/officeDocument/2006/relationships/hyperlink" Target="https://raex-rr.com/database/contender/10015040" TargetMode="External"/><Relationship Id="rId10" Type="http://schemas.openxmlformats.org/officeDocument/2006/relationships/hyperlink" Target="https://raex-rr.com/database/contender/10014788" TargetMode="External"/><Relationship Id="rId19" Type="http://schemas.openxmlformats.org/officeDocument/2006/relationships/hyperlink" Target="https://raex-rr.com/database/contender/10015041" TargetMode="External"/><Relationship Id="rId4" Type="http://schemas.openxmlformats.org/officeDocument/2006/relationships/hyperlink" Target="https://raex-rr.com/database/contender/10014715" TargetMode="External"/><Relationship Id="rId9" Type="http://schemas.openxmlformats.org/officeDocument/2006/relationships/hyperlink" Target="https://raex-rr.com/database/contender/10014789" TargetMode="External"/><Relationship Id="rId14" Type="http://schemas.openxmlformats.org/officeDocument/2006/relationships/hyperlink" Target="https://raex-rr.com/database/contender/10014804" TargetMode="External"/><Relationship Id="rId22" Type="http://schemas.openxmlformats.org/officeDocument/2006/relationships/hyperlink" Target="https://raex-rr.com/database/contender/1001566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286000"/>
            <a:ext cx="5867400" cy="184922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spcBef>
                <a:spcPts val="2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В ОБРАЗОВАТЕЛЬНЫХ ОРГАНИЗАЦИЯХ МАГАДАНСКОЙ ОБЛАСТИ: ОСНОВНЫЕ ПРОБЛЕМЫ И ПЕРСПЕКТИВЫ РАЗВИТИЯ»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852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21867"/>
            <a:ext cx="1165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ТОП-20 ШКОЛ ДАЛЬНЕВОСТОЧНОГО ФЕДЕРАЛЬНОГО ОКРУГА </a:t>
            </a: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ПОСТУПИВШИХ В ВЕДУЩИЕ ВУЗЫ РОССИИ (2023 ГОД)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87214"/>
              </p:ext>
            </p:extLst>
          </p:nvPr>
        </p:nvGraphicFramePr>
        <p:xfrm>
          <a:off x="304800" y="990600"/>
          <a:ext cx="11353800" cy="57492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5341771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2699078448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4272147021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2972850253"/>
                    </a:ext>
                  </a:extLst>
                </a:gridCol>
              </a:tblGrid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2797621464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Республиканский лицей-интернат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 (Якутия) республика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Якутск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2852043753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Лицей "Технический"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Владивосток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2390674827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Гимназия № 1 (Владивосток)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Владивосток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3593162083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Лицей инновационных технологий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1546818467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Университетская школа ДВФУ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Владивосток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2709060388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Гимназия № 1 г. Благовещенска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область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Благовещенск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3106423165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Якутский Городской Лицей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 (Якутия) республика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Якутск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1989276903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Физико-технический лицей имени В.П. Ларионова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 (Якутия) Республика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Якутск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27350221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Гимназия № 2 (Владивосток)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Владивосток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427864238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Школа № 49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Бурятия Республика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Улан-Удэ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972383315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Школа № 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 (Якутия) Республика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Якутск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4178260424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Гимназия № 14 (Улан-Удэ)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Бурятия Республика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Улан-Удэ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1892184700"/>
                  </a:ext>
                </a:extLst>
              </a:tr>
              <a:tr h="501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Национальная политехническая средняя общеобразовательная школа № 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 (Якутия) республика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Якутск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1573984810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Гимназия № 1 имени А.С. Пушкина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Южно-Сахалинск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1227244071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Лицей № 2 (Южно-Сахалинск)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Южно-Сахалинск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1217615468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Гимназия № 2 (Южно-Сахалинск)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Южно-Сахалинск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4262639778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Лицей № 1 (Южно-Сахалинск)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Южно-Сахалинск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3323218065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Школа № 35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Бурятия Республика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Улан-Удэ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260805100"/>
                  </a:ext>
                </a:extLst>
              </a:tr>
              <a:tr h="294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Забайкальский краевой лицей-интернат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2037559388"/>
                  </a:ext>
                </a:extLst>
              </a:tr>
              <a:tr h="196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Саха политехнический лицей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 (Якутия) республика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Якутск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51" marR="11951" marT="23902" marB="23902" anchor="ctr"/>
                </a:tc>
                <a:extLst>
                  <a:ext uri="{0D108BD9-81ED-4DB2-BD59-A6C34878D82A}">
                    <a16:rowId xmlns:a16="http://schemas.microsoft.com/office/drawing/2014/main" val="298076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23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990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5000" y="228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ИТОГОВОГО СОЧИНЕНИЯ (ИЗЛОЖЕНИЯ)</a:t>
            </a:r>
            <a:endParaRPr lang="ru-RU" sz="11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(ОСНОВНОЙ СРОК – 6 ДЕКАБРЯ 2023 ГОДА)</a:t>
            </a:r>
            <a:endParaRPr lang="ru-RU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86432"/>
              </p:ext>
            </p:extLst>
          </p:nvPr>
        </p:nvGraphicFramePr>
        <p:xfrm>
          <a:off x="152399" y="2416910"/>
          <a:ext cx="6242049" cy="22300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2282">
                  <a:extLst>
                    <a:ext uri="{9D8B030D-6E8A-4147-A177-3AD203B41FA5}">
                      <a16:colId xmlns:a16="http://schemas.microsoft.com/office/drawing/2014/main" val="3474458908"/>
                    </a:ext>
                  </a:extLst>
                </a:gridCol>
                <a:gridCol w="956282">
                  <a:extLst>
                    <a:ext uri="{9D8B030D-6E8A-4147-A177-3AD203B41FA5}">
                      <a16:colId xmlns:a16="http://schemas.microsoft.com/office/drawing/2014/main" val="1174877620"/>
                    </a:ext>
                  </a:extLst>
                </a:gridCol>
                <a:gridCol w="957530">
                  <a:extLst>
                    <a:ext uri="{9D8B030D-6E8A-4147-A177-3AD203B41FA5}">
                      <a16:colId xmlns:a16="http://schemas.microsoft.com/office/drawing/2014/main" val="2138832140"/>
                    </a:ext>
                  </a:extLst>
                </a:gridCol>
                <a:gridCol w="659160">
                  <a:extLst>
                    <a:ext uri="{9D8B030D-6E8A-4147-A177-3AD203B41FA5}">
                      <a16:colId xmlns:a16="http://schemas.microsoft.com/office/drawing/2014/main" val="1534298123"/>
                    </a:ext>
                  </a:extLst>
                </a:gridCol>
                <a:gridCol w="440689">
                  <a:extLst>
                    <a:ext uri="{9D8B030D-6E8A-4147-A177-3AD203B41FA5}">
                      <a16:colId xmlns:a16="http://schemas.microsoft.com/office/drawing/2014/main" val="1407249654"/>
                    </a:ext>
                  </a:extLst>
                </a:gridCol>
                <a:gridCol w="586753">
                  <a:extLst>
                    <a:ext uri="{9D8B030D-6E8A-4147-A177-3AD203B41FA5}">
                      <a16:colId xmlns:a16="http://schemas.microsoft.com/office/drawing/2014/main" val="843515979"/>
                    </a:ext>
                  </a:extLst>
                </a:gridCol>
                <a:gridCol w="586753">
                  <a:extLst>
                    <a:ext uri="{9D8B030D-6E8A-4147-A177-3AD203B41FA5}">
                      <a16:colId xmlns:a16="http://schemas.microsoft.com/office/drawing/2014/main" val="3072208454"/>
                    </a:ext>
                  </a:extLst>
                </a:gridCol>
                <a:gridCol w="902600">
                  <a:extLst>
                    <a:ext uri="{9D8B030D-6E8A-4147-A177-3AD203B41FA5}">
                      <a16:colId xmlns:a16="http://schemas.microsoft.com/office/drawing/2014/main" val="3037795223"/>
                    </a:ext>
                  </a:extLst>
                </a:gridCol>
              </a:tblGrid>
              <a:tr h="13168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итогового сочинения, чел.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изложения, чел.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«незачет» по итоговому сочинению,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«незачет» по итоговому изложению, 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удаленных за нарушение Порядка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310054"/>
                  </a:ext>
                </a:extLst>
              </a:tr>
              <a:tr h="228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187514"/>
                  </a:ext>
                </a:extLst>
              </a:tr>
              <a:tr h="228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16624"/>
                  </a:ext>
                </a:extLst>
              </a:tr>
              <a:tr h="228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845612"/>
                  </a:ext>
                </a:extLst>
              </a:tr>
              <a:tr h="228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25675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2399" y="178187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Динамика результатов сдачи итогового сочинения (изложения)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Магаданской области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(основной срок 2021, 2022, 2023)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41627"/>
              </p:ext>
            </p:extLst>
          </p:nvPr>
        </p:nvGraphicFramePr>
        <p:xfrm>
          <a:off x="6591300" y="1071062"/>
          <a:ext cx="5257800" cy="56014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79342">
                  <a:extLst>
                    <a:ext uri="{9D8B030D-6E8A-4147-A177-3AD203B41FA5}">
                      <a16:colId xmlns:a16="http://schemas.microsoft.com/office/drawing/2014/main" val="2052596976"/>
                    </a:ext>
                  </a:extLst>
                </a:gridCol>
                <a:gridCol w="1193520">
                  <a:extLst>
                    <a:ext uri="{9D8B030D-6E8A-4147-A177-3AD203B41FA5}">
                      <a16:colId xmlns:a16="http://schemas.microsoft.com/office/drawing/2014/main" val="2583598579"/>
                    </a:ext>
                  </a:extLst>
                </a:gridCol>
                <a:gridCol w="1193520">
                  <a:extLst>
                    <a:ext uri="{9D8B030D-6E8A-4147-A177-3AD203B41FA5}">
                      <a16:colId xmlns:a16="http://schemas.microsoft.com/office/drawing/2014/main" val="710409444"/>
                    </a:ext>
                  </a:extLst>
                </a:gridCol>
                <a:gridCol w="1191418">
                  <a:extLst>
                    <a:ext uri="{9D8B030D-6E8A-4147-A177-3AD203B41FA5}">
                      <a16:colId xmlns:a16="http://schemas.microsoft.com/office/drawing/2014/main" val="743346719"/>
                    </a:ext>
                  </a:extLst>
                </a:gridCol>
              </a:tblGrid>
              <a:tr h="893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МО/ОО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Незачет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«незачет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134054188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 Ола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863546726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Магадан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402864224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СО(РК)Ш №2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4151584255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 УИОП №4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3684047673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ОСОШ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20463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№7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4102348127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 УИОП №14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58872837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 УИМ №15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4090350245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(английская)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766938517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510073384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332128542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ЛЭБ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89641872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№28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1152193073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№29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3991470696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№30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3142206312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Омсукчанский 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374810848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 Омсукчан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433225160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Северо-Эвенский 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849194"/>
                  </a:ext>
                </a:extLst>
              </a:tr>
              <a:tr h="223348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МКОШИ п. </a:t>
                      </a:r>
                      <a:r>
                        <a:rPr lang="ru-RU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Эвенск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060722810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Сусуманский 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10947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 г. </a:t>
                      </a:r>
                      <a:r>
                        <a:rPr lang="ru-RU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Сусумана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087789239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Хасынский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1229207428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№1 п. Палатка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3327139935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 Стекольный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03395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Ягоднинский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1703934587"/>
                  </a:ext>
                </a:extLst>
              </a:tr>
              <a:tr h="170793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 Ягодное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699" marR="35699" marT="0" marB="0"/>
                </a:tc>
                <a:extLst>
                  <a:ext uri="{0D108BD9-81ED-4DB2-BD59-A6C34878D82A}">
                    <a16:rowId xmlns:a16="http://schemas.microsoft.com/office/drawing/2014/main" val="256699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26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23"/>
            <a:ext cx="12192000" cy="85286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31635"/>
              </p:ext>
            </p:extLst>
          </p:nvPr>
        </p:nvGraphicFramePr>
        <p:xfrm>
          <a:off x="228600" y="1143000"/>
          <a:ext cx="11515722" cy="308457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78699">
                  <a:extLst>
                    <a:ext uri="{9D8B030D-6E8A-4147-A177-3AD203B41FA5}">
                      <a16:colId xmlns:a16="http://schemas.microsoft.com/office/drawing/2014/main" val="1865144871"/>
                    </a:ext>
                  </a:extLst>
                </a:gridCol>
                <a:gridCol w="1078699">
                  <a:extLst>
                    <a:ext uri="{9D8B030D-6E8A-4147-A177-3AD203B41FA5}">
                      <a16:colId xmlns:a16="http://schemas.microsoft.com/office/drawing/2014/main" val="2111224134"/>
                    </a:ext>
                  </a:extLst>
                </a:gridCol>
                <a:gridCol w="1078699">
                  <a:extLst>
                    <a:ext uri="{9D8B030D-6E8A-4147-A177-3AD203B41FA5}">
                      <a16:colId xmlns:a16="http://schemas.microsoft.com/office/drawing/2014/main" val="3462654699"/>
                    </a:ext>
                  </a:extLst>
                </a:gridCol>
                <a:gridCol w="1078699">
                  <a:extLst>
                    <a:ext uri="{9D8B030D-6E8A-4147-A177-3AD203B41FA5}">
                      <a16:colId xmlns:a16="http://schemas.microsoft.com/office/drawing/2014/main" val="2437693069"/>
                    </a:ext>
                  </a:extLst>
                </a:gridCol>
                <a:gridCol w="1078699">
                  <a:extLst>
                    <a:ext uri="{9D8B030D-6E8A-4147-A177-3AD203B41FA5}">
                      <a16:colId xmlns:a16="http://schemas.microsoft.com/office/drawing/2014/main" val="1474471631"/>
                    </a:ext>
                  </a:extLst>
                </a:gridCol>
                <a:gridCol w="1078699">
                  <a:extLst>
                    <a:ext uri="{9D8B030D-6E8A-4147-A177-3AD203B41FA5}">
                      <a16:colId xmlns:a16="http://schemas.microsoft.com/office/drawing/2014/main" val="867414115"/>
                    </a:ext>
                  </a:extLst>
                </a:gridCol>
                <a:gridCol w="1078699">
                  <a:extLst>
                    <a:ext uri="{9D8B030D-6E8A-4147-A177-3AD203B41FA5}">
                      <a16:colId xmlns:a16="http://schemas.microsoft.com/office/drawing/2014/main" val="137340744"/>
                    </a:ext>
                  </a:extLst>
                </a:gridCol>
                <a:gridCol w="1078699">
                  <a:extLst>
                    <a:ext uri="{9D8B030D-6E8A-4147-A177-3AD203B41FA5}">
                      <a16:colId xmlns:a16="http://schemas.microsoft.com/office/drawing/2014/main" val="393046392"/>
                    </a:ext>
                  </a:extLst>
                </a:gridCol>
                <a:gridCol w="1028493">
                  <a:extLst>
                    <a:ext uri="{9D8B030D-6E8A-4147-A177-3AD203B41FA5}">
                      <a16:colId xmlns:a16="http://schemas.microsoft.com/office/drawing/2014/main" val="1561894707"/>
                    </a:ext>
                  </a:extLst>
                </a:gridCol>
                <a:gridCol w="1028493">
                  <a:extLst>
                    <a:ext uri="{9D8B030D-6E8A-4147-A177-3AD203B41FA5}">
                      <a16:colId xmlns:a16="http://schemas.microsoft.com/office/drawing/2014/main" val="362765185"/>
                    </a:ext>
                  </a:extLst>
                </a:gridCol>
                <a:gridCol w="829144">
                  <a:extLst>
                    <a:ext uri="{9D8B030D-6E8A-4147-A177-3AD203B41FA5}">
                      <a16:colId xmlns:a16="http://schemas.microsoft.com/office/drawing/2014/main" val="2611532373"/>
                    </a:ext>
                  </a:extLst>
                </a:gridCol>
              </a:tblGrid>
              <a:tr h="2545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НАБРАЛИ МИНИМАЛЬНЫЙ БАЛЛ (%)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ПРОЦЕНТ ВЫПОЛНЕНИЯ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ЕГЭ 2023 ПО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extLst>
                  <a:ext uri="{0D108BD9-81ED-4DB2-BD59-A6C34878D82A}">
                    <a16:rowId xmlns:a16="http://schemas.microsoft.com/office/drawing/2014/main" val="4227050442"/>
                  </a:ext>
                </a:extLst>
              </a:tr>
              <a:tr h="303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ЕГЭ-2023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09536"/>
                  </a:ext>
                </a:extLst>
              </a:tr>
              <a:tr h="2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(базовая)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extLst>
                  <a:ext uri="{0D108BD9-81ED-4DB2-BD59-A6C34878D82A}">
                    <a16:rowId xmlns:a16="http://schemas.microsoft.com/office/drawing/2014/main" val="395672098"/>
                  </a:ext>
                </a:extLst>
              </a:tr>
              <a:tr h="223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(профильная)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extLst>
                  <a:ext uri="{0D108BD9-81ED-4DB2-BD59-A6C34878D82A}">
                    <a16:rowId xmlns:a16="http://schemas.microsoft.com/office/drawing/2014/main" val="2387940717"/>
                  </a:ext>
                </a:extLst>
              </a:tr>
              <a:tr h="12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extLst>
                  <a:ext uri="{0D108BD9-81ED-4DB2-BD59-A6C34878D82A}">
                    <a16:rowId xmlns:a16="http://schemas.microsoft.com/office/drawing/2014/main" val="851401556"/>
                  </a:ext>
                </a:extLst>
              </a:tr>
              <a:tr h="12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extLst>
                  <a:ext uri="{0D108BD9-81ED-4DB2-BD59-A6C34878D82A}">
                    <a16:rowId xmlns:a16="http://schemas.microsoft.com/office/drawing/2014/main" val="13471844"/>
                  </a:ext>
                </a:extLst>
              </a:tr>
              <a:tr h="12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extLst>
                  <a:ext uri="{0D108BD9-81ED-4DB2-BD59-A6C34878D82A}">
                    <a16:rowId xmlns:a16="http://schemas.microsoft.com/office/drawing/2014/main" val="2289403143"/>
                  </a:ext>
                </a:extLst>
              </a:tr>
              <a:tr h="12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5" marR="43645" marT="0" marB="0" anchor="b"/>
                </a:tc>
                <a:extLst>
                  <a:ext uri="{0D108BD9-81ED-4DB2-BD59-A6C34878D82A}">
                    <a16:rowId xmlns:a16="http://schemas.microsoft.com/office/drawing/2014/main" val="39404778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2000" y="89900"/>
            <a:ext cx="1135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ДИАГНОСТИЧЕСКИХ РАБОТ</a:t>
            </a:r>
          </a:p>
          <a:p>
            <a:pPr algn="ctr"/>
            <a:r>
              <a:rPr lang="ru-RU" sz="16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(поручение Заместителя </a:t>
            </a:r>
            <a:r>
              <a:rPr lang="ru-RU" sz="16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редседателя </a:t>
            </a:r>
            <a:r>
              <a:rPr lang="ru-RU" sz="16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равительства РФ – полномочного представителя Президента РФ в ДФО </a:t>
            </a:r>
          </a:p>
          <a:p>
            <a:pPr algn="ctr"/>
            <a:r>
              <a:rPr lang="ru-RU" sz="16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Ю.П. Трутнева от 28.09.2023 г. № 10417-п-8-ЮТ)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70595"/>
              </p:ext>
            </p:extLst>
          </p:nvPr>
        </p:nvGraphicFramePr>
        <p:xfrm>
          <a:off x="249803" y="4343400"/>
          <a:ext cx="11439522" cy="2396744"/>
        </p:xfrm>
        <a:graphic>
          <a:graphicData uri="http://schemas.openxmlformats.org/drawingml/2006/table">
            <a:tbl>
              <a:tblPr firstRow="1" firstCol="1" bandRow="1"/>
              <a:tblGrid>
                <a:gridCol w="1353808">
                  <a:extLst>
                    <a:ext uri="{9D8B030D-6E8A-4147-A177-3AD203B41FA5}">
                      <a16:colId xmlns:a16="http://schemas.microsoft.com/office/drawing/2014/main" val="1104667015"/>
                    </a:ext>
                  </a:extLst>
                </a:gridCol>
                <a:gridCol w="874068">
                  <a:extLst>
                    <a:ext uri="{9D8B030D-6E8A-4147-A177-3AD203B41FA5}">
                      <a16:colId xmlns:a16="http://schemas.microsoft.com/office/drawing/2014/main" val="1624377988"/>
                    </a:ext>
                  </a:extLst>
                </a:gridCol>
                <a:gridCol w="1245249">
                  <a:extLst>
                    <a:ext uri="{9D8B030D-6E8A-4147-A177-3AD203B41FA5}">
                      <a16:colId xmlns:a16="http://schemas.microsoft.com/office/drawing/2014/main" val="3853574488"/>
                    </a:ext>
                  </a:extLst>
                </a:gridCol>
                <a:gridCol w="1244450">
                  <a:extLst>
                    <a:ext uri="{9D8B030D-6E8A-4147-A177-3AD203B41FA5}">
                      <a16:colId xmlns:a16="http://schemas.microsoft.com/office/drawing/2014/main" val="2415269381"/>
                    </a:ext>
                  </a:extLst>
                </a:gridCol>
                <a:gridCol w="1244450">
                  <a:extLst>
                    <a:ext uri="{9D8B030D-6E8A-4147-A177-3AD203B41FA5}">
                      <a16:colId xmlns:a16="http://schemas.microsoft.com/office/drawing/2014/main" val="2806531726"/>
                    </a:ext>
                  </a:extLst>
                </a:gridCol>
                <a:gridCol w="1131899">
                  <a:extLst>
                    <a:ext uri="{9D8B030D-6E8A-4147-A177-3AD203B41FA5}">
                      <a16:colId xmlns:a16="http://schemas.microsoft.com/office/drawing/2014/main" val="4274345742"/>
                    </a:ext>
                  </a:extLst>
                </a:gridCol>
                <a:gridCol w="838148">
                  <a:extLst>
                    <a:ext uri="{9D8B030D-6E8A-4147-A177-3AD203B41FA5}">
                      <a16:colId xmlns:a16="http://schemas.microsoft.com/office/drawing/2014/main" val="259136298"/>
                    </a:ext>
                  </a:extLst>
                </a:gridCol>
                <a:gridCol w="1017752">
                  <a:extLst>
                    <a:ext uri="{9D8B030D-6E8A-4147-A177-3AD203B41FA5}">
                      <a16:colId xmlns:a16="http://schemas.microsoft.com/office/drawing/2014/main" val="1608605251"/>
                    </a:ext>
                  </a:extLst>
                </a:gridCol>
                <a:gridCol w="1018549">
                  <a:extLst>
                    <a:ext uri="{9D8B030D-6E8A-4147-A177-3AD203B41FA5}">
                      <a16:colId xmlns:a16="http://schemas.microsoft.com/office/drawing/2014/main" val="507230322"/>
                    </a:ext>
                  </a:extLst>
                </a:gridCol>
                <a:gridCol w="1471149">
                  <a:extLst>
                    <a:ext uri="{9D8B030D-6E8A-4147-A177-3AD203B41FA5}">
                      <a16:colId xmlns:a16="http://schemas.microsoft.com/office/drawing/2014/main" val="3326453424"/>
                    </a:ext>
                  </a:extLst>
                </a:gridCol>
              </a:tblGrid>
              <a:tr h="26848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ПЕДАГОГИЧЕСКИХ РАБОТНИКОВ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ИМЕЮТ КАТЕГОРИЮ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ВНЕШИЕ СОВМЕСТИТЕЛИ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435588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Моложе 25 лет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26 до 39 лет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40 до 49 лет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50 до 59 лет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Старше 60 лет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Высшую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Первую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07197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(21,2%)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(13,8%)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03626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(26,8%)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(13,4%)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13207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(14,7%)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(20,5%)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03530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(22,2%)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(13,8%)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40703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(9,5%)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(14,2%)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41" marR="4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05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91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8528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83434" y="152400"/>
            <a:ext cx="2884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pc="-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ru-RU" sz="2800" spc="-12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1" y="1447800"/>
            <a:ext cx="914400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8528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43400" y="76200"/>
            <a:ext cx="1509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pc="-2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spc="-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1444752"/>
            <a:ext cx="11430000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6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852863"/>
          </a:xfrm>
          <a:prstGeom prst="rect">
            <a:avLst/>
          </a:prstGeom>
        </p:spPr>
      </p:pic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4343400" y="173478"/>
            <a:ext cx="2209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pc="-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pc="-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268" y="1575816"/>
            <a:ext cx="11397996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53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8528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38600" y="1"/>
            <a:ext cx="3015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295400"/>
            <a:ext cx="3657600" cy="3511713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5105400" y="1295400"/>
            <a:ext cx="5073650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255" algn="r">
              <a:lnSpc>
                <a:spcPts val="3685"/>
              </a:lnSpc>
              <a:spcBef>
                <a:spcPts val="105"/>
              </a:spcBef>
            </a:pPr>
            <a:r>
              <a:rPr sz="3200" spc="-20" dirty="0">
                <a:solidFill>
                  <a:srgbClr val="1F3863"/>
                </a:solidFill>
                <a:latin typeface="Calibri Light"/>
                <a:cs typeface="Calibri Light"/>
              </a:rPr>
              <a:t>Тяжело</a:t>
            </a:r>
            <a:r>
              <a:rPr sz="3200" spc="-9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1F3863"/>
                </a:solidFill>
                <a:latin typeface="Calibri Light"/>
                <a:cs typeface="Calibri Light"/>
              </a:rPr>
              <a:t>в</a:t>
            </a:r>
            <a:r>
              <a:rPr sz="3200" spc="-6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3200" spc="-20" dirty="0">
                <a:solidFill>
                  <a:srgbClr val="1F3863"/>
                </a:solidFill>
                <a:latin typeface="Calibri Light"/>
                <a:cs typeface="Calibri Light"/>
              </a:rPr>
              <a:t>ученье,</a:t>
            </a:r>
            <a:r>
              <a:rPr sz="3200" spc="-8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3200" spc="-20" dirty="0">
                <a:solidFill>
                  <a:srgbClr val="1F3863"/>
                </a:solidFill>
                <a:latin typeface="Calibri Light"/>
                <a:cs typeface="Calibri Light"/>
              </a:rPr>
              <a:t>легко</a:t>
            </a:r>
            <a:r>
              <a:rPr sz="3200" spc="-85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1F3863"/>
                </a:solidFill>
                <a:latin typeface="Calibri Light"/>
                <a:cs typeface="Calibri Light"/>
              </a:rPr>
              <a:t>в</a:t>
            </a:r>
            <a:r>
              <a:rPr sz="3200" spc="-6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3200" spc="-20" dirty="0">
                <a:solidFill>
                  <a:srgbClr val="1F3863"/>
                </a:solidFill>
                <a:latin typeface="Calibri Light"/>
                <a:cs typeface="Calibri Light"/>
              </a:rPr>
              <a:t>бою.</a:t>
            </a:r>
            <a:endParaRPr sz="3200">
              <a:latin typeface="Calibri Light"/>
              <a:cs typeface="Calibri Light"/>
            </a:endParaRPr>
          </a:p>
          <a:p>
            <a:pPr marR="5080" algn="r">
              <a:lnSpc>
                <a:spcPts val="3325"/>
              </a:lnSpc>
            </a:pPr>
            <a:r>
              <a:rPr sz="2900" spc="-10" dirty="0">
                <a:solidFill>
                  <a:srgbClr val="1F3863"/>
                </a:solidFill>
                <a:latin typeface="Calibri Light"/>
                <a:cs typeface="Calibri Light"/>
              </a:rPr>
              <a:t>А.В.</a:t>
            </a:r>
            <a:r>
              <a:rPr sz="2900" spc="-150" dirty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sz="2900" spc="-20" dirty="0">
                <a:solidFill>
                  <a:srgbClr val="1F3863"/>
                </a:solidFill>
                <a:latin typeface="Calibri Light"/>
                <a:cs typeface="Calibri Light"/>
              </a:rPr>
              <a:t>Суворов</a:t>
            </a:r>
            <a:endParaRPr sz="29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376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8528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9600" y="241766"/>
            <a:ext cx="2353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2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spc="-2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3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spc="-3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" y="1738883"/>
            <a:ext cx="11454384" cy="40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11579352" cy="49225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8205" y="440173"/>
            <a:ext cx="637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620" algn="ctr">
              <a:spcBef>
                <a:spcPts val="37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ДИАГНОСТИЧЕСКИЕ</a:t>
            </a:r>
            <a:r>
              <a:rPr lang="ru-RU" b="1" spc="-185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b="1" spc="-9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АПРЕЛЬ 2024 Г.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5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5316173" cy="3212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5499069" cy="3212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2200" y="251057"/>
            <a:ext cx="7180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УЧЕБНЫХ ПРЕДМЕТОВ 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- 2024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5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444755"/>
              </p:ext>
            </p:extLst>
          </p:nvPr>
        </p:nvGraphicFramePr>
        <p:xfrm>
          <a:off x="304800" y="376238"/>
          <a:ext cx="11353800" cy="625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Документ" r:id="rId4" imgW="10347757" imgH="6105772" progId="Word.Document.12">
                  <p:embed/>
                </p:oleObj>
              </mc:Choice>
              <mc:Fallback>
                <p:oleObj name="Документ" r:id="rId4" imgW="10347757" imgH="6105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76238"/>
                        <a:ext cx="11353800" cy="625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325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223" y="467759"/>
            <a:ext cx="1051214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r>
              <a:rPr b="1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b="1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09574" y="1753870"/>
            <a:ext cx="1259840" cy="1625600"/>
            <a:chOff x="909574" y="1753870"/>
            <a:chExt cx="1259840" cy="1625600"/>
          </a:xfrm>
        </p:grpSpPr>
        <p:sp>
          <p:nvSpPr>
            <p:cNvPr id="4" name="object 4"/>
            <p:cNvSpPr/>
            <p:nvPr/>
          </p:nvSpPr>
          <p:spPr>
            <a:xfrm>
              <a:off x="1060704" y="2631948"/>
              <a:ext cx="843280" cy="741045"/>
            </a:xfrm>
            <a:custGeom>
              <a:avLst/>
              <a:gdLst/>
              <a:ahLst/>
              <a:cxnLst/>
              <a:rect l="l" t="t" r="r" b="b"/>
              <a:pathLst>
                <a:path w="843280" h="741045">
                  <a:moveTo>
                    <a:pt x="243205" y="0"/>
                  </a:moveTo>
                  <a:lnTo>
                    <a:pt x="0" y="0"/>
                  </a:lnTo>
                  <a:lnTo>
                    <a:pt x="0" y="677163"/>
                  </a:lnTo>
                  <a:lnTo>
                    <a:pt x="577722" y="677163"/>
                  </a:lnTo>
                  <a:lnTo>
                    <a:pt x="577722" y="740663"/>
                  </a:lnTo>
                  <a:lnTo>
                    <a:pt x="842772" y="555498"/>
                  </a:lnTo>
                  <a:lnTo>
                    <a:pt x="577722" y="370331"/>
                  </a:lnTo>
                  <a:lnTo>
                    <a:pt x="577722" y="433831"/>
                  </a:lnTo>
                  <a:lnTo>
                    <a:pt x="243205" y="433831"/>
                  </a:lnTo>
                  <a:lnTo>
                    <a:pt x="243205" y="0"/>
                  </a:lnTo>
                  <a:close/>
                </a:path>
              </a:pathLst>
            </a:custGeom>
            <a:solidFill>
              <a:srgbClr val="C4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0704" y="2631948"/>
              <a:ext cx="843280" cy="741045"/>
            </a:xfrm>
            <a:custGeom>
              <a:avLst/>
              <a:gdLst/>
              <a:ahLst/>
              <a:cxnLst/>
              <a:rect l="l" t="t" r="r" b="b"/>
              <a:pathLst>
                <a:path w="843280" h="741045">
                  <a:moveTo>
                    <a:pt x="243205" y="0"/>
                  </a:moveTo>
                  <a:lnTo>
                    <a:pt x="243205" y="433831"/>
                  </a:lnTo>
                  <a:lnTo>
                    <a:pt x="577722" y="433831"/>
                  </a:lnTo>
                  <a:lnTo>
                    <a:pt x="577722" y="370331"/>
                  </a:lnTo>
                  <a:lnTo>
                    <a:pt x="842772" y="555498"/>
                  </a:lnTo>
                  <a:lnTo>
                    <a:pt x="577722" y="740663"/>
                  </a:lnTo>
                  <a:lnTo>
                    <a:pt x="577722" y="677163"/>
                  </a:lnTo>
                  <a:lnTo>
                    <a:pt x="0" y="677163"/>
                  </a:lnTo>
                  <a:lnTo>
                    <a:pt x="0" y="0"/>
                  </a:lnTo>
                  <a:lnTo>
                    <a:pt x="24320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5924" y="1760220"/>
              <a:ext cx="1247140" cy="871855"/>
            </a:xfrm>
            <a:custGeom>
              <a:avLst/>
              <a:gdLst/>
              <a:ahLst/>
              <a:cxnLst/>
              <a:rect l="l" t="t" r="r" b="b"/>
              <a:pathLst>
                <a:path w="1247139" h="871855">
                  <a:moveTo>
                    <a:pt x="1101344" y="0"/>
                  </a:moveTo>
                  <a:lnTo>
                    <a:pt x="145313" y="0"/>
                  </a:lnTo>
                  <a:lnTo>
                    <a:pt x="99384" y="7404"/>
                  </a:lnTo>
                  <a:lnTo>
                    <a:pt x="59494" y="28025"/>
                  </a:lnTo>
                  <a:lnTo>
                    <a:pt x="28037" y="59472"/>
                  </a:lnTo>
                  <a:lnTo>
                    <a:pt x="7408" y="99356"/>
                  </a:lnTo>
                  <a:lnTo>
                    <a:pt x="0" y="145287"/>
                  </a:lnTo>
                  <a:lnTo>
                    <a:pt x="0" y="726439"/>
                  </a:lnTo>
                  <a:lnTo>
                    <a:pt x="7408" y="772371"/>
                  </a:lnTo>
                  <a:lnTo>
                    <a:pt x="28037" y="812255"/>
                  </a:lnTo>
                  <a:lnTo>
                    <a:pt x="59494" y="843702"/>
                  </a:lnTo>
                  <a:lnTo>
                    <a:pt x="99384" y="864323"/>
                  </a:lnTo>
                  <a:lnTo>
                    <a:pt x="145313" y="871727"/>
                  </a:lnTo>
                  <a:lnTo>
                    <a:pt x="1101344" y="871727"/>
                  </a:lnTo>
                  <a:lnTo>
                    <a:pt x="1147275" y="864323"/>
                  </a:lnTo>
                  <a:lnTo>
                    <a:pt x="1187159" y="843702"/>
                  </a:lnTo>
                  <a:lnTo>
                    <a:pt x="1218606" y="812255"/>
                  </a:lnTo>
                  <a:lnTo>
                    <a:pt x="1239227" y="772371"/>
                  </a:lnTo>
                  <a:lnTo>
                    <a:pt x="1246632" y="726439"/>
                  </a:lnTo>
                  <a:lnTo>
                    <a:pt x="1246632" y="145287"/>
                  </a:lnTo>
                  <a:lnTo>
                    <a:pt x="1239227" y="99356"/>
                  </a:lnTo>
                  <a:lnTo>
                    <a:pt x="1218606" y="59472"/>
                  </a:lnTo>
                  <a:lnTo>
                    <a:pt x="1187159" y="28025"/>
                  </a:lnTo>
                  <a:lnTo>
                    <a:pt x="1147275" y="7404"/>
                  </a:lnTo>
                  <a:lnTo>
                    <a:pt x="11013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5924" y="1760220"/>
              <a:ext cx="1247140" cy="871855"/>
            </a:xfrm>
            <a:custGeom>
              <a:avLst/>
              <a:gdLst/>
              <a:ahLst/>
              <a:cxnLst/>
              <a:rect l="l" t="t" r="r" b="b"/>
              <a:pathLst>
                <a:path w="1247139" h="871855">
                  <a:moveTo>
                    <a:pt x="0" y="145287"/>
                  </a:moveTo>
                  <a:lnTo>
                    <a:pt x="7408" y="99356"/>
                  </a:lnTo>
                  <a:lnTo>
                    <a:pt x="28037" y="59472"/>
                  </a:lnTo>
                  <a:lnTo>
                    <a:pt x="59494" y="28025"/>
                  </a:lnTo>
                  <a:lnTo>
                    <a:pt x="99384" y="7404"/>
                  </a:lnTo>
                  <a:lnTo>
                    <a:pt x="145313" y="0"/>
                  </a:lnTo>
                  <a:lnTo>
                    <a:pt x="1101344" y="0"/>
                  </a:lnTo>
                  <a:lnTo>
                    <a:pt x="1147275" y="7404"/>
                  </a:lnTo>
                  <a:lnTo>
                    <a:pt x="1187159" y="28025"/>
                  </a:lnTo>
                  <a:lnTo>
                    <a:pt x="1218606" y="59472"/>
                  </a:lnTo>
                  <a:lnTo>
                    <a:pt x="1239227" y="99356"/>
                  </a:lnTo>
                  <a:lnTo>
                    <a:pt x="1246632" y="145287"/>
                  </a:lnTo>
                  <a:lnTo>
                    <a:pt x="1246632" y="726439"/>
                  </a:lnTo>
                  <a:lnTo>
                    <a:pt x="1239227" y="772371"/>
                  </a:lnTo>
                  <a:lnTo>
                    <a:pt x="1218606" y="812255"/>
                  </a:lnTo>
                  <a:lnTo>
                    <a:pt x="1187159" y="843702"/>
                  </a:lnTo>
                  <a:lnTo>
                    <a:pt x="1147275" y="864323"/>
                  </a:lnTo>
                  <a:lnTo>
                    <a:pt x="1101344" y="871727"/>
                  </a:lnTo>
                  <a:lnTo>
                    <a:pt x="145313" y="871727"/>
                  </a:lnTo>
                  <a:lnTo>
                    <a:pt x="99384" y="864323"/>
                  </a:lnTo>
                  <a:lnTo>
                    <a:pt x="59494" y="843702"/>
                  </a:lnTo>
                  <a:lnTo>
                    <a:pt x="28037" y="812255"/>
                  </a:lnTo>
                  <a:lnTo>
                    <a:pt x="7408" y="772371"/>
                  </a:lnTo>
                  <a:lnTo>
                    <a:pt x="0" y="726439"/>
                  </a:lnTo>
                  <a:lnTo>
                    <a:pt x="0" y="1452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5695" y="1957832"/>
            <a:ext cx="1045844" cy="434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Закон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образовании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42845" y="2733801"/>
            <a:ext cx="1259840" cy="1625600"/>
            <a:chOff x="1942845" y="2733801"/>
            <a:chExt cx="1259840" cy="1625600"/>
          </a:xfrm>
        </p:grpSpPr>
        <p:sp>
          <p:nvSpPr>
            <p:cNvPr id="10" name="object 10"/>
            <p:cNvSpPr/>
            <p:nvPr/>
          </p:nvSpPr>
          <p:spPr>
            <a:xfrm>
              <a:off x="2093975" y="3611879"/>
              <a:ext cx="843280" cy="741045"/>
            </a:xfrm>
            <a:custGeom>
              <a:avLst/>
              <a:gdLst/>
              <a:ahLst/>
              <a:cxnLst/>
              <a:rect l="l" t="t" r="r" b="b"/>
              <a:pathLst>
                <a:path w="843280" h="741045">
                  <a:moveTo>
                    <a:pt x="243205" y="0"/>
                  </a:moveTo>
                  <a:lnTo>
                    <a:pt x="0" y="0"/>
                  </a:lnTo>
                  <a:lnTo>
                    <a:pt x="0" y="677164"/>
                  </a:lnTo>
                  <a:lnTo>
                    <a:pt x="577723" y="677164"/>
                  </a:lnTo>
                  <a:lnTo>
                    <a:pt x="577723" y="740664"/>
                  </a:lnTo>
                  <a:lnTo>
                    <a:pt x="842772" y="555498"/>
                  </a:lnTo>
                  <a:lnTo>
                    <a:pt x="577723" y="370332"/>
                  </a:lnTo>
                  <a:lnTo>
                    <a:pt x="577723" y="433832"/>
                  </a:lnTo>
                  <a:lnTo>
                    <a:pt x="243205" y="433832"/>
                  </a:lnTo>
                  <a:lnTo>
                    <a:pt x="243205" y="0"/>
                  </a:lnTo>
                  <a:close/>
                </a:path>
              </a:pathLst>
            </a:custGeom>
            <a:solidFill>
              <a:srgbClr val="C4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93975" y="3611879"/>
              <a:ext cx="843280" cy="741045"/>
            </a:xfrm>
            <a:custGeom>
              <a:avLst/>
              <a:gdLst/>
              <a:ahLst/>
              <a:cxnLst/>
              <a:rect l="l" t="t" r="r" b="b"/>
              <a:pathLst>
                <a:path w="843280" h="741045">
                  <a:moveTo>
                    <a:pt x="243205" y="0"/>
                  </a:moveTo>
                  <a:lnTo>
                    <a:pt x="243205" y="433832"/>
                  </a:lnTo>
                  <a:lnTo>
                    <a:pt x="577723" y="433832"/>
                  </a:lnTo>
                  <a:lnTo>
                    <a:pt x="577723" y="370332"/>
                  </a:lnTo>
                  <a:lnTo>
                    <a:pt x="842772" y="555498"/>
                  </a:lnTo>
                  <a:lnTo>
                    <a:pt x="577723" y="740664"/>
                  </a:lnTo>
                  <a:lnTo>
                    <a:pt x="577723" y="677164"/>
                  </a:lnTo>
                  <a:lnTo>
                    <a:pt x="0" y="677164"/>
                  </a:lnTo>
                  <a:lnTo>
                    <a:pt x="0" y="0"/>
                  </a:lnTo>
                  <a:lnTo>
                    <a:pt x="24320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9195" y="2740151"/>
              <a:ext cx="1247140" cy="871855"/>
            </a:xfrm>
            <a:custGeom>
              <a:avLst/>
              <a:gdLst/>
              <a:ahLst/>
              <a:cxnLst/>
              <a:rect l="l" t="t" r="r" b="b"/>
              <a:pathLst>
                <a:path w="1247139" h="871854">
                  <a:moveTo>
                    <a:pt x="1101344" y="0"/>
                  </a:moveTo>
                  <a:lnTo>
                    <a:pt x="145287" y="0"/>
                  </a:lnTo>
                  <a:lnTo>
                    <a:pt x="99356" y="7404"/>
                  </a:lnTo>
                  <a:lnTo>
                    <a:pt x="59472" y="28025"/>
                  </a:lnTo>
                  <a:lnTo>
                    <a:pt x="28025" y="59472"/>
                  </a:lnTo>
                  <a:lnTo>
                    <a:pt x="7404" y="99356"/>
                  </a:lnTo>
                  <a:lnTo>
                    <a:pt x="0" y="145287"/>
                  </a:lnTo>
                  <a:lnTo>
                    <a:pt x="0" y="726439"/>
                  </a:lnTo>
                  <a:lnTo>
                    <a:pt x="7404" y="772371"/>
                  </a:lnTo>
                  <a:lnTo>
                    <a:pt x="28025" y="812255"/>
                  </a:lnTo>
                  <a:lnTo>
                    <a:pt x="59472" y="843702"/>
                  </a:lnTo>
                  <a:lnTo>
                    <a:pt x="99356" y="864323"/>
                  </a:lnTo>
                  <a:lnTo>
                    <a:pt x="145287" y="871728"/>
                  </a:lnTo>
                  <a:lnTo>
                    <a:pt x="1101344" y="871728"/>
                  </a:lnTo>
                  <a:lnTo>
                    <a:pt x="1147275" y="864323"/>
                  </a:lnTo>
                  <a:lnTo>
                    <a:pt x="1187159" y="843702"/>
                  </a:lnTo>
                  <a:lnTo>
                    <a:pt x="1218606" y="812255"/>
                  </a:lnTo>
                  <a:lnTo>
                    <a:pt x="1239227" y="772371"/>
                  </a:lnTo>
                  <a:lnTo>
                    <a:pt x="1246632" y="726439"/>
                  </a:lnTo>
                  <a:lnTo>
                    <a:pt x="1246632" y="145287"/>
                  </a:lnTo>
                  <a:lnTo>
                    <a:pt x="1239227" y="99356"/>
                  </a:lnTo>
                  <a:lnTo>
                    <a:pt x="1218606" y="59472"/>
                  </a:lnTo>
                  <a:lnTo>
                    <a:pt x="1187159" y="28025"/>
                  </a:lnTo>
                  <a:lnTo>
                    <a:pt x="1147275" y="7404"/>
                  </a:lnTo>
                  <a:lnTo>
                    <a:pt x="11013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49195" y="2740151"/>
              <a:ext cx="1247140" cy="871855"/>
            </a:xfrm>
            <a:custGeom>
              <a:avLst/>
              <a:gdLst/>
              <a:ahLst/>
              <a:cxnLst/>
              <a:rect l="l" t="t" r="r" b="b"/>
              <a:pathLst>
                <a:path w="1247139" h="871854">
                  <a:moveTo>
                    <a:pt x="0" y="145287"/>
                  </a:moveTo>
                  <a:lnTo>
                    <a:pt x="7404" y="99356"/>
                  </a:lnTo>
                  <a:lnTo>
                    <a:pt x="28025" y="59472"/>
                  </a:lnTo>
                  <a:lnTo>
                    <a:pt x="59472" y="28025"/>
                  </a:lnTo>
                  <a:lnTo>
                    <a:pt x="99356" y="7404"/>
                  </a:lnTo>
                  <a:lnTo>
                    <a:pt x="145287" y="0"/>
                  </a:lnTo>
                  <a:lnTo>
                    <a:pt x="1101344" y="0"/>
                  </a:lnTo>
                  <a:lnTo>
                    <a:pt x="1147275" y="7404"/>
                  </a:lnTo>
                  <a:lnTo>
                    <a:pt x="1187159" y="28025"/>
                  </a:lnTo>
                  <a:lnTo>
                    <a:pt x="1218606" y="59472"/>
                  </a:lnTo>
                  <a:lnTo>
                    <a:pt x="1239227" y="99356"/>
                  </a:lnTo>
                  <a:lnTo>
                    <a:pt x="1246632" y="145287"/>
                  </a:lnTo>
                  <a:lnTo>
                    <a:pt x="1246632" y="726439"/>
                  </a:lnTo>
                  <a:lnTo>
                    <a:pt x="1239227" y="772371"/>
                  </a:lnTo>
                  <a:lnTo>
                    <a:pt x="1218606" y="812255"/>
                  </a:lnTo>
                  <a:lnTo>
                    <a:pt x="1187159" y="843702"/>
                  </a:lnTo>
                  <a:lnTo>
                    <a:pt x="1147275" y="864323"/>
                  </a:lnTo>
                  <a:lnTo>
                    <a:pt x="1101344" y="871728"/>
                  </a:lnTo>
                  <a:lnTo>
                    <a:pt x="145287" y="871728"/>
                  </a:lnTo>
                  <a:lnTo>
                    <a:pt x="99356" y="864323"/>
                  </a:lnTo>
                  <a:lnTo>
                    <a:pt x="59472" y="843702"/>
                  </a:lnTo>
                  <a:lnTo>
                    <a:pt x="28025" y="812255"/>
                  </a:lnTo>
                  <a:lnTo>
                    <a:pt x="7404" y="772371"/>
                  </a:lnTo>
                  <a:lnTo>
                    <a:pt x="0" y="726439"/>
                  </a:lnTo>
                  <a:lnTo>
                    <a:pt x="0" y="1452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30044" y="2806911"/>
            <a:ext cx="1868805" cy="5657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160"/>
              </a:spcBef>
            </a:pPr>
            <a:r>
              <a:rPr sz="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(внесение</a:t>
            </a:r>
            <a:r>
              <a:rPr sz="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изменений)</a:t>
            </a:r>
            <a:endParaRPr sz="700" dirty="0">
              <a:latin typeface="Microsoft Sans Serif"/>
              <a:cs typeface="Microsoft Sans Serif"/>
            </a:endParaRPr>
          </a:p>
          <a:p>
            <a:pPr marL="45720" marR="988060" indent="-33655">
              <a:lnSpc>
                <a:spcPts val="1540"/>
              </a:lnSpc>
              <a:spcBef>
                <a:spcPts val="3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СОО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76117" y="3713734"/>
            <a:ext cx="1259840" cy="884555"/>
            <a:chOff x="2976117" y="3713734"/>
            <a:chExt cx="1259840" cy="884555"/>
          </a:xfrm>
        </p:grpSpPr>
        <p:sp>
          <p:nvSpPr>
            <p:cNvPr id="16" name="object 16"/>
            <p:cNvSpPr/>
            <p:nvPr/>
          </p:nvSpPr>
          <p:spPr>
            <a:xfrm>
              <a:off x="2982467" y="3720084"/>
              <a:ext cx="1247140" cy="871855"/>
            </a:xfrm>
            <a:custGeom>
              <a:avLst/>
              <a:gdLst/>
              <a:ahLst/>
              <a:cxnLst/>
              <a:rect l="l" t="t" r="r" b="b"/>
              <a:pathLst>
                <a:path w="1247139" h="871854">
                  <a:moveTo>
                    <a:pt x="1101344" y="0"/>
                  </a:moveTo>
                  <a:lnTo>
                    <a:pt x="145287" y="0"/>
                  </a:lnTo>
                  <a:lnTo>
                    <a:pt x="99356" y="7404"/>
                  </a:lnTo>
                  <a:lnTo>
                    <a:pt x="59472" y="28025"/>
                  </a:lnTo>
                  <a:lnTo>
                    <a:pt x="28025" y="59472"/>
                  </a:lnTo>
                  <a:lnTo>
                    <a:pt x="7404" y="99356"/>
                  </a:lnTo>
                  <a:lnTo>
                    <a:pt x="0" y="145288"/>
                  </a:lnTo>
                  <a:lnTo>
                    <a:pt x="0" y="726440"/>
                  </a:lnTo>
                  <a:lnTo>
                    <a:pt x="7404" y="772371"/>
                  </a:lnTo>
                  <a:lnTo>
                    <a:pt x="28025" y="812255"/>
                  </a:lnTo>
                  <a:lnTo>
                    <a:pt x="59472" y="843702"/>
                  </a:lnTo>
                  <a:lnTo>
                    <a:pt x="99356" y="864323"/>
                  </a:lnTo>
                  <a:lnTo>
                    <a:pt x="145287" y="871728"/>
                  </a:lnTo>
                  <a:lnTo>
                    <a:pt x="1101344" y="871728"/>
                  </a:lnTo>
                  <a:lnTo>
                    <a:pt x="1147275" y="864323"/>
                  </a:lnTo>
                  <a:lnTo>
                    <a:pt x="1187159" y="843702"/>
                  </a:lnTo>
                  <a:lnTo>
                    <a:pt x="1218606" y="812255"/>
                  </a:lnTo>
                  <a:lnTo>
                    <a:pt x="1239227" y="772371"/>
                  </a:lnTo>
                  <a:lnTo>
                    <a:pt x="1246632" y="726440"/>
                  </a:lnTo>
                  <a:lnTo>
                    <a:pt x="1246632" y="145288"/>
                  </a:lnTo>
                  <a:lnTo>
                    <a:pt x="1239227" y="99356"/>
                  </a:lnTo>
                  <a:lnTo>
                    <a:pt x="1218606" y="59472"/>
                  </a:lnTo>
                  <a:lnTo>
                    <a:pt x="1187159" y="28025"/>
                  </a:lnTo>
                  <a:lnTo>
                    <a:pt x="1147275" y="7404"/>
                  </a:lnTo>
                  <a:lnTo>
                    <a:pt x="110134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2467" y="3720084"/>
              <a:ext cx="1247140" cy="871855"/>
            </a:xfrm>
            <a:custGeom>
              <a:avLst/>
              <a:gdLst/>
              <a:ahLst/>
              <a:cxnLst/>
              <a:rect l="l" t="t" r="r" b="b"/>
              <a:pathLst>
                <a:path w="1247139" h="871854">
                  <a:moveTo>
                    <a:pt x="0" y="145288"/>
                  </a:moveTo>
                  <a:lnTo>
                    <a:pt x="7404" y="99356"/>
                  </a:lnTo>
                  <a:lnTo>
                    <a:pt x="28025" y="59472"/>
                  </a:lnTo>
                  <a:lnTo>
                    <a:pt x="59472" y="28025"/>
                  </a:lnTo>
                  <a:lnTo>
                    <a:pt x="99356" y="7404"/>
                  </a:lnTo>
                  <a:lnTo>
                    <a:pt x="145287" y="0"/>
                  </a:lnTo>
                  <a:lnTo>
                    <a:pt x="1101344" y="0"/>
                  </a:lnTo>
                  <a:lnTo>
                    <a:pt x="1147275" y="7404"/>
                  </a:lnTo>
                  <a:lnTo>
                    <a:pt x="1187159" y="28025"/>
                  </a:lnTo>
                  <a:lnTo>
                    <a:pt x="1218606" y="59472"/>
                  </a:lnTo>
                  <a:lnTo>
                    <a:pt x="1239227" y="99356"/>
                  </a:lnTo>
                  <a:lnTo>
                    <a:pt x="1246632" y="145288"/>
                  </a:lnTo>
                  <a:lnTo>
                    <a:pt x="1246632" y="726440"/>
                  </a:lnTo>
                  <a:lnTo>
                    <a:pt x="1239227" y="772371"/>
                  </a:lnTo>
                  <a:lnTo>
                    <a:pt x="1218606" y="812255"/>
                  </a:lnTo>
                  <a:lnTo>
                    <a:pt x="1187159" y="843702"/>
                  </a:lnTo>
                  <a:lnTo>
                    <a:pt x="1147275" y="864323"/>
                  </a:lnTo>
                  <a:lnTo>
                    <a:pt x="1101344" y="871728"/>
                  </a:lnTo>
                  <a:lnTo>
                    <a:pt x="145287" y="871728"/>
                  </a:lnTo>
                  <a:lnTo>
                    <a:pt x="99356" y="864323"/>
                  </a:lnTo>
                  <a:lnTo>
                    <a:pt x="59472" y="843702"/>
                  </a:lnTo>
                  <a:lnTo>
                    <a:pt x="28025" y="812255"/>
                  </a:lnTo>
                  <a:lnTo>
                    <a:pt x="7404" y="772371"/>
                  </a:lnTo>
                  <a:lnTo>
                    <a:pt x="0" y="726440"/>
                  </a:lnTo>
                  <a:lnTo>
                    <a:pt x="0" y="1452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73297" y="3820795"/>
            <a:ext cx="665480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ФРП,</a:t>
            </a:r>
            <a:endParaRPr sz="1400">
              <a:latin typeface="Calibri"/>
              <a:cs typeface="Calibri"/>
            </a:endParaRPr>
          </a:p>
          <a:p>
            <a:pPr marL="12065" marR="5080" indent="635" algn="ctr">
              <a:lnSpc>
                <a:spcPts val="154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единый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чебник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72" y="4878578"/>
            <a:ext cx="152400" cy="16001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72" y="5290058"/>
            <a:ext cx="152400" cy="1600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72" y="5701538"/>
            <a:ext cx="152400" cy="16001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72692" y="4659376"/>
            <a:ext cx="271272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Минпросвещения </a:t>
            </a:r>
            <a:r>
              <a:rPr sz="1800" spc="-20" dirty="0">
                <a:latin typeface="Microsoft Sans Serif"/>
                <a:cs typeface="Microsoft Sans Serif"/>
              </a:rPr>
              <a:t>России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МЧС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России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Минобороны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России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86603" y="2015021"/>
            <a:ext cx="2641600" cy="773288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lang="ru-RU" sz="1800" b="1" spc="-204" dirty="0" smtClean="0">
                <a:solidFill>
                  <a:srgbClr val="BC4336"/>
                </a:solidFill>
                <a:latin typeface="Arial"/>
                <a:cs typeface="Arial"/>
              </a:rPr>
              <a:t>У</a:t>
            </a:r>
            <a:r>
              <a:rPr lang="ru-RU" sz="1800" b="1" spc="-200" dirty="0" smtClean="0">
                <a:solidFill>
                  <a:srgbClr val="BC4336"/>
                </a:solidFill>
                <a:latin typeface="Arial"/>
                <a:cs typeface="Arial"/>
              </a:rPr>
              <a:t>Ч</a:t>
            </a:r>
            <a:r>
              <a:rPr lang="ru-RU" sz="1800" b="1" spc="-204" dirty="0" smtClean="0">
                <a:solidFill>
                  <a:srgbClr val="BC4336"/>
                </a:solidFill>
                <a:latin typeface="Arial"/>
                <a:cs typeface="Arial"/>
              </a:rPr>
              <a:t>ЕБНЫ</a:t>
            </a:r>
            <a:r>
              <a:rPr lang="ru-RU" sz="1800" b="1" spc="-170" dirty="0" smtClean="0">
                <a:solidFill>
                  <a:srgbClr val="BC4336"/>
                </a:solidFill>
                <a:latin typeface="Arial"/>
                <a:cs typeface="Arial"/>
              </a:rPr>
              <a:t>Е</a:t>
            </a:r>
            <a:r>
              <a:rPr lang="ru-RU" sz="1800" b="1" spc="-75" dirty="0" smtClean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lang="ru-RU" sz="1800" b="1" spc="-190" dirty="0" smtClean="0">
                <a:solidFill>
                  <a:srgbClr val="BC4336"/>
                </a:solidFill>
                <a:latin typeface="Arial"/>
                <a:cs typeface="Arial"/>
              </a:rPr>
              <a:t>СБОРЫ:</a:t>
            </a:r>
            <a:endParaRPr lang="ru-RU" sz="1800" dirty="0" smtClean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ü"/>
            </a:pPr>
            <a:r>
              <a:rPr sz="1400" dirty="0" smtClean="0">
                <a:latin typeface="Microsoft Sans Serif"/>
                <a:cs typeface="Microsoft Sans Serif"/>
              </a:rPr>
              <a:t>в</a:t>
            </a:r>
            <a:r>
              <a:rPr sz="1400" spc="15" dirty="0" smtClean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8-м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классе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(17</a:t>
            </a:r>
            <a:r>
              <a:rPr sz="1400" spc="-5" dirty="0">
                <a:latin typeface="Microsoft Sans Serif"/>
                <a:cs typeface="Microsoft Sans Serif"/>
              </a:rPr>
              <a:t> ч.,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3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дня)</a:t>
            </a:r>
            <a:endParaRPr sz="1400" dirty="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400" dirty="0" smtClean="0">
                <a:latin typeface="Microsoft Sans Serif"/>
                <a:cs typeface="Microsoft Sans Serif"/>
              </a:rPr>
              <a:t>в</a:t>
            </a:r>
            <a:r>
              <a:rPr sz="1400" spc="15" dirty="0" smtClean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10-м </a:t>
            </a:r>
            <a:r>
              <a:rPr sz="1400" spc="-15" dirty="0">
                <a:latin typeface="Microsoft Sans Serif"/>
                <a:cs typeface="Microsoft Sans Serif"/>
              </a:rPr>
              <a:t>классе </a:t>
            </a:r>
            <a:r>
              <a:rPr sz="1400" dirty="0">
                <a:latin typeface="Microsoft Sans Serif"/>
                <a:cs typeface="Microsoft Sans Serif"/>
              </a:rPr>
              <a:t>(35</a:t>
            </a:r>
            <a:r>
              <a:rPr sz="1400" spc="-10" dirty="0">
                <a:latin typeface="Microsoft Sans Serif"/>
                <a:cs typeface="Microsoft Sans Serif"/>
              </a:rPr>
              <a:t> ч,</a:t>
            </a:r>
            <a:r>
              <a:rPr sz="1400" spc="3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5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дней)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2284" y="4433570"/>
            <a:ext cx="140208" cy="14173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955794" y="4359402"/>
            <a:ext cx="6124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реализация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принципа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единства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пространства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4984" y="4911597"/>
            <a:ext cx="140208" cy="14173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2284" y="4009771"/>
            <a:ext cx="140208" cy="14173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8794" y="6131788"/>
            <a:ext cx="140208" cy="14173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2284" y="5253990"/>
            <a:ext cx="140208" cy="14173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955794" y="4738522"/>
            <a:ext cx="6594475" cy="158813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indent="12065">
              <a:lnSpc>
                <a:spcPct val="100000"/>
              </a:lnSpc>
              <a:spcBef>
                <a:spcPts val="87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выделение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ОБЗР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отдельную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предметную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область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1019810" algn="just">
              <a:lnSpc>
                <a:spcPct val="100000"/>
              </a:lnSpc>
              <a:spcBef>
                <a:spcPts val="77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содержание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b="1" spc="-15" dirty="0">
                <a:solidFill>
                  <a:srgbClr val="1F4E79"/>
                </a:solidFill>
                <a:latin typeface="Arial"/>
                <a:cs typeface="Arial"/>
              </a:rPr>
              <a:t>ФГОС</a:t>
            </a:r>
            <a:r>
              <a:rPr sz="1600" b="1" spc="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обновлено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учетом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приоритетов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научно-технологического</a:t>
            </a:r>
            <a:r>
              <a:rPr sz="1600" spc="-15" dirty="0">
                <a:latin typeface="Microsoft Sans Serif"/>
                <a:cs typeface="Microsoft Sans Serif"/>
              </a:rPr>
              <a:t> развития </a:t>
            </a:r>
            <a:r>
              <a:rPr sz="1600" spc="-25" dirty="0">
                <a:latin typeface="Microsoft Sans Serif"/>
                <a:cs typeface="Microsoft Sans Serif"/>
              </a:rPr>
              <a:t>Российской </a:t>
            </a:r>
            <a:r>
              <a:rPr sz="1600" spc="-30" dirty="0">
                <a:latin typeface="Microsoft Sans Serif"/>
                <a:cs typeface="Microsoft Sans Serif"/>
              </a:rPr>
              <a:t>Федерации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части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противодействия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различным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типам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угроз</a:t>
            </a:r>
            <a:endParaRPr sz="1600" dirty="0">
              <a:latin typeface="Microsoft Sans Serif"/>
              <a:cs typeface="Microsoft Sans Serif"/>
            </a:endParaRPr>
          </a:p>
          <a:p>
            <a:pPr marL="28575">
              <a:lnSpc>
                <a:spcPct val="100000"/>
              </a:lnSpc>
              <a:spcBef>
                <a:spcPts val="115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содержание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ФРП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дополнено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модулем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«Основы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военной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подготовки»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39080" y="3489705"/>
            <a:ext cx="4928235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215" dirty="0" smtClean="0">
                <a:solidFill>
                  <a:srgbClr val="BC4336"/>
                </a:solidFill>
                <a:latin typeface="Arial"/>
                <a:cs typeface="Arial"/>
              </a:rPr>
              <a:t>ОСН</a:t>
            </a:r>
            <a:r>
              <a:rPr lang="ru-RU" sz="1800" b="1" spc="-210" dirty="0" smtClean="0">
                <a:solidFill>
                  <a:srgbClr val="BC4336"/>
                </a:solidFill>
                <a:latin typeface="Arial"/>
                <a:cs typeface="Arial"/>
              </a:rPr>
              <a:t>О</a:t>
            </a:r>
            <a:r>
              <a:rPr lang="ru-RU" sz="1800" b="1" spc="-200" dirty="0" smtClean="0">
                <a:solidFill>
                  <a:srgbClr val="BC4336"/>
                </a:solidFill>
                <a:latin typeface="Arial"/>
                <a:cs typeface="Arial"/>
              </a:rPr>
              <a:t>ВНЫЕ</a:t>
            </a:r>
            <a:r>
              <a:rPr lang="ru-RU" sz="1800" b="1" spc="-85" dirty="0" smtClean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lang="ru-RU" sz="1800" b="1" spc="-195" dirty="0" smtClean="0">
                <a:solidFill>
                  <a:srgbClr val="BC4336"/>
                </a:solidFill>
                <a:latin typeface="Arial"/>
                <a:cs typeface="Arial"/>
              </a:rPr>
              <a:t>ИЗМЕ</a:t>
            </a:r>
            <a:r>
              <a:rPr lang="ru-RU" sz="1800" b="1" spc="-210" dirty="0" smtClean="0">
                <a:solidFill>
                  <a:srgbClr val="BC4336"/>
                </a:solidFill>
                <a:latin typeface="Arial"/>
                <a:cs typeface="Arial"/>
              </a:rPr>
              <a:t>Н</a:t>
            </a:r>
            <a:r>
              <a:rPr lang="ru-RU" sz="1800" b="1" spc="-190" dirty="0" smtClean="0">
                <a:solidFill>
                  <a:srgbClr val="BC4336"/>
                </a:solidFill>
                <a:latin typeface="Arial"/>
                <a:cs typeface="Arial"/>
              </a:rPr>
              <a:t>Е</a:t>
            </a:r>
            <a:r>
              <a:rPr lang="ru-RU" sz="1800" b="1" spc="-210" dirty="0" smtClean="0">
                <a:solidFill>
                  <a:srgbClr val="BC4336"/>
                </a:solidFill>
                <a:latin typeface="Arial"/>
                <a:cs typeface="Arial"/>
              </a:rPr>
              <a:t>Н</a:t>
            </a:r>
            <a:r>
              <a:rPr lang="ru-RU" sz="1800" b="1" spc="-195" dirty="0" smtClean="0">
                <a:solidFill>
                  <a:srgbClr val="BC4336"/>
                </a:solidFill>
                <a:latin typeface="Arial"/>
                <a:cs typeface="Arial"/>
              </a:rPr>
              <a:t>ИЯ</a:t>
            </a:r>
            <a:endParaRPr lang="ru-RU" sz="1800" dirty="0" smtClean="0">
              <a:latin typeface="Arial"/>
              <a:cs typeface="Arial"/>
            </a:endParaRPr>
          </a:p>
          <a:p>
            <a:pPr marL="128905">
              <a:lnSpc>
                <a:spcPct val="100000"/>
              </a:lnSpc>
              <a:spcBef>
                <a:spcPts val="1345"/>
              </a:spcBef>
            </a:pPr>
            <a:r>
              <a:rPr sz="1600" spc="-25" dirty="0" smtClean="0">
                <a:latin typeface="Microsoft Sans Serif"/>
                <a:cs typeface="Microsoft Sans Serif"/>
              </a:rPr>
              <a:t>ОБЗР</a:t>
            </a:r>
            <a:r>
              <a:rPr sz="1600" spc="20" dirty="0" smtClean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=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ОБЖ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+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НВП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+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патриотическое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воспитание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81144" y="2087879"/>
            <a:ext cx="434340" cy="367665"/>
          </a:xfrm>
          <a:custGeom>
            <a:avLst/>
            <a:gdLst/>
            <a:ahLst/>
            <a:cxnLst/>
            <a:rect l="l" t="t" r="r" b="b"/>
            <a:pathLst>
              <a:path w="434339" h="367664">
                <a:moveTo>
                  <a:pt x="356616" y="36703"/>
                </a:moveTo>
                <a:lnTo>
                  <a:pt x="333298" y="2882"/>
                </a:lnTo>
                <a:lnTo>
                  <a:pt x="331216" y="2489"/>
                </a:lnTo>
                <a:lnTo>
                  <a:pt x="331216" y="29972"/>
                </a:lnTo>
                <a:lnTo>
                  <a:pt x="331216" y="288417"/>
                </a:lnTo>
                <a:lnTo>
                  <a:pt x="325501" y="293878"/>
                </a:lnTo>
                <a:lnTo>
                  <a:pt x="305816" y="293878"/>
                </a:lnTo>
                <a:lnTo>
                  <a:pt x="305816" y="244856"/>
                </a:lnTo>
                <a:lnTo>
                  <a:pt x="305816" y="220472"/>
                </a:lnTo>
                <a:lnTo>
                  <a:pt x="305816" y="97917"/>
                </a:lnTo>
                <a:lnTo>
                  <a:pt x="305816" y="24511"/>
                </a:lnTo>
                <a:lnTo>
                  <a:pt x="325501" y="24511"/>
                </a:lnTo>
                <a:lnTo>
                  <a:pt x="331216" y="29972"/>
                </a:lnTo>
                <a:lnTo>
                  <a:pt x="331216" y="2489"/>
                </a:lnTo>
                <a:lnTo>
                  <a:pt x="318516" y="0"/>
                </a:lnTo>
                <a:lnTo>
                  <a:pt x="292862" y="0"/>
                </a:lnTo>
                <a:lnTo>
                  <a:pt x="292735" y="127"/>
                </a:lnTo>
                <a:lnTo>
                  <a:pt x="291719" y="127"/>
                </a:lnTo>
                <a:lnTo>
                  <a:pt x="287528" y="1435"/>
                </a:lnTo>
                <a:lnTo>
                  <a:pt x="272567" y="9715"/>
                </a:lnTo>
                <a:lnTo>
                  <a:pt x="162560" y="73406"/>
                </a:lnTo>
                <a:lnTo>
                  <a:pt x="153289" y="73406"/>
                </a:lnTo>
                <a:lnTo>
                  <a:pt x="153289" y="97917"/>
                </a:lnTo>
                <a:lnTo>
                  <a:pt x="153289" y="220472"/>
                </a:lnTo>
                <a:lnTo>
                  <a:pt x="127889" y="220472"/>
                </a:lnTo>
                <a:lnTo>
                  <a:pt x="127889" y="97917"/>
                </a:lnTo>
                <a:lnTo>
                  <a:pt x="153289" y="97917"/>
                </a:lnTo>
                <a:lnTo>
                  <a:pt x="153289" y="73406"/>
                </a:lnTo>
                <a:lnTo>
                  <a:pt x="89789" y="73406"/>
                </a:lnTo>
                <a:lnTo>
                  <a:pt x="55067" y="80213"/>
                </a:lnTo>
                <a:lnTo>
                  <a:pt x="26504" y="98602"/>
                </a:lnTo>
                <a:lnTo>
                  <a:pt x="7124" y="125831"/>
                </a:lnTo>
                <a:lnTo>
                  <a:pt x="0" y="159131"/>
                </a:lnTo>
                <a:lnTo>
                  <a:pt x="5981" y="189661"/>
                </a:lnTo>
                <a:lnTo>
                  <a:pt x="22390" y="215290"/>
                </a:lnTo>
                <a:lnTo>
                  <a:pt x="46875" y="233984"/>
                </a:lnTo>
                <a:lnTo>
                  <a:pt x="77089" y="243713"/>
                </a:lnTo>
                <a:lnTo>
                  <a:pt x="77089" y="330581"/>
                </a:lnTo>
                <a:lnTo>
                  <a:pt x="80073" y="344893"/>
                </a:lnTo>
                <a:lnTo>
                  <a:pt x="88226" y="356552"/>
                </a:lnTo>
                <a:lnTo>
                  <a:pt x="100330" y="364413"/>
                </a:lnTo>
                <a:lnTo>
                  <a:pt x="115189" y="367284"/>
                </a:lnTo>
                <a:lnTo>
                  <a:pt x="130035" y="364413"/>
                </a:lnTo>
                <a:lnTo>
                  <a:pt x="142138" y="356552"/>
                </a:lnTo>
                <a:lnTo>
                  <a:pt x="150291" y="344893"/>
                </a:lnTo>
                <a:lnTo>
                  <a:pt x="153289" y="330581"/>
                </a:lnTo>
                <a:lnTo>
                  <a:pt x="153289" y="244856"/>
                </a:lnTo>
                <a:lnTo>
                  <a:pt x="162560" y="244856"/>
                </a:lnTo>
                <a:lnTo>
                  <a:pt x="272059" y="308292"/>
                </a:lnTo>
                <a:lnTo>
                  <a:pt x="287604" y="316903"/>
                </a:lnTo>
                <a:lnTo>
                  <a:pt x="292227" y="318389"/>
                </a:lnTo>
                <a:lnTo>
                  <a:pt x="318516" y="318389"/>
                </a:lnTo>
                <a:lnTo>
                  <a:pt x="333298" y="315442"/>
                </a:lnTo>
                <a:lnTo>
                  <a:pt x="345414" y="307555"/>
                </a:lnTo>
                <a:lnTo>
                  <a:pt x="353606" y="295871"/>
                </a:lnTo>
                <a:lnTo>
                  <a:pt x="354025" y="293878"/>
                </a:lnTo>
                <a:lnTo>
                  <a:pt x="356616" y="281559"/>
                </a:lnTo>
                <a:lnTo>
                  <a:pt x="356616" y="36703"/>
                </a:lnTo>
                <a:close/>
              </a:path>
              <a:path w="434339" h="367664">
                <a:moveTo>
                  <a:pt x="432816" y="151765"/>
                </a:moveTo>
                <a:lnTo>
                  <a:pt x="427228" y="146304"/>
                </a:lnTo>
                <a:lnTo>
                  <a:pt x="395097" y="146304"/>
                </a:lnTo>
                <a:lnTo>
                  <a:pt x="388112" y="146304"/>
                </a:lnTo>
                <a:lnTo>
                  <a:pt x="382524" y="151765"/>
                </a:lnTo>
                <a:lnTo>
                  <a:pt x="382524" y="165227"/>
                </a:lnTo>
                <a:lnTo>
                  <a:pt x="388112" y="170688"/>
                </a:lnTo>
                <a:lnTo>
                  <a:pt x="427228" y="170688"/>
                </a:lnTo>
                <a:lnTo>
                  <a:pt x="432816" y="165227"/>
                </a:lnTo>
                <a:lnTo>
                  <a:pt x="432816" y="151765"/>
                </a:lnTo>
                <a:close/>
              </a:path>
              <a:path w="434339" h="367664">
                <a:moveTo>
                  <a:pt x="434340" y="229362"/>
                </a:moveTo>
                <a:lnTo>
                  <a:pt x="401447" y="197739"/>
                </a:lnTo>
                <a:lnTo>
                  <a:pt x="398272" y="196596"/>
                </a:lnTo>
                <a:lnTo>
                  <a:pt x="394970" y="196596"/>
                </a:lnTo>
                <a:lnTo>
                  <a:pt x="391668" y="196596"/>
                </a:lnTo>
                <a:lnTo>
                  <a:pt x="388493" y="197739"/>
                </a:lnTo>
                <a:lnTo>
                  <a:pt x="381000" y="204978"/>
                </a:lnTo>
                <a:lnTo>
                  <a:pt x="381000" y="212598"/>
                </a:lnTo>
                <a:lnTo>
                  <a:pt x="411353" y="241808"/>
                </a:lnTo>
                <a:lnTo>
                  <a:pt x="413893" y="244094"/>
                </a:lnTo>
                <a:lnTo>
                  <a:pt x="417068" y="245364"/>
                </a:lnTo>
                <a:lnTo>
                  <a:pt x="423672" y="245364"/>
                </a:lnTo>
                <a:lnTo>
                  <a:pt x="426847" y="244094"/>
                </a:lnTo>
                <a:lnTo>
                  <a:pt x="429387" y="241808"/>
                </a:lnTo>
                <a:lnTo>
                  <a:pt x="434340" y="236982"/>
                </a:lnTo>
                <a:lnTo>
                  <a:pt x="434340" y="229362"/>
                </a:lnTo>
                <a:close/>
              </a:path>
              <a:path w="434339" h="367664">
                <a:moveTo>
                  <a:pt x="434340" y="81534"/>
                </a:moveTo>
                <a:lnTo>
                  <a:pt x="426847" y="74295"/>
                </a:lnTo>
                <a:lnTo>
                  <a:pt x="423672" y="73152"/>
                </a:lnTo>
                <a:lnTo>
                  <a:pt x="420370" y="73152"/>
                </a:lnTo>
                <a:lnTo>
                  <a:pt x="417068" y="73152"/>
                </a:lnTo>
                <a:lnTo>
                  <a:pt x="413893" y="74295"/>
                </a:lnTo>
                <a:lnTo>
                  <a:pt x="381000" y="105918"/>
                </a:lnTo>
                <a:lnTo>
                  <a:pt x="381000" y="113538"/>
                </a:lnTo>
                <a:lnTo>
                  <a:pt x="385953" y="118364"/>
                </a:lnTo>
                <a:lnTo>
                  <a:pt x="388493" y="120650"/>
                </a:lnTo>
                <a:lnTo>
                  <a:pt x="391668" y="121920"/>
                </a:lnTo>
                <a:lnTo>
                  <a:pt x="398272" y="121920"/>
                </a:lnTo>
                <a:lnTo>
                  <a:pt x="401447" y="120650"/>
                </a:lnTo>
                <a:lnTo>
                  <a:pt x="403987" y="118364"/>
                </a:lnTo>
                <a:lnTo>
                  <a:pt x="434340" y="89154"/>
                </a:lnTo>
                <a:lnTo>
                  <a:pt x="434340" y="81534"/>
                </a:lnTo>
                <a:close/>
              </a:path>
            </a:pathLst>
          </a:custGeom>
          <a:solidFill>
            <a:srgbClr val="BC4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8942" y="1741931"/>
            <a:ext cx="466725" cy="437515"/>
          </a:xfrm>
          <a:custGeom>
            <a:avLst/>
            <a:gdLst/>
            <a:ahLst/>
            <a:cxnLst/>
            <a:rect l="l" t="t" r="r" b="b"/>
            <a:pathLst>
              <a:path w="466725" h="437514">
                <a:moveTo>
                  <a:pt x="196545" y="82423"/>
                </a:moveTo>
                <a:lnTo>
                  <a:pt x="190881" y="77724"/>
                </a:lnTo>
                <a:lnTo>
                  <a:pt x="184632" y="77724"/>
                </a:lnTo>
                <a:lnTo>
                  <a:pt x="178396" y="77724"/>
                </a:lnTo>
                <a:lnTo>
                  <a:pt x="172161" y="82423"/>
                </a:lnTo>
                <a:lnTo>
                  <a:pt x="172161" y="92837"/>
                </a:lnTo>
                <a:lnTo>
                  <a:pt x="177825" y="97536"/>
                </a:lnTo>
                <a:lnTo>
                  <a:pt x="190881" y="97536"/>
                </a:lnTo>
                <a:lnTo>
                  <a:pt x="196545" y="92837"/>
                </a:lnTo>
                <a:lnTo>
                  <a:pt x="196545" y="82423"/>
                </a:lnTo>
                <a:close/>
              </a:path>
              <a:path w="466725" h="437514">
                <a:moveTo>
                  <a:pt x="239217" y="2413"/>
                </a:moveTo>
                <a:lnTo>
                  <a:pt x="235369" y="0"/>
                </a:lnTo>
                <a:lnTo>
                  <a:pt x="110871" y="0"/>
                </a:lnTo>
                <a:lnTo>
                  <a:pt x="108115" y="3340"/>
                </a:lnTo>
                <a:lnTo>
                  <a:pt x="108115" y="21844"/>
                </a:lnTo>
                <a:lnTo>
                  <a:pt x="108115" y="93345"/>
                </a:lnTo>
                <a:lnTo>
                  <a:pt x="25641" y="93345"/>
                </a:lnTo>
                <a:lnTo>
                  <a:pt x="108115" y="21844"/>
                </a:lnTo>
                <a:lnTo>
                  <a:pt x="108115" y="3340"/>
                </a:lnTo>
                <a:lnTo>
                  <a:pt x="105410" y="6604"/>
                </a:lnTo>
                <a:lnTo>
                  <a:pt x="102108" y="9525"/>
                </a:lnTo>
                <a:lnTo>
                  <a:pt x="2705" y="95250"/>
                </a:lnTo>
                <a:lnTo>
                  <a:pt x="0" y="97155"/>
                </a:lnTo>
                <a:lnTo>
                  <a:pt x="0" y="351790"/>
                </a:lnTo>
                <a:lnTo>
                  <a:pt x="3251" y="355092"/>
                </a:lnTo>
                <a:lnTo>
                  <a:pt x="12014" y="355092"/>
                </a:lnTo>
                <a:lnTo>
                  <a:pt x="15265" y="351790"/>
                </a:lnTo>
                <a:lnTo>
                  <a:pt x="15265" y="106172"/>
                </a:lnTo>
                <a:lnTo>
                  <a:pt x="119583" y="106172"/>
                </a:lnTo>
                <a:lnTo>
                  <a:pt x="122885" y="102870"/>
                </a:lnTo>
                <a:lnTo>
                  <a:pt x="122885" y="93345"/>
                </a:lnTo>
                <a:lnTo>
                  <a:pt x="122885" y="21844"/>
                </a:lnTo>
                <a:lnTo>
                  <a:pt x="122885" y="12319"/>
                </a:lnTo>
                <a:lnTo>
                  <a:pt x="235915" y="12319"/>
                </a:lnTo>
                <a:lnTo>
                  <a:pt x="239217" y="9525"/>
                </a:lnTo>
                <a:lnTo>
                  <a:pt x="239217" y="2413"/>
                </a:lnTo>
                <a:close/>
              </a:path>
              <a:path w="466725" h="437514">
                <a:moveTo>
                  <a:pt x="298602" y="376428"/>
                </a:moveTo>
                <a:lnTo>
                  <a:pt x="295351" y="373380"/>
                </a:lnTo>
                <a:lnTo>
                  <a:pt x="188963" y="373380"/>
                </a:lnTo>
                <a:lnTo>
                  <a:pt x="184607" y="373380"/>
                </a:lnTo>
                <a:lnTo>
                  <a:pt x="181305" y="376428"/>
                </a:lnTo>
                <a:lnTo>
                  <a:pt x="181305" y="382905"/>
                </a:lnTo>
                <a:lnTo>
                  <a:pt x="184607" y="385572"/>
                </a:lnTo>
                <a:lnTo>
                  <a:pt x="295351" y="385572"/>
                </a:lnTo>
                <a:lnTo>
                  <a:pt x="298602" y="382905"/>
                </a:lnTo>
                <a:lnTo>
                  <a:pt x="298602" y="376428"/>
                </a:lnTo>
                <a:close/>
              </a:path>
              <a:path w="466725" h="437514">
                <a:moveTo>
                  <a:pt x="298602" y="300990"/>
                </a:moveTo>
                <a:lnTo>
                  <a:pt x="298056" y="297561"/>
                </a:lnTo>
                <a:lnTo>
                  <a:pt x="295363" y="294132"/>
                </a:lnTo>
                <a:lnTo>
                  <a:pt x="86817" y="294132"/>
                </a:lnTo>
                <a:lnTo>
                  <a:pt x="82486" y="294132"/>
                </a:lnTo>
                <a:lnTo>
                  <a:pt x="79197" y="297561"/>
                </a:lnTo>
                <a:lnTo>
                  <a:pt x="79197" y="304927"/>
                </a:lnTo>
                <a:lnTo>
                  <a:pt x="82486" y="307848"/>
                </a:lnTo>
                <a:lnTo>
                  <a:pt x="295363" y="307848"/>
                </a:lnTo>
                <a:lnTo>
                  <a:pt x="298602" y="304927"/>
                </a:lnTo>
                <a:lnTo>
                  <a:pt x="298602" y="300990"/>
                </a:lnTo>
                <a:close/>
              </a:path>
              <a:path w="466725" h="437514">
                <a:moveTo>
                  <a:pt x="298602" y="270002"/>
                </a:moveTo>
                <a:lnTo>
                  <a:pt x="298056" y="265938"/>
                </a:lnTo>
                <a:lnTo>
                  <a:pt x="295363" y="263652"/>
                </a:lnTo>
                <a:lnTo>
                  <a:pt x="86817" y="263652"/>
                </a:lnTo>
                <a:lnTo>
                  <a:pt x="82486" y="263652"/>
                </a:lnTo>
                <a:lnTo>
                  <a:pt x="79197" y="266319"/>
                </a:lnTo>
                <a:lnTo>
                  <a:pt x="79197" y="273177"/>
                </a:lnTo>
                <a:lnTo>
                  <a:pt x="82486" y="275844"/>
                </a:lnTo>
                <a:lnTo>
                  <a:pt x="295363" y="275844"/>
                </a:lnTo>
                <a:lnTo>
                  <a:pt x="298602" y="273177"/>
                </a:lnTo>
                <a:lnTo>
                  <a:pt x="298602" y="270002"/>
                </a:lnTo>
                <a:close/>
              </a:path>
              <a:path w="466725" h="437514">
                <a:moveTo>
                  <a:pt x="298602" y="236982"/>
                </a:moveTo>
                <a:lnTo>
                  <a:pt x="298056" y="233045"/>
                </a:lnTo>
                <a:lnTo>
                  <a:pt x="295363" y="230124"/>
                </a:lnTo>
                <a:lnTo>
                  <a:pt x="86817" y="230124"/>
                </a:lnTo>
                <a:lnTo>
                  <a:pt x="82486" y="230124"/>
                </a:lnTo>
                <a:lnTo>
                  <a:pt x="79197" y="233045"/>
                </a:lnTo>
                <a:lnTo>
                  <a:pt x="79197" y="240411"/>
                </a:lnTo>
                <a:lnTo>
                  <a:pt x="82486" y="243840"/>
                </a:lnTo>
                <a:lnTo>
                  <a:pt x="295363" y="243840"/>
                </a:lnTo>
                <a:lnTo>
                  <a:pt x="298602" y="240411"/>
                </a:lnTo>
                <a:lnTo>
                  <a:pt x="298602" y="236982"/>
                </a:lnTo>
                <a:close/>
              </a:path>
              <a:path w="466725" h="437514">
                <a:moveTo>
                  <a:pt x="298602" y="201168"/>
                </a:moveTo>
                <a:lnTo>
                  <a:pt x="295363" y="198120"/>
                </a:lnTo>
                <a:lnTo>
                  <a:pt x="86817" y="198120"/>
                </a:lnTo>
                <a:lnTo>
                  <a:pt x="82486" y="198120"/>
                </a:lnTo>
                <a:lnTo>
                  <a:pt x="79197" y="201168"/>
                </a:lnTo>
                <a:lnTo>
                  <a:pt x="79197" y="207645"/>
                </a:lnTo>
                <a:lnTo>
                  <a:pt x="82486" y="210312"/>
                </a:lnTo>
                <a:lnTo>
                  <a:pt x="295363" y="210312"/>
                </a:lnTo>
                <a:lnTo>
                  <a:pt x="298602" y="207645"/>
                </a:lnTo>
                <a:lnTo>
                  <a:pt x="298602" y="201168"/>
                </a:lnTo>
                <a:close/>
              </a:path>
              <a:path w="466725" h="437514">
                <a:moveTo>
                  <a:pt x="376377" y="2413"/>
                </a:moveTo>
                <a:lnTo>
                  <a:pt x="373126" y="0"/>
                </a:lnTo>
                <a:lnTo>
                  <a:pt x="260350" y="0"/>
                </a:lnTo>
                <a:lnTo>
                  <a:pt x="256006" y="0"/>
                </a:lnTo>
                <a:lnTo>
                  <a:pt x="252717" y="2921"/>
                </a:lnTo>
                <a:lnTo>
                  <a:pt x="252717" y="9906"/>
                </a:lnTo>
                <a:lnTo>
                  <a:pt x="256006" y="12827"/>
                </a:lnTo>
                <a:lnTo>
                  <a:pt x="361696" y="12827"/>
                </a:lnTo>
                <a:lnTo>
                  <a:pt x="361696" y="424053"/>
                </a:lnTo>
                <a:lnTo>
                  <a:pt x="15227" y="424053"/>
                </a:lnTo>
                <a:lnTo>
                  <a:pt x="15227" y="370205"/>
                </a:lnTo>
                <a:lnTo>
                  <a:pt x="11430" y="367284"/>
                </a:lnTo>
                <a:lnTo>
                  <a:pt x="3238" y="367284"/>
                </a:lnTo>
                <a:lnTo>
                  <a:pt x="0" y="370205"/>
                </a:lnTo>
                <a:lnTo>
                  <a:pt x="0" y="434086"/>
                </a:lnTo>
                <a:lnTo>
                  <a:pt x="3238" y="437388"/>
                </a:lnTo>
                <a:lnTo>
                  <a:pt x="372579" y="437388"/>
                </a:lnTo>
                <a:lnTo>
                  <a:pt x="375831" y="434086"/>
                </a:lnTo>
                <a:lnTo>
                  <a:pt x="375831" y="7112"/>
                </a:lnTo>
                <a:lnTo>
                  <a:pt x="376377" y="2413"/>
                </a:lnTo>
                <a:close/>
              </a:path>
              <a:path w="466725" h="437514">
                <a:moveTo>
                  <a:pt x="466293" y="26543"/>
                </a:moveTo>
                <a:lnTo>
                  <a:pt x="463892" y="16192"/>
                </a:lnTo>
                <a:lnTo>
                  <a:pt x="460908" y="12319"/>
                </a:lnTo>
                <a:lnTo>
                  <a:pt x="457365" y="7747"/>
                </a:lnTo>
                <a:lnTo>
                  <a:pt x="452132" y="4686"/>
                </a:lnTo>
                <a:lnTo>
                  <a:pt x="452132" y="71628"/>
                </a:lnTo>
                <a:lnTo>
                  <a:pt x="452132" y="97790"/>
                </a:lnTo>
                <a:lnTo>
                  <a:pt x="420001" y="97790"/>
                </a:lnTo>
                <a:lnTo>
                  <a:pt x="420001" y="71628"/>
                </a:lnTo>
                <a:lnTo>
                  <a:pt x="452132" y="71628"/>
                </a:lnTo>
                <a:lnTo>
                  <a:pt x="452132" y="4686"/>
                </a:lnTo>
                <a:lnTo>
                  <a:pt x="451573" y="4368"/>
                </a:lnTo>
                <a:lnTo>
                  <a:pt x="451573" y="19050"/>
                </a:lnTo>
                <a:lnTo>
                  <a:pt x="451573" y="58801"/>
                </a:lnTo>
                <a:lnTo>
                  <a:pt x="420001" y="58801"/>
                </a:lnTo>
                <a:lnTo>
                  <a:pt x="420001" y="18542"/>
                </a:lnTo>
                <a:lnTo>
                  <a:pt x="427634" y="12319"/>
                </a:lnTo>
                <a:lnTo>
                  <a:pt x="444500" y="12319"/>
                </a:lnTo>
                <a:lnTo>
                  <a:pt x="451573" y="19050"/>
                </a:lnTo>
                <a:lnTo>
                  <a:pt x="451573" y="4368"/>
                </a:lnTo>
                <a:lnTo>
                  <a:pt x="447687" y="2082"/>
                </a:lnTo>
                <a:lnTo>
                  <a:pt x="435813" y="0"/>
                </a:lnTo>
                <a:lnTo>
                  <a:pt x="423926" y="2082"/>
                </a:lnTo>
                <a:lnTo>
                  <a:pt x="414248" y="7747"/>
                </a:lnTo>
                <a:lnTo>
                  <a:pt x="407720" y="16192"/>
                </a:lnTo>
                <a:lnTo>
                  <a:pt x="405333" y="26543"/>
                </a:lnTo>
                <a:lnTo>
                  <a:pt x="405333" y="194945"/>
                </a:lnTo>
                <a:lnTo>
                  <a:pt x="408571" y="197866"/>
                </a:lnTo>
                <a:lnTo>
                  <a:pt x="416763" y="197866"/>
                </a:lnTo>
                <a:lnTo>
                  <a:pt x="420001" y="194945"/>
                </a:lnTo>
                <a:lnTo>
                  <a:pt x="420001" y="110109"/>
                </a:lnTo>
                <a:lnTo>
                  <a:pt x="452132" y="110109"/>
                </a:lnTo>
                <a:lnTo>
                  <a:pt x="452132" y="369570"/>
                </a:lnTo>
                <a:lnTo>
                  <a:pt x="449389" y="369570"/>
                </a:lnTo>
                <a:lnTo>
                  <a:pt x="449389" y="382397"/>
                </a:lnTo>
                <a:lnTo>
                  <a:pt x="443395" y="419354"/>
                </a:lnTo>
                <a:lnTo>
                  <a:pt x="442353" y="422148"/>
                </a:lnTo>
                <a:lnTo>
                  <a:pt x="439610" y="424561"/>
                </a:lnTo>
                <a:lnTo>
                  <a:pt x="433070" y="424561"/>
                </a:lnTo>
                <a:lnTo>
                  <a:pt x="429831" y="422148"/>
                </a:lnTo>
                <a:lnTo>
                  <a:pt x="429831" y="419354"/>
                </a:lnTo>
                <a:lnTo>
                  <a:pt x="424383" y="382397"/>
                </a:lnTo>
                <a:lnTo>
                  <a:pt x="449389" y="382397"/>
                </a:lnTo>
                <a:lnTo>
                  <a:pt x="449389" y="369570"/>
                </a:lnTo>
                <a:lnTo>
                  <a:pt x="420001" y="369570"/>
                </a:lnTo>
                <a:lnTo>
                  <a:pt x="420001" y="212979"/>
                </a:lnTo>
                <a:lnTo>
                  <a:pt x="416763" y="209677"/>
                </a:lnTo>
                <a:lnTo>
                  <a:pt x="408571" y="209677"/>
                </a:lnTo>
                <a:lnTo>
                  <a:pt x="405333" y="212979"/>
                </a:lnTo>
                <a:lnTo>
                  <a:pt x="405333" y="378079"/>
                </a:lnTo>
                <a:lnTo>
                  <a:pt x="406425" y="379984"/>
                </a:lnTo>
                <a:lnTo>
                  <a:pt x="408076" y="380873"/>
                </a:lnTo>
                <a:lnTo>
                  <a:pt x="414058" y="420751"/>
                </a:lnTo>
                <a:lnTo>
                  <a:pt x="416598" y="427380"/>
                </a:lnTo>
                <a:lnTo>
                  <a:pt x="421449" y="432650"/>
                </a:lnTo>
                <a:lnTo>
                  <a:pt x="428040" y="436130"/>
                </a:lnTo>
                <a:lnTo>
                  <a:pt x="435813" y="437388"/>
                </a:lnTo>
                <a:lnTo>
                  <a:pt x="443636" y="436130"/>
                </a:lnTo>
                <a:lnTo>
                  <a:pt x="450342" y="432650"/>
                </a:lnTo>
                <a:lnTo>
                  <a:pt x="455231" y="427380"/>
                </a:lnTo>
                <a:lnTo>
                  <a:pt x="456222" y="424561"/>
                </a:lnTo>
                <a:lnTo>
                  <a:pt x="457568" y="420751"/>
                </a:lnTo>
                <a:lnTo>
                  <a:pt x="463321" y="382397"/>
                </a:lnTo>
                <a:lnTo>
                  <a:pt x="463550" y="380873"/>
                </a:lnTo>
                <a:lnTo>
                  <a:pt x="465747" y="379984"/>
                </a:lnTo>
                <a:lnTo>
                  <a:pt x="466293" y="378079"/>
                </a:lnTo>
                <a:lnTo>
                  <a:pt x="466293" y="369570"/>
                </a:lnTo>
                <a:lnTo>
                  <a:pt x="466293" y="110109"/>
                </a:lnTo>
                <a:lnTo>
                  <a:pt x="466293" y="97790"/>
                </a:lnTo>
                <a:lnTo>
                  <a:pt x="466293" y="71628"/>
                </a:lnTo>
                <a:lnTo>
                  <a:pt x="466293" y="58801"/>
                </a:lnTo>
                <a:lnTo>
                  <a:pt x="466293" y="26543"/>
                </a:lnTo>
                <a:close/>
              </a:path>
            </a:pathLst>
          </a:custGeom>
          <a:solidFill>
            <a:srgbClr val="BC4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930" y="4514088"/>
            <a:ext cx="499795" cy="498348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0" y="5987798"/>
            <a:ext cx="4695825" cy="870585"/>
            <a:chOff x="0" y="5987798"/>
            <a:chExt cx="4695825" cy="870585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87798"/>
              <a:ext cx="4695444" cy="87019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65519"/>
              <a:ext cx="4596384" cy="66294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34772" y="6118961"/>
            <a:ext cx="400431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spc="-2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ФЗ</a:t>
            </a:r>
            <a:r>
              <a:rPr lang="ru-RU" sz="1400" spc="-2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lang="ru-RU" sz="1400" spc="-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августа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479-ФЗ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внесении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изменений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ФЗ</a:t>
            </a:r>
            <a:r>
              <a:rPr sz="1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Федерации»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14537" y="1375740"/>
            <a:ext cx="3305555" cy="22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5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127" y="462277"/>
            <a:ext cx="518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b="1" spc="-10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565" y="1687438"/>
            <a:ext cx="4852670" cy="5171440"/>
            <a:chOff x="0" y="1687067"/>
            <a:chExt cx="4852670" cy="5171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87798"/>
              <a:ext cx="4695444" cy="870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65520"/>
              <a:ext cx="4596384" cy="6629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2436" y="1687067"/>
              <a:ext cx="557784" cy="5577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1714499"/>
              <a:ext cx="569976" cy="5684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6344" y="1714499"/>
              <a:ext cx="576072" cy="5745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561" y="5201411"/>
              <a:ext cx="559435" cy="559435"/>
            </a:xfrm>
            <a:custGeom>
              <a:avLst/>
              <a:gdLst/>
              <a:ahLst/>
              <a:cxnLst/>
              <a:rect l="l" t="t" r="r" b="b"/>
              <a:pathLst>
                <a:path w="559435" h="559435">
                  <a:moveTo>
                    <a:pt x="279637" y="0"/>
                  </a:moveTo>
                  <a:lnTo>
                    <a:pt x="225237" y="5417"/>
                  </a:lnTo>
                  <a:lnTo>
                    <a:pt x="173475" y="21336"/>
                  </a:lnTo>
                  <a:lnTo>
                    <a:pt x="125546" y="47255"/>
                  </a:lnTo>
                  <a:lnTo>
                    <a:pt x="82647" y="82676"/>
                  </a:lnTo>
                  <a:lnTo>
                    <a:pt x="47256" y="125599"/>
                  </a:lnTo>
                  <a:lnTo>
                    <a:pt x="21344" y="173545"/>
                  </a:lnTo>
                  <a:lnTo>
                    <a:pt x="5421" y="225301"/>
                  </a:lnTo>
                  <a:lnTo>
                    <a:pt x="0" y="279653"/>
                  </a:lnTo>
                  <a:lnTo>
                    <a:pt x="5421" y="334009"/>
                  </a:lnTo>
                  <a:lnTo>
                    <a:pt x="21344" y="385772"/>
                  </a:lnTo>
                  <a:lnTo>
                    <a:pt x="47256" y="433719"/>
                  </a:lnTo>
                  <a:lnTo>
                    <a:pt x="82647" y="476631"/>
                  </a:lnTo>
                  <a:lnTo>
                    <a:pt x="125546" y="512036"/>
                  </a:lnTo>
                  <a:lnTo>
                    <a:pt x="173475" y="537957"/>
                  </a:lnTo>
                  <a:lnTo>
                    <a:pt x="225237" y="553885"/>
                  </a:lnTo>
                  <a:lnTo>
                    <a:pt x="279637" y="559307"/>
                  </a:lnTo>
                  <a:lnTo>
                    <a:pt x="333977" y="553885"/>
                  </a:lnTo>
                  <a:lnTo>
                    <a:pt x="385704" y="537957"/>
                  </a:lnTo>
                  <a:lnTo>
                    <a:pt x="433617" y="512036"/>
                  </a:lnTo>
                  <a:lnTo>
                    <a:pt x="476512" y="476631"/>
                  </a:lnTo>
                  <a:lnTo>
                    <a:pt x="511937" y="433719"/>
                  </a:lnTo>
                  <a:lnTo>
                    <a:pt x="537888" y="385772"/>
                  </a:lnTo>
                  <a:lnTo>
                    <a:pt x="537989" y="385444"/>
                  </a:lnTo>
                  <a:lnTo>
                    <a:pt x="255469" y="385444"/>
                  </a:lnTo>
                  <a:lnTo>
                    <a:pt x="245978" y="384488"/>
                  </a:lnTo>
                  <a:lnTo>
                    <a:pt x="155113" y="305562"/>
                  </a:lnTo>
                  <a:lnTo>
                    <a:pt x="139067" y="270335"/>
                  </a:lnTo>
                  <a:lnTo>
                    <a:pt x="142415" y="251251"/>
                  </a:lnTo>
                  <a:lnTo>
                    <a:pt x="169707" y="223583"/>
                  </a:lnTo>
                  <a:lnTo>
                    <a:pt x="188172" y="219963"/>
                  </a:lnTo>
                  <a:lnTo>
                    <a:pt x="302888" y="219963"/>
                  </a:lnTo>
                  <a:lnTo>
                    <a:pt x="334603" y="188213"/>
                  </a:lnTo>
                  <a:lnTo>
                    <a:pt x="342300" y="181953"/>
                  </a:lnTo>
                  <a:lnTo>
                    <a:pt x="350841" y="177466"/>
                  </a:lnTo>
                  <a:lnTo>
                    <a:pt x="359947" y="174765"/>
                  </a:lnTo>
                  <a:lnTo>
                    <a:pt x="369337" y="173862"/>
                  </a:lnTo>
                  <a:lnTo>
                    <a:pt x="537986" y="173862"/>
                  </a:lnTo>
                  <a:lnTo>
                    <a:pt x="537888" y="173545"/>
                  </a:lnTo>
                  <a:lnTo>
                    <a:pt x="511937" y="125599"/>
                  </a:lnTo>
                  <a:lnTo>
                    <a:pt x="476512" y="82676"/>
                  </a:lnTo>
                  <a:lnTo>
                    <a:pt x="433617" y="47255"/>
                  </a:lnTo>
                  <a:lnTo>
                    <a:pt x="385704" y="21336"/>
                  </a:lnTo>
                  <a:lnTo>
                    <a:pt x="333977" y="5417"/>
                  </a:lnTo>
                  <a:lnTo>
                    <a:pt x="279637" y="0"/>
                  </a:lnTo>
                  <a:close/>
                </a:path>
                <a:path w="559435" h="559435">
                  <a:moveTo>
                    <a:pt x="537986" y="173862"/>
                  </a:moveTo>
                  <a:lnTo>
                    <a:pt x="369337" y="173862"/>
                  </a:lnTo>
                  <a:lnTo>
                    <a:pt x="378722" y="174765"/>
                  </a:lnTo>
                  <a:lnTo>
                    <a:pt x="387828" y="177466"/>
                  </a:lnTo>
                  <a:lnTo>
                    <a:pt x="396373" y="181953"/>
                  </a:lnTo>
                  <a:lnTo>
                    <a:pt x="404072" y="188213"/>
                  </a:lnTo>
                  <a:lnTo>
                    <a:pt x="414881" y="204535"/>
                  </a:lnTo>
                  <a:lnTo>
                    <a:pt x="418494" y="223059"/>
                  </a:lnTo>
                  <a:lnTo>
                    <a:pt x="414918" y="241559"/>
                  </a:lnTo>
                  <a:lnTo>
                    <a:pt x="290991" y="370840"/>
                  </a:lnTo>
                  <a:lnTo>
                    <a:pt x="256218" y="385444"/>
                  </a:lnTo>
                  <a:lnTo>
                    <a:pt x="537989" y="385444"/>
                  </a:lnTo>
                  <a:lnTo>
                    <a:pt x="553843" y="334009"/>
                  </a:lnTo>
                  <a:lnTo>
                    <a:pt x="559278" y="279653"/>
                  </a:lnTo>
                  <a:lnTo>
                    <a:pt x="553843" y="225301"/>
                  </a:lnTo>
                  <a:lnTo>
                    <a:pt x="537986" y="173862"/>
                  </a:lnTo>
                  <a:close/>
                </a:path>
                <a:path w="559435" h="559435">
                  <a:moveTo>
                    <a:pt x="302888" y="219963"/>
                  </a:moveTo>
                  <a:lnTo>
                    <a:pt x="188172" y="219963"/>
                  </a:lnTo>
                  <a:lnTo>
                    <a:pt x="198096" y="220983"/>
                  </a:lnTo>
                  <a:lnTo>
                    <a:pt x="207682" y="224028"/>
                  </a:lnTo>
                  <a:lnTo>
                    <a:pt x="216597" y="229072"/>
                  </a:lnTo>
                  <a:lnTo>
                    <a:pt x="224506" y="236093"/>
                  </a:lnTo>
                  <a:lnTo>
                    <a:pt x="255697" y="267207"/>
                  </a:lnTo>
                  <a:lnTo>
                    <a:pt x="302888" y="219963"/>
                  </a:lnTo>
                  <a:close/>
                </a:path>
              </a:pathLst>
            </a:custGeom>
            <a:solidFill>
              <a:srgbClr val="BC4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561" y="5201411"/>
              <a:ext cx="559435" cy="559435"/>
            </a:xfrm>
            <a:custGeom>
              <a:avLst/>
              <a:gdLst/>
              <a:ahLst/>
              <a:cxnLst/>
              <a:rect l="l" t="t" r="r" b="b"/>
              <a:pathLst>
                <a:path w="559435" h="559435">
                  <a:moveTo>
                    <a:pt x="369337" y="173862"/>
                  </a:moveTo>
                  <a:lnTo>
                    <a:pt x="414881" y="204535"/>
                  </a:lnTo>
                  <a:lnTo>
                    <a:pt x="418494" y="223059"/>
                  </a:lnTo>
                  <a:lnTo>
                    <a:pt x="414918" y="241559"/>
                  </a:lnTo>
                  <a:lnTo>
                    <a:pt x="290991" y="370840"/>
                  </a:lnTo>
                  <a:lnTo>
                    <a:pt x="256218" y="385444"/>
                  </a:lnTo>
                  <a:lnTo>
                    <a:pt x="255786" y="385444"/>
                  </a:lnTo>
                  <a:lnTo>
                    <a:pt x="255558" y="385444"/>
                  </a:lnTo>
                  <a:lnTo>
                    <a:pt x="245978" y="384488"/>
                  </a:lnTo>
                  <a:lnTo>
                    <a:pt x="155113" y="305562"/>
                  </a:lnTo>
                  <a:lnTo>
                    <a:pt x="139067" y="270335"/>
                  </a:lnTo>
                  <a:lnTo>
                    <a:pt x="142415" y="251251"/>
                  </a:lnTo>
                  <a:lnTo>
                    <a:pt x="169707" y="223583"/>
                  </a:lnTo>
                  <a:lnTo>
                    <a:pt x="188172" y="219963"/>
                  </a:lnTo>
                  <a:lnTo>
                    <a:pt x="198096" y="220983"/>
                  </a:lnTo>
                  <a:lnTo>
                    <a:pt x="207682" y="224028"/>
                  </a:lnTo>
                  <a:lnTo>
                    <a:pt x="216597" y="229072"/>
                  </a:lnTo>
                  <a:lnTo>
                    <a:pt x="224506" y="236093"/>
                  </a:lnTo>
                  <a:lnTo>
                    <a:pt x="255697" y="267207"/>
                  </a:lnTo>
                  <a:lnTo>
                    <a:pt x="334603" y="188213"/>
                  </a:lnTo>
                  <a:lnTo>
                    <a:pt x="342300" y="181953"/>
                  </a:lnTo>
                  <a:lnTo>
                    <a:pt x="350841" y="177466"/>
                  </a:lnTo>
                  <a:lnTo>
                    <a:pt x="359947" y="174765"/>
                  </a:lnTo>
                  <a:lnTo>
                    <a:pt x="369337" y="173862"/>
                  </a:lnTo>
                  <a:close/>
                </a:path>
                <a:path w="559435" h="559435">
                  <a:moveTo>
                    <a:pt x="279637" y="0"/>
                  </a:moveTo>
                  <a:lnTo>
                    <a:pt x="225237" y="5417"/>
                  </a:lnTo>
                  <a:lnTo>
                    <a:pt x="173475" y="21335"/>
                  </a:lnTo>
                  <a:lnTo>
                    <a:pt x="125546" y="47255"/>
                  </a:lnTo>
                  <a:lnTo>
                    <a:pt x="82647" y="82676"/>
                  </a:lnTo>
                  <a:lnTo>
                    <a:pt x="47256" y="125599"/>
                  </a:lnTo>
                  <a:lnTo>
                    <a:pt x="21344" y="173545"/>
                  </a:lnTo>
                  <a:lnTo>
                    <a:pt x="5421" y="225301"/>
                  </a:lnTo>
                  <a:lnTo>
                    <a:pt x="0" y="279653"/>
                  </a:lnTo>
                  <a:lnTo>
                    <a:pt x="5421" y="334009"/>
                  </a:lnTo>
                  <a:lnTo>
                    <a:pt x="21344" y="385772"/>
                  </a:lnTo>
                  <a:lnTo>
                    <a:pt x="47256" y="433719"/>
                  </a:lnTo>
                  <a:lnTo>
                    <a:pt x="82647" y="476631"/>
                  </a:lnTo>
                  <a:lnTo>
                    <a:pt x="125546" y="512036"/>
                  </a:lnTo>
                  <a:lnTo>
                    <a:pt x="173475" y="537957"/>
                  </a:lnTo>
                  <a:lnTo>
                    <a:pt x="225237" y="553885"/>
                  </a:lnTo>
                  <a:lnTo>
                    <a:pt x="279637" y="559307"/>
                  </a:lnTo>
                  <a:lnTo>
                    <a:pt x="333977" y="553885"/>
                  </a:lnTo>
                  <a:lnTo>
                    <a:pt x="385704" y="537957"/>
                  </a:lnTo>
                  <a:lnTo>
                    <a:pt x="433617" y="512036"/>
                  </a:lnTo>
                  <a:lnTo>
                    <a:pt x="476512" y="476631"/>
                  </a:lnTo>
                  <a:lnTo>
                    <a:pt x="511937" y="433719"/>
                  </a:lnTo>
                  <a:lnTo>
                    <a:pt x="537888" y="385772"/>
                  </a:lnTo>
                  <a:lnTo>
                    <a:pt x="553843" y="334009"/>
                  </a:lnTo>
                  <a:lnTo>
                    <a:pt x="559278" y="279653"/>
                  </a:lnTo>
                  <a:lnTo>
                    <a:pt x="553843" y="225301"/>
                  </a:lnTo>
                  <a:lnTo>
                    <a:pt x="537888" y="173545"/>
                  </a:lnTo>
                  <a:lnTo>
                    <a:pt x="511937" y="125599"/>
                  </a:lnTo>
                  <a:lnTo>
                    <a:pt x="476512" y="82676"/>
                  </a:lnTo>
                  <a:lnTo>
                    <a:pt x="433617" y="47255"/>
                  </a:lnTo>
                  <a:lnTo>
                    <a:pt x="385704" y="21336"/>
                  </a:lnTo>
                  <a:lnTo>
                    <a:pt x="333977" y="5417"/>
                  </a:lnTo>
                  <a:lnTo>
                    <a:pt x="279637" y="0"/>
                  </a:lnTo>
                  <a:close/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849" y="5402326"/>
              <a:ext cx="224479" cy="159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216" y="2339974"/>
              <a:ext cx="114300" cy="1249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216" y="2705734"/>
              <a:ext cx="114300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216" y="3284854"/>
              <a:ext cx="114300" cy="1249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216" y="3863975"/>
              <a:ext cx="114300" cy="124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216" y="4229735"/>
              <a:ext cx="114300" cy="124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216" y="4645786"/>
              <a:ext cx="114300" cy="12496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096000" y="1965960"/>
            <a:ext cx="5038725" cy="307975"/>
          </a:xfrm>
          <a:prstGeom prst="rect">
            <a:avLst/>
          </a:prstGeom>
          <a:ln w="9525">
            <a:solidFill>
              <a:srgbClr val="BC433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НОО,</a:t>
            </a:r>
            <a:r>
              <a:rPr sz="1400" b="1" spc="-2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478"/>
                </a:solidFill>
                <a:latin typeface="Arial"/>
                <a:cs typeface="Arial"/>
              </a:rPr>
              <a:t>135</a:t>
            </a:r>
            <a:r>
              <a:rPr sz="1400" b="1" spc="-30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часов,</a:t>
            </a:r>
            <a:r>
              <a:rPr sz="1400" b="1" spc="-3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(1</a:t>
            </a:r>
            <a:r>
              <a:rPr sz="1400" b="1" spc="-20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ч.</a:t>
            </a:r>
            <a:r>
              <a:rPr sz="1400" b="1" spc="-20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в</a:t>
            </a:r>
            <a:r>
              <a:rPr sz="1400" b="1" spc="-1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неделю)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772" y="2273045"/>
            <a:ext cx="5680710" cy="42940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предметно-практическая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9715" marR="901700">
              <a:lnSpc>
                <a:spcPct val="100000"/>
              </a:lnSpc>
              <a:spcBef>
                <a:spcPts val="1200"/>
              </a:spcBef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</a:t>
            </a:r>
            <a:r>
              <a:rPr sz="1400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9715">
              <a:lnSpc>
                <a:spcPct val="100000"/>
              </a:lnSpc>
              <a:spcBef>
                <a:spcPts val="1200"/>
              </a:spcBef>
            </a:pP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профессий,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9715">
              <a:lnSpc>
                <a:spcPct val="100000"/>
              </a:lnSpc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9715" marR="640715">
              <a:lnSpc>
                <a:spcPct val="171300"/>
              </a:lnSpc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«Компьютерная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графика.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Черчение» </a:t>
            </a:r>
            <a:r>
              <a:rPr sz="1400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«Робототехника»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БПЛА)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algn="just">
              <a:lnSpc>
                <a:spcPct val="100000"/>
              </a:lnSpc>
            </a:pPr>
            <a:r>
              <a:rPr sz="1800" b="1" spc="-21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sz="1800" b="1" spc="-204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бный</a:t>
            </a:r>
            <a:r>
              <a:rPr sz="1800" b="1" spc="-8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4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22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sz="1800" b="1" spc="-19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6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spc="-7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9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800" b="1" spc="-21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spc="-20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1" spc="-204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7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3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b="1" spc="-135" dirty="0" err="1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spc="-195" dirty="0" err="1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90" dirty="0" err="1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800" b="1" spc="-210" dirty="0" err="1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1" spc="-204" dirty="0" err="1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sz="1800" b="1" spc="-210" dirty="0" err="1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-165" dirty="0" err="1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гия</a:t>
            </a:r>
            <a:r>
              <a:rPr sz="1800" b="1" spc="-165" dirty="0" smtClean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35" dirty="0" smtClean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</a:t>
            </a:r>
            <a:r>
              <a:rPr sz="1800" b="1" spc="-65" dirty="0" smtClean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spc="-65" dirty="0" smtClean="0">
              <a:solidFill>
                <a:srgbClr val="BC43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algn="just">
              <a:lnSpc>
                <a:spcPct val="100000"/>
              </a:lnSpc>
            </a:pPr>
            <a:r>
              <a:rPr sz="1800" b="1" spc="-204" dirty="0" err="1" smtClean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b="1" spc="-75" dirty="0" smtClean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4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204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20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21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19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18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</a:t>
            </a:r>
            <a:r>
              <a:rPr sz="1800" b="1" spc="-21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1" spc="-204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800" b="1" spc="-14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800" b="1" spc="-20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-5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1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204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6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 </a:t>
            </a:r>
            <a:r>
              <a:rPr sz="1800" b="1" spc="-18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8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8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spc="-9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9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sz="1800" b="1" spc="-21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1" spc="-19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тября</a:t>
            </a:r>
            <a:r>
              <a:rPr sz="1800" b="1" spc="-7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9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b="1" spc="-19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800" b="1" spc="-19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b="1" spc="-185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800" b="1" spc="-60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14" dirty="0">
                <a:solidFill>
                  <a:srgbClr val="BC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endParaRPr lang="ru-RU" sz="1400" spc="-26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400" spc="-2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ФЗ</a:t>
            </a:r>
            <a:r>
              <a:rPr lang="ru-RU" sz="1400" spc="-2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19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декабря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618-ФЗ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внесении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изменений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ФЗ</a:t>
            </a:r>
            <a:r>
              <a:rPr sz="1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Федерации»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47964" y="1643253"/>
            <a:ext cx="84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80" dirty="0">
                <a:solidFill>
                  <a:srgbClr val="BC4336"/>
                </a:solidFill>
                <a:latin typeface="Arial"/>
                <a:cs typeface="Arial"/>
              </a:rPr>
              <a:t>М</a:t>
            </a:r>
            <a:r>
              <a:rPr sz="1800" b="1" spc="-260" dirty="0">
                <a:solidFill>
                  <a:srgbClr val="BC4336"/>
                </a:solidFill>
                <a:latin typeface="Arial"/>
                <a:cs typeface="Arial"/>
              </a:rPr>
              <a:t>О</a:t>
            </a:r>
            <a:r>
              <a:rPr sz="1800" b="1" spc="-229" dirty="0">
                <a:solidFill>
                  <a:srgbClr val="BC4336"/>
                </a:solidFill>
                <a:latin typeface="Arial"/>
                <a:cs typeface="Arial"/>
              </a:rPr>
              <a:t>Д</a:t>
            </a:r>
            <a:r>
              <a:rPr sz="1800" b="1" spc="-210" dirty="0">
                <a:solidFill>
                  <a:srgbClr val="BC4336"/>
                </a:solidFill>
                <a:latin typeface="Arial"/>
                <a:cs typeface="Arial"/>
              </a:rPr>
              <a:t>У</a:t>
            </a:r>
            <a:r>
              <a:rPr sz="1800" b="1" spc="-235" dirty="0">
                <a:solidFill>
                  <a:srgbClr val="BC4336"/>
                </a:solidFill>
                <a:latin typeface="Arial"/>
                <a:cs typeface="Arial"/>
              </a:rPr>
              <a:t>ЛИ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73368" y="2506979"/>
            <a:ext cx="4236085" cy="1082040"/>
          </a:xfrm>
          <a:custGeom>
            <a:avLst/>
            <a:gdLst/>
            <a:ahLst/>
            <a:cxnLst/>
            <a:rect l="l" t="t" r="r" b="b"/>
            <a:pathLst>
              <a:path w="4236084" h="1082039">
                <a:moveTo>
                  <a:pt x="201155" y="37592"/>
                </a:moveTo>
                <a:lnTo>
                  <a:pt x="162560" y="0"/>
                </a:lnTo>
                <a:lnTo>
                  <a:pt x="124968" y="38608"/>
                </a:lnTo>
                <a:lnTo>
                  <a:pt x="157124" y="69926"/>
                </a:lnTo>
                <a:lnTo>
                  <a:pt x="169684" y="69926"/>
                </a:lnTo>
                <a:lnTo>
                  <a:pt x="169824" y="69926"/>
                </a:lnTo>
                <a:lnTo>
                  <a:pt x="169824" y="69786"/>
                </a:lnTo>
                <a:lnTo>
                  <a:pt x="200787" y="37973"/>
                </a:lnTo>
                <a:lnTo>
                  <a:pt x="201155" y="37592"/>
                </a:lnTo>
                <a:close/>
              </a:path>
              <a:path w="4236084" h="1082039">
                <a:moveTo>
                  <a:pt x="4235704" y="192024"/>
                </a:moveTo>
                <a:lnTo>
                  <a:pt x="4229354" y="185674"/>
                </a:lnTo>
                <a:lnTo>
                  <a:pt x="4197604" y="153924"/>
                </a:lnTo>
                <a:lnTo>
                  <a:pt x="4165854" y="185674"/>
                </a:lnTo>
                <a:lnTo>
                  <a:pt x="171310" y="185674"/>
                </a:lnTo>
                <a:lnTo>
                  <a:pt x="169900" y="76200"/>
                </a:lnTo>
                <a:lnTo>
                  <a:pt x="163576" y="76200"/>
                </a:lnTo>
                <a:lnTo>
                  <a:pt x="157200" y="76200"/>
                </a:lnTo>
                <a:lnTo>
                  <a:pt x="158610" y="185674"/>
                </a:lnTo>
                <a:lnTo>
                  <a:pt x="69850" y="185674"/>
                </a:lnTo>
                <a:lnTo>
                  <a:pt x="38100" y="153924"/>
                </a:lnTo>
                <a:lnTo>
                  <a:pt x="0" y="192024"/>
                </a:lnTo>
                <a:lnTo>
                  <a:pt x="38100" y="230124"/>
                </a:lnTo>
                <a:lnTo>
                  <a:pt x="69850" y="198374"/>
                </a:lnTo>
                <a:lnTo>
                  <a:pt x="158762" y="198374"/>
                </a:lnTo>
                <a:lnTo>
                  <a:pt x="162306" y="472821"/>
                </a:lnTo>
                <a:lnTo>
                  <a:pt x="69913" y="472351"/>
                </a:lnTo>
                <a:lnTo>
                  <a:pt x="69761" y="472186"/>
                </a:lnTo>
                <a:lnTo>
                  <a:pt x="38227" y="440436"/>
                </a:lnTo>
                <a:lnTo>
                  <a:pt x="0" y="478282"/>
                </a:lnTo>
                <a:lnTo>
                  <a:pt x="37846" y="516636"/>
                </a:lnTo>
                <a:lnTo>
                  <a:pt x="69748" y="485051"/>
                </a:lnTo>
                <a:lnTo>
                  <a:pt x="162471" y="485521"/>
                </a:lnTo>
                <a:lnTo>
                  <a:pt x="166471" y="796798"/>
                </a:lnTo>
                <a:lnTo>
                  <a:pt x="69850" y="796798"/>
                </a:lnTo>
                <a:lnTo>
                  <a:pt x="38100" y="765048"/>
                </a:lnTo>
                <a:lnTo>
                  <a:pt x="0" y="803148"/>
                </a:lnTo>
                <a:lnTo>
                  <a:pt x="38100" y="841248"/>
                </a:lnTo>
                <a:lnTo>
                  <a:pt x="69850" y="809498"/>
                </a:lnTo>
                <a:lnTo>
                  <a:pt x="166636" y="809498"/>
                </a:lnTo>
                <a:lnTo>
                  <a:pt x="169252" y="1012139"/>
                </a:lnTo>
                <a:lnTo>
                  <a:pt x="137922" y="1044321"/>
                </a:lnTo>
                <a:lnTo>
                  <a:pt x="176530" y="1081913"/>
                </a:lnTo>
                <a:lnTo>
                  <a:pt x="213499" y="1043952"/>
                </a:lnTo>
                <a:lnTo>
                  <a:pt x="214122" y="1043305"/>
                </a:lnTo>
                <a:lnTo>
                  <a:pt x="181952" y="1011999"/>
                </a:lnTo>
                <a:lnTo>
                  <a:pt x="181876" y="1005713"/>
                </a:lnTo>
                <a:lnTo>
                  <a:pt x="179336" y="809498"/>
                </a:lnTo>
                <a:lnTo>
                  <a:pt x="4165854" y="809498"/>
                </a:lnTo>
                <a:lnTo>
                  <a:pt x="4197604" y="841248"/>
                </a:lnTo>
                <a:lnTo>
                  <a:pt x="4229354" y="809498"/>
                </a:lnTo>
                <a:lnTo>
                  <a:pt x="4235704" y="803148"/>
                </a:lnTo>
                <a:lnTo>
                  <a:pt x="4229354" y="796798"/>
                </a:lnTo>
                <a:lnTo>
                  <a:pt x="4197604" y="765048"/>
                </a:lnTo>
                <a:lnTo>
                  <a:pt x="4165854" y="796798"/>
                </a:lnTo>
                <a:lnTo>
                  <a:pt x="179184" y="796798"/>
                </a:lnTo>
                <a:lnTo>
                  <a:pt x="175171" y="485584"/>
                </a:lnTo>
                <a:lnTo>
                  <a:pt x="4165777" y="505434"/>
                </a:lnTo>
                <a:lnTo>
                  <a:pt x="4197477" y="537337"/>
                </a:lnTo>
                <a:lnTo>
                  <a:pt x="4229544" y="505587"/>
                </a:lnTo>
                <a:lnTo>
                  <a:pt x="4235704" y="499491"/>
                </a:lnTo>
                <a:lnTo>
                  <a:pt x="4197858" y="461137"/>
                </a:lnTo>
                <a:lnTo>
                  <a:pt x="4165943" y="492734"/>
                </a:lnTo>
                <a:lnTo>
                  <a:pt x="175006" y="472884"/>
                </a:lnTo>
                <a:lnTo>
                  <a:pt x="171462" y="198374"/>
                </a:lnTo>
                <a:lnTo>
                  <a:pt x="4165854" y="198374"/>
                </a:lnTo>
                <a:lnTo>
                  <a:pt x="4197604" y="230124"/>
                </a:lnTo>
                <a:lnTo>
                  <a:pt x="4229354" y="198374"/>
                </a:lnTo>
                <a:lnTo>
                  <a:pt x="4235704" y="192024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15430" y="2324836"/>
            <a:ext cx="3949065" cy="1252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020">
              <a:lnSpc>
                <a:spcPct val="143500"/>
              </a:lnSpc>
              <a:spcBef>
                <a:spcPts val="110"/>
              </a:spcBef>
            </a:pPr>
            <a:r>
              <a:rPr sz="1400" spc="-20" dirty="0">
                <a:latin typeface="Microsoft Sans Serif"/>
                <a:cs typeface="Microsoft Sans Serif"/>
              </a:rPr>
              <a:t>Технологии,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профессии и </a:t>
            </a:r>
            <a:r>
              <a:rPr sz="1400" spc="-15" dirty="0">
                <a:latin typeface="Microsoft Sans Serif"/>
                <a:cs typeface="Microsoft Sans Serif"/>
              </a:rPr>
              <a:t>производства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Технологии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ручной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обработки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материалов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Конструирование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моделирование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Информационно-коммуникативные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технологии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6000" y="3624071"/>
            <a:ext cx="5038725" cy="307975"/>
          </a:xfrm>
          <a:prstGeom prst="rect">
            <a:avLst/>
          </a:prstGeom>
          <a:ln w="9525">
            <a:solidFill>
              <a:srgbClr val="BC433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ООО,</a:t>
            </a:r>
            <a:r>
              <a:rPr sz="1400" b="1" spc="-3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478"/>
                </a:solidFill>
                <a:latin typeface="Arial"/>
                <a:cs typeface="Arial"/>
              </a:rPr>
              <a:t>272</a:t>
            </a:r>
            <a:r>
              <a:rPr sz="1400" b="1" spc="-20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часа,</a:t>
            </a:r>
            <a:r>
              <a:rPr sz="1400" b="1" spc="-1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(</a:t>
            </a:r>
            <a:r>
              <a:rPr sz="1400" b="1" spc="-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5-7</a:t>
            </a:r>
            <a:r>
              <a:rPr sz="1400" b="1" spc="-2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173478"/>
                </a:solidFill>
                <a:latin typeface="Arial"/>
                <a:cs typeface="Arial"/>
              </a:rPr>
              <a:t>кл.</a:t>
            </a:r>
            <a:r>
              <a:rPr sz="1400" b="1" spc="-1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2</a:t>
            </a:r>
            <a:r>
              <a:rPr sz="1400" b="1" spc="-10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ч.,</a:t>
            </a:r>
            <a:r>
              <a:rPr sz="1400" b="1" spc="-30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8-9</a:t>
            </a:r>
            <a:r>
              <a:rPr sz="1400" b="1" spc="-2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173478"/>
                </a:solidFill>
                <a:latin typeface="Arial"/>
                <a:cs typeface="Arial"/>
              </a:rPr>
              <a:t>кл.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 –</a:t>
            </a:r>
            <a:r>
              <a:rPr sz="1400" b="1" spc="-10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1</a:t>
            </a:r>
            <a:r>
              <a:rPr sz="1400" b="1" spc="-1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ч.</a:t>
            </a:r>
            <a:r>
              <a:rPr sz="1400" b="1" spc="-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17347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478"/>
                </a:solidFill>
                <a:latin typeface="Arial"/>
                <a:cs typeface="Arial"/>
              </a:rPr>
              <a:t>неделю)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74892" y="4165091"/>
            <a:ext cx="5046980" cy="2588895"/>
          </a:xfrm>
          <a:custGeom>
            <a:avLst/>
            <a:gdLst/>
            <a:ahLst/>
            <a:cxnLst/>
            <a:rect l="l" t="t" r="r" b="b"/>
            <a:pathLst>
              <a:path w="5046980" h="2588895">
                <a:moveTo>
                  <a:pt x="201155" y="1767293"/>
                </a:moveTo>
                <a:lnTo>
                  <a:pt x="162560" y="1729740"/>
                </a:lnTo>
                <a:lnTo>
                  <a:pt x="124968" y="1768386"/>
                </a:lnTo>
                <a:lnTo>
                  <a:pt x="157162" y="1799717"/>
                </a:lnTo>
                <a:lnTo>
                  <a:pt x="169621" y="1799717"/>
                </a:lnTo>
                <a:lnTo>
                  <a:pt x="169862" y="1799717"/>
                </a:lnTo>
                <a:lnTo>
                  <a:pt x="169862" y="1799475"/>
                </a:lnTo>
                <a:lnTo>
                  <a:pt x="200710" y="1767751"/>
                </a:lnTo>
                <a:lnTo>
                  <a:pt x="201155" y="1767293"/>
                </a:lnTo>
                <a:close/>
              </a:path>
              <a:path w="5046980" h="2588895">
                <a:moveTo>
                  <a:pt x="214884" y="1347470"/>
                </a:moveTo>
                <a:lnTo>
                  <a:pt x="183134" y="1347470"/>
                </a:lnTo>
                <a:lnTo>
                  <a:pt x="170434" y="1347470"/>
                </a:lnTo>
                <a:lnTo>
                  <a:pt x="138684" y="1347470"/>
                </a:lnTo>
                <a:lnTo>
                  <a:pt x="176784" y="1385570"/>
                </a:lnTo>
                <a:lnTo>
                  <a:pt x="214884" y="1347470"/>
                </a:lnTo>
                <a:close/>
              </a:path>
              <a:path w="5046980" h="2588895">
                <a:moveTo>
                  <a:pt x="5033264" y="2261730"/>
                </a:moveTo>
                <a:lnTo>
                  <a:pt x="4995418" y="2223414"/>
                </a:lnTo>
                <a:lnTo>
                  <a:pt x="4963439" y="2254986"/>
                </a:lnTo>
                <a:lnTo>
                  <a:pt x="175971" y="2227084"/>
                </a:lnTo>
                <a:lnTo>
                  <a:pt x="172021" y="1950974"/>
                </a:lnTo>
                <a:lnTo>
                  <a:pt x="4963033" y="1950974"/>
                </a:lnTo>
                <a:lnTo>
                  <a:pt x="4994783" y="1982724"/>
                </a:lnTo>
                <a:lnTo>
                  <a:pt x="5026533" y="1950974"/>
                </a:lnTo>
                <a:lnTo>
                  <a:pt x="5032883" y="1944624"/>
                </a:lnTo>
                <a:lnTo>
                  <a:pt x="5026533" y="1938274"/>
                </a:lnTo>
                <a:lnTo>
                  <a:pt x="4994783" y="1906524"/>
                </a:lnTo>
                <a:lnTo>
                  <a:pt x="4963033" y="1938274"/>
                </a:lnTo>
                <a:lnTo>
                  <a:pt x="171831" y="1938274"/>
                </a:lnTo>
                <a:lnTo>
                  <a:pt x="169951" y="1805940"/>
                </a:lnTo>
                <a:lnTo>
                  <a:pt x="163576" y="1805940"/>
                </a:lnTo>
                <a:lnTo>
                  <a:pt x="157251" y="1805952"/>
                </a:lnTo>
                <a:lnTo>
                  <a:pt x="159131" y="1938274"/>
                </a:lnTo>
                <a:lnTo>
                  <a:pt x="69850" y="1938274"/>
                </a:lnTo>
                <a:lnTo>
                  <a:pt x="38100" y="1906524"/>
                </a:lnTo>
                <a:lnTo>
                  <a:pt x="0" y="1944624"/>
                </a:lnTo>
                <a:lnTo>
                  <a:pt x="38100" y="1982724"/>
                </a:lnTo>
                <a:lnTo>
                  <a:pt x="69850" y="1950974"/>
                </a:lnTo>
                <a:lnTo>
                  <a:pt x="159321" y="1950974"/>
                </a:lnTo>
                <a:lnTo>
                  <a:pt x="163258" y="2227008"/>
                </a:lnTo>
                <a:lnTo>
                  <a:pt x="77508" y="2226500"/>
                </a:lnTo>
                <a:lnTo>
                  <a:pt x="77330" y="2226310"/>
                </a:lnTo>
                <a:lnTo>
                  <a:pt x="45974" y="2194560"/>
                </a:lnTo>
                <a:lnTo>
                  <a:pt x="7620" y="2232431"/>
                </a:lnTo>
                <a:lnTo>
                  <a:pt x="45466" y="2270760"/>
                </a:lnTo>
                <a:lnTo>
                  <a:pt x="77419" y="2239200"/>
                </a:lnTo>
                <a:lnTo>
                  <a:pt x="163449" y="2239708"/>
                </a:lnTo>
                <a:lnTo>
                  <a:pt x="167436" y="2518714"/>
                </a:lnTo>
                <a:lnTo>
                  <a:pt x="136131" y="2550871"/>
                </a:lnTo>
                <a:lnTo>
                  <a:pt x="174752" y="2588437"/>
                </a:lnTo>
                <a:lnTo>
                  <a:pt x="211721" y="2550426"/>
                </a:lnTo>
                <a:lnTo>
                  <a:pt x="212331" y="2549791"/>
                </a:lnTo>
                <a:lnTo>
                  <a:pt x="180136" y="2518473"/>
                </a:lnTo>
                <a:lnTo>
                  <a:pt x="180047" y="2512237"/>
                </a:lnTo>
                <a:lnTo>
                  <a:pt x="176149" y="2239784"/>
                </a:lnTo>
                <a:lnTo>
                  <a:pt x="4963376" y="2267686"/>
                </a:lnTo>
                <a:lnTo>
                  <a:pt x="4994910" y="2299614"/>
                </a:lnTo>
                <a:lnTo>
                  <a:pt x="5027053" y="2267864"/>
                </a:lnTo>
                <a:lnTo>
                  <a:pt x="5033264" y="2261730"/>
                </a:lnTo>
                <a:close/>
              </a:path>
              <a:path w="5046980" h="2588895">
                <a:moveTo>
                  <a:pt x="5039995" y="1145413"/>
                </a:moveTo>
                <a:lnTo>
                  <a:pt x="5008245" y="1145413"/>
                </a:lnTo>
                <a:lnTo>
                  <a:pt x="4976596" y="1145413"/>
                </a:lnTo>
                <a:lnTo>
                  <a:pt x="5008245" y="1177163"/>
                </a:lnTo>
                <a:lnTo>
                  <a:pt x="5039995" y="1145413"/>
                </a:lnTo>
                <a:close/>
              </a:path>
              <a:path w="5046980" h="2588895">
                <a:moveTo>
                  <a:pt x="5040249" y="833374"/>
                </a:moveTo>
                <a:lnTo>
                  <a:pt x="5008499" y="833374"/>
                </a:lnTo>
                <a:lnTo>
                  <a:pt x="4976850" y="833374"/>
                </a:lnTo>
                <a:lnTo>
                  <a:pt x="5008499" y="865124"/>
                </a:lnTo>
                <a:lnTo>
                  <a:pt x="5040249" y="833374"/>
                </a:lnTo>
                <a:close/>
              </a:path>
              <a:path w="5046980" h="2588895">
                <a:moveTo>
                  <a:pt x="5046599" y="213360"/>
                </a:moveTo>
                <a:lnTo>
                  <a:pt x="5040249" y="207010"/>
                </a:lnTo>
                <a:lnTo>
                  <a:pt x="5008499" y="175260"/>
                </a:lnTo>
                <a:lnTo>
                  <a:pt x="4976749" y="207010"/>
                </a:lnTo>
                <a:lnTo>
                  <a:pt x="183134" y="207010"/>
                </a:lnTo>
                <a:lnTo>
                  <a:pt x="183134" y="76200"/>
                </a:lnTo>
                <a:lnTo>
                  <a:pt x="183134" y="69850"/>
                </a:lnTo>
                <a:lnTo>
                  <a:pt x="214884" y="38100"/>
                </a:lnTo>
                <a:lnTo>
                  <a:pt x="176784" y="0"/>
                </a:lnTo>
                <a:lnTo>
                  <a:pt x="138684" y="38100"/>
                </a:lnTo>
                <a:lnTo>
                  <a:pt x="170434" y="69850"/>
                </a:lnTo>
                <a:lnTo>
                  <a:pt x="170434" y="207010"/>
                </a:lnTo>
                <a:lnTo>
                  <a:pt x="83566" y="207010"/>
                </a:lnTo>
                <a:lnTo>
                  <a:pt x="51816" y="175260"/>
                </a:lnTo>
                <a:lnTo>
                  <a:pt x="13716" y="213360"/>
                </a:lnTo>
                <a:lnTo>
                  <a:pt x="51816" y="251460"/>
                </a:lnTo>
                <a:lnTo>
                  <a:pt x="83566" y="219710"/>
                </a:lnTo>
                <a:lnTo>
                  <a:pt x="170434" y="219710"/>
                </a:lnTo>
                <a:lnTo>
                  <a:pt x="170434" y="495719"/>
                </a:lnTo>
                <a:lnTo>
                  <a:pt x="89674" y="495236"/>
                </a:lnTo>
                <a:lnTo>
                  <a:pt x="89484" y="495046"/>
                </a:lnTo>
                <a:lnTo>
                  <a:pt x="58166" y="463296"/>
                </a:lnTo>
                <a:lnTo>
                  <a:pt x="19812" y="501142"/>
                </a:lnTo>
                <a:lnTo>
                  <a:pt x="57658" y="539496"/>
                </a:lnTo>
                <a:lnTo>
                  <a:pt x="89636" y="507936"/>
                </a:lnTo>
                <a:lnTo>
                  <a:pt x="170434" y="508419"/>
                </a:lnTo>
                <a:lnTo>
                  <a:pt x="170434" y="813739"/>
                </a:lnTo>
                <a:lnTo>
                  <a:pt x="83604" y="813612"/>
                </a:lnTo>
                <a:lnTo>
                  <a:pt x="51816" y="781812"/>
                </a:lnTo>
                <a:lnTo>
                  <a:pt x="13716" y="819912"/>
                </a:lnTo>
                <a:lnTo>
                  <a:pt x="51816" y="858012"/>
                </a:lnTo>
                <a:lnTo>
                  <a:pt x="83515" y="826312"/>
                </a:lnTo>
                <a:lnTo>
                  <a:pt x="170434" y="826439"/>
                </a:lnTo>
                <a:lnTo>
                  <a:pt x="170434" y="1123137"/>
                </a:lnTo>
                <a:lnTo>
                  <a:pt x="103352" y="1122997"/>
                </a:lnTo>
                <a:lnTo>
                  <a:pt x="71755" y="1091184"/>
                </a:lnTo>
                <a:lnTo>
                  <a:pt x="33528" y="1129157"/>
                </a:lnTo>
                <a:lnTo>
                  <a:pt x="71501" y="1167384"/>
                </a:lnTo>
                <a:lnTo>
                  <a:pt x="103390" y="1135697"/>
                </a:lnTo>
                <a:lnTo>
                  <a:pt x="170434" y="1135837"/>
                </a:lnTo>
                <a:lnTo>
                  <a:pt x="170434" y="1315720"/>
                </a:lnTo>
                <a:lnTo>
                  <a:pt x="183134" y="1315720"/>
                </a:lnTo>
                <a:lnTo>
                  <a:pt x="183134" y="1309370"/>
                </a:lnTo>
                <a:lnTo>
                  <a:pt x="183134" y="1135862"/>
                </a:lnTo>
                <a:lnTo>
                  <a:pt x="4976533" y="1145362"/>
                </a:lnTo>
                <a:lnTo>
                  <a:pt x="5008245" y="1145413"/>
                </a:lnTo>
                <a:lnTo>
                  <a:pt x="5040046" y="1145362"/>
                </a:lnTo>
                <a:lnTo>
                  <a:pt x="5046345" y="1139063"/>
                </a:lnTo>
                <a:lnTo>
                  <a:pt x="5008372" y="1100963"/>
                </a:lnTo>
                <a:lnTo>
                  <a:pt x="4976469" y="1132662"/>
                </a:lnTo>
                <a:lnTo>
                  <a:pt x="183134" y="1123162"/>
                </a:lnTo>
                <a:lnTo>
                  <a:pt x="183134" y="826465"/>
                </a:lnTo>
                <a:lnTo>
                  <a:pt x="4976800" y="833335"/>
                </a:lnTo>
                <a:lnTo>
                  <a:pt x="5008499" y="833374"/>
                </a:lnTo>
                <a:lnTo>
                  <a:pt x="5040287" y="833335"/>
                </a:lnTo>
                <a:lnTo>
                  <a:pt x="5046599" y="827024"/>
                </a:lnTo>
                <a:lnTo>
                  <a:pt x="5008499" y="788924"/>
                </a:lnTo>
                <a:lnTo>
                  <a:pt x="4976685" y="820635"/>
                </a:lnTo>
                <a:lnTo>
                  <a:pt x="183134" y="813765"/>
                </a:lnTo>
                <a:lnTo>
                  <a:pt x="183134" y="508482"/>
                </a:lnTo>
                <a:lnTo>
                  <a:pt x="4975580" y="536397"/>
                </a:lnTo>
                <a:lnTo>
                  <a:pt x="5007102" y="568325"/>
                </a:lnTo>
                <a:lnTo>
                  <a:pt x="5039271" y="536575"/>
                </a:lnTo>
                <a:lnTo>
                  <a:pt x="5045456" y="530479"/>
                </a:lnTo>
                <a:lnTo>
                  <a:pt x="5007610" y="492125"/>
                </a:lnTo>
                <a:lnTo>
                  <a:pt x="4975618" y="523697"/>
                </a:lnTo>
                <a:lnTo>
                  <a:pt x="183134" y="495782"/>
                </a:lnTo>
                <a:lnTo>
                  <a:pt x="183134" y="219710"/>
                </a:lnTo>
                <a:lnTo>
                  <a:pt x="4976749" y="219710"/>
                </a:lnTo>
                <a:lnTo>
                  <a:pt x="5008499" y="251460"/>
                </a:lnTo>
                <a:lnTo>
                  <a:pt x="5040249" y="219710"/>
                </a:lnTo>
                <a:lnTo>
                  <a:pt x="5046599" y="213360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94729" y="3871086"/>
            <a:ext cx="4671060" cy="280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1195">
              <a:lnSpc>
                <a:spcPts val="1914"/>
              </a:lnSpc>
              <a:spcBef>
                <a:spcPts val="95"/>
              </a:spcBef>
            </a:pPr>
            <a:r>
              <a:rPr sz="1600" b="1" spc="-10" dirty="0">
                <a:solidFill>
                  <a:srgbClr val="BC4336"/>
                </a:solidFill>
                <a:latin typeface="Arial"/>
                <a:cs typeface="Arial"/>
              </a:rPr>
              <a:t>Инвариантные</a:t>
            </a:r>
            <a:r>
              <a:rPr sz="1600" b="1" spc="-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BC4336"/>
                </a:solidFill>
                <a:latin typeface="Arial"/>
                <a:cs typeface="Arial"/>
              </a:rPr>
              <a:t>модули</a:t>
            </a:r>
            <a:endParaRPr sz="1600" dirty="0">
              <a:latin typeface="Arial"/>
              <a:cs typeface="Arial"/>
            </a:endParaRPr>
          </a:p>
          <a:p>
            <a:pPr marL="59690">
              <a:lnSpc>
                <a:spcPts val="1675"/>
              </a:lnSpc>
            </a:pPr>
            <a:r>
              <a:rPr sz="1400" spc="-10" dirty="0">
                <a:latin typeface="Microsoft Sans Serif"/>
                <a:cs typeface="Microsoft Sans Serif"/>
              </a:rPr>
              <a:t>Производство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технологии</a:t>
            </a:r>
            <a:endParaRPr sz="1400" dirty="0">
              <a:latin typeface="Microsoft Sans Serif"/>
              <a:cs typeface="Microsoft Sans Serif"/>
            </a:endParaRPr>
          </a:p>
          <a:p>
            <a:pPr marL="46355" marR="5080" indent="-5715">
              <a:lnSpc>
                <a:spcPct val="135600"/>
              </a:lnSpc>
              <a:spcBef>
                <a:spcPts val="114"/>
              </a:spcBef>
            </a:pPr>
            <a:r>
              <a:rPr sz="1400" spc="-20" dirty="0">
                <a:latin typeface="Microsoft Sans Serif"/>
                <a:cs typeface="Microsoft Sans Serif"/>
              </a:rPr>
              <a:t>Технологии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обработки </a:t>
            </a:r>
            <a:r>
              <a:rPr sz="1400" spc="-10" dirty="0">
                <a:latin typeface="Microsoft Sans Serif"/>
                <a:cs typeface="Microsoft Sans Serif"/>
              </a:rPr>
              <a:t>материалов, пищевых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продуктов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Компьютерная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графика.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Черчение</a:t>
            </a:r>
            <a:endParaRPr sz="1400" dirty="0">
              <a:latin typeface="Microsoft Sans Serif"/>
              <a:cs typeface="Microsoft Sans Serif"/>
            </a:endParaRPr>
          </a:p>
          <a:p>
            <a:pPr marL="59690" marR="29209" indent="-46990">
              <a:lnSpc>
                <a:spcPct val="146100"/>
              </a:lnSpc>
              <a:spcBef>
                <a:spcPts val="25"/>
              </a:spcBef>
            </a:pPr>
            <a:r>
              <a:rPr sz="1400" dirty="0">
                <a:latin typeface="Microsoft Sans Serif"/>
                <a:cs typeface="Microsoft Sans Serif"/>
              </a:rPr>
              <a:t>3-D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моделирование,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прототипирование,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макетирование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Робототехника</a:t>
            </a:r>
            <a:endParaRPr sz="1400" dirty="0">
              <a:latin typeface="Microsoft Sans Serif"/>
              <a:cs typeface="Microsoft Sans Serif"/>
            </a:endParaRPr>
          </a:p>
          <a:p>
            <a:pPr marL="894080">
              <a:lnSpc>
                <a:spcPct val="100000"/>
              </a:lnSpc>
              <a:spcBef>
                <a:spcPts val="220"/>
              </a:spcBef>
            </a:pPr>
            <a:r>
              <a:rPr sz="1600" b="1" spc="-10" dirty="0">
                <a:solidFill>
                  <a:srgbClr val="BC4336"/>
                </a:solidFill>
                <a:latin typeface="Arial"/>
                <a:cs typeface="Arial"/>
              </a:rPr>
              <a:t>Вариативные</a:t>
            </a:r>
            <a:r>
              <a:rPr sz="1600" b="1" spc="1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BC4336"/>
                </a:solidFill>
                <a:latin typeface="Arial"/>
                <a:cs typeface="Arial"/>
              </a:rPr>
              <a:t>модули</a:t>
            </a:r>
            <a:endParaRPr sz="1600" dirty="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204"/>
              </a:spcBef>
            </a:pPr>
            <a:r>
              <a:rPr sz="1400" spc="-10" dirty="0">
                <a:latin typeface="Microsoft Sans Serif"/>
                <a:cs typeface="Microsoft Sans Serif"/>
              </a:rPr>
              <a:t>Производство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технологии</a:t>
            </a:r>
            <a:endParaRPr sz="1400" dirty="0">
              <a:latin typeface="Microsoft Sans Serif"/>
              <a:cs typeface="Microsoft Sans Serif"/>
            </a:endParaRPr>
          </a:p>
          <a:p>
            <a:pPr marL="33020" marR="18415" indent="-5080">
              <a:lnSpc>
                <a:spcPct val="135600"/>
              </a:lnSpc>
              <a:spcBef>
                <a:spcPts val="114"/>
              </a:spcBef>
            </a:pPr>
            <a:r>
              <a:rPr sz="1400" spc="-20" dirty="0">
                <a:latin typeface="Microsoft Sans Serif"/>
                <a:cs typeface="Microsoft Sans Serif"/>
              </a:rPr>
              <a:t>Технологии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обработки </a:t>
            </a:r>
            <a:r>
              <a:rPr sz="1400" spc="-10" dirty="0">
                <a:latin typeface="Microsoft Sans Serif"/>
                <a:cs typeface="Microsoft Sans Serif"/>
              </a:rPr>
              <a:t>материалов, </a:t>
            </a:r>
            <a:r>
              <a:rPr sz="1400" spc="-5" dirty="0">
                <a:latin typeface="Microsoft Sans Serif"/>
                <a:cs typeface="Microsoft Sans Serif"/>
              </a:rPr>
              <a:t>пищевых </a:t>
            </a:r>
            <a:r>
              <a:rPr sz="1400" spc="-25" dirty="0">
                <a:latin typeface="Microsoft Sans Serif"/>
                <a:cs typeface="Microsoft Sans Serif"/>
              </a:rPr>
              <a:t>продуктов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Компьютерная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графика.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Черчение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47167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111" y="600545"/>
            <a:ext cx="538626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b="1" spc="-6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ЧЕРЧЕНИЯ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7488" y="2077211"/>
            <a:ext cx="3172968" cy="17632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9600" y="1395092"/>
            <a:ext cx="10937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BC4336"/>
                </a:solidFill>
                <a:latin typeface="Arial"/>
                <a:cs typeface="Arial"/>
              </a:rPr>
              <a:t>ОДНА</a:t>
            </a:r>
            <a:r>
              <a:rPr sz="1400" b="1" spc="-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BC4336"/>
                </a:solidFill>
                <a:latin typeface="Arial"/>
                <a:cs typeface="Arial"/>
              </a:rPr>
              <a:t>ИЗ</a:t>
            </a:r>
            <a:r>
              <a:rPr sz="1400" b="1" spc="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BC4336"/>
                </a:solidFill>
                <a:latin typeface="Arial"/>
                <a:cs typeface="Arial"/>
              </a:rPr>
              <a:t>САМЫХ</a:t>
            </a:r>
            <a:r>
              <a:rPr sz="1400" b="1" spc="1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BC4336"/>
                </a:solidFill>
                <a:latin typeface="Arial"/>
                <a:cs typeface="Arial"/>
              </a:rPr>
              <a:t>ВАЖНЫХ</a:t>
            </a:r>
            <a:r>
              <a:rPr sz="1400" b="1" spc="5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BC4336"/>
                </a:solidFill>
                <a:latin typeface="Arial"/>
                <a:cs typeface="Arial"/>
              </a:rPr>
              <a:t>ЗАДАЧ</a:t>
            </a:r>
            <a:r>
              <a:rPr sz="1400" b="1" spc="5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BC4336"/>
                </a:solidFill>
                <a:latin typeface="Arial"/>
                <a:cs typeface="Arial"/>
              </a:rPr>
              <a:t>НАШЕЙ</a:t>
            </a:r>
            <a:r>
              <a:rPr sz="1400" b="1" spc="60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BC4336"/>
                </a:solidFill>
                <a:latin typeface="Arial"/>
                <a:cs typeface="Arial"/>
              </a:rPr>
              <a:t>СТРАНЫ</a:t>
            </a:r>
            <a:r>
              <a:rPr sz="1400" b="1" spc="3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BC4336"/>
                </a:solidFill>
                <a:latin typeface="Arial"/>
                <a:cs typeface="Arial"/>
              </a:rPr>
              <a:t>СЕГОДНЯ</a:t>
            </a:r>
            <a:r>
              <a:rPr sz="1400" b="1" spc="4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BC4336"/>
                </a:solidFill>
                <a:latin typeface="Arial"/>
                <a:cs typeface="Arial"/>
              </a:rPr>
              <a:t>–</a:t>
            </a:r>
            <a:r>
              <a:rPr sz="1400" b="1" spc="-5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BC4336"/>
                </a:solidFill>
                <a:latin typeface="Arial"/>
                <a:cs typeface="Arial"/>
              </a:rPr>
              <a:t>ОБЕСПЕЧЕНИЕ</a:t>
            </a:r>
            <a:r>
              <a:rPr sz="1400" b="1" spc="30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BC4336"/>
                </a:solidFill>
                <a:latin typeface="Arial"/>
                <a:cs typeface="Arial"/>
              </a:rPr>
              <a:t>ЕЁ</a:t>
            </a:r>
            <a:r>
              <a:rPr sz="1400" b="1" spc="-10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BC4336"/>
                </a:solidFill>
                <a:latin typeface="Arial"/>
                <a:cs typeface="Arial"/>
              </a:rPr>
              <a:t>ТЕХНОЛОГИЧЕСКОГО</a:t>
            </a:r>
            <a:r>
              <a:rPr sz="1400" b="1" spc="10" dirty="0">
                <a:solidFill>
                  <a:srgbClr val="BC433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BC4336"/>
                </a:solidFill>
                <a:latin typeface="Arial"/>
                <a:cs typeface="Arial"/>
              </a:rPr>
              <a:t>СУВЕРЕНИТЕТА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85" y="2506979"/>
            <a:ext cx="562355" cy="5623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7686" y="2432430"/>
            <a:ext cx="28136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1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D75B6"/>
                </a:solidFill>
                <a:latin typeface="Arial"/>
                <a:cs typeface="Arial"/>
              </a:rPr>
              <a:t>Обеспечение</a:t>
            </a:r>
            <a:r>
              <a:rPr sz="1500" b="1" spc="-5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D75B6"/>
                </a:solidFill>
                <a:latin typeface="Arial"/>
                <a:cs typeface="Arial"/>
              </a:rPr>
              <a:t>изучение</a:t>
            </a:r>
            <a:r>
              <a:rPr sz="1500" b="1" spc="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D75B6"/>
                </a:solidFill>
                <a:latin typeface="Arial"/>
                <a:cs typeface="Arial"/>
              </a:rPr>
              <a:t>основ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500" b="1" spc="-5" dirty="0">
                <a:solidFill>
                  <a:srgbClr val="2D75B6"/>
                </a:solidFill>
                <a:latin typeface="Arial"/>
                <a:cs typeface="Arial"/>
              </a:rPr>
              <a:t>черчения</a:t>
            </a:r>
            <a:r>
              <a:rPr sz="1500" b="1" spc="-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D75B6"/>
                </a:solidFill>
                <a:latin typeface="Arial"/>
                <a:cs typeface="Arial"/>
              </a:rPr>
              <a:t>обучающимися</a:t>
            </a:r>
            <a:endParaRPr sz="1500" dirty="0">
              <a:latin typeface="Arial"/>
              <a:cs typeface="Arial"/>
            </a:endParaRPr>
          </a:p>
          <a:p>
            <a:pPr marL="1905" algn="ctr">
              <a:lnSpc>
                <a:spcPts val="1710"/>
              </a:lnSpc>
            </a:pPr>
            <a:r>
              <a:rPr sz="1500" b="1" dirty="0">
                <a:solidFill>
                  <a:srgbClr val="2D75B6"/>
                </a:solidFill>
                <a:latin typeface="Arial"/>
                <a:cs typeface="Arial"/>
              </a:rPr>
              <a:t>на</a:t>
            </a:r>
            <a:r>
              <a:rPr sz="1500" b="1" spc="-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D75B6"/>
                </a:solidFill>
                <a:latin typeface="Arial"/>
                <a:cs typeface="Arial"/>
              </a:rPr>
              <a:t>уровне</a:t>
            </a:r>
            <a:r>
              <a:rPr sz="1500" b="1" spc="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D75B6"/>
                </a:solidFill>
                <a:latin typeface="Arial"/>
                <a:cs typeface="Arial"/>
              </a:rPr>
              <a:t>ООО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763" y="3788664"/>
            <a:ext cx="4361815" cy="1170940"/>
          </a:xfrm>
          <a:prstGeom prst="rect">
            <a:avLst/>
          </a:prstGeom>
          <a:ln w="9525">
            <a:solidFill>
              <a:srgbClr val="BC433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47320" marR="140970" indent="-635" algn="ctr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рамках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обязательного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изучения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учебного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предмета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«Технология»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 </a:t>
            </a:r>
            <a:r>
              <a:rPr sz="1400" spc="-10" dirty="0">
                <a:latin typeface="Microsoft Sans Serif"/>
                <a:cs typeface="Microsoft Sans Serif"/>
              </a:rPr>
              <a:t>уровне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основного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общего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предусмотрено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освоение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обучающимися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модуля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«Компьютерная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графика.</a:t>
            </a:r>
            <a:endParaRPr sz="1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Microsoft Sans Serif"/>
                <a:cs typeface="Microsoft Sans Serif"/>
              </a:rPr>
              <a:t>Черчение»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(расширено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содержание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модуля)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8428" y="2506979"/>
            <a:ext cx="560831" cy="5608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72150" y="2439670"/>
            <a:ext cx="2753995" cy="6654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7620" algn="ctr">
              <a:lnSpc>
                <a:spcPts val="1620"/>
              </a:lnSpc>
              <a:spcBef>
                <a:spcPts val="305"/>
              </a:spcBef>
            </a:pPr>
            <a:r>
              <a:rPr sz="1500" b="1" spc="-5" dirty="0">
                <a:solidFill>
                  <a:srgbClr val="2D75B6"/>
                </a:solidFill>
                <a:latin typeface="Arial"/>
                <a:cs typeface="Arial"/>
              </a:rPr>
              <a:t>Учебный</a:t>
            </a:r>
            <a:r>
              <a:rPr sz="1500" b="1" spc="-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D75B6"/>
                </a:solidFill>
                <a:latin typeface="Arial"/>
                <a:cs typeface="Arial"/>
              </a:rPr>
              <a:t>курс</a:t>
            </a:r>
            <a:r>
              <a:rPr sz="1500" b="1" spc="4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D75B6"/>
                </a:solidFill>
                <a:latin typeface="Arial"/>
                <a:cs typeface="Arial"/>
              </a:rPr>
              <a:t>«Черчение» </a:t>
            </a:r>
            <a:r>
              <a:rPr sz="1500" b="1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D75B6"/>
                </a:solidFill>
                <a:latin typeface="Arial"/>
                <a:cs typeface="Arial"/>
              </a:rPr>
              <a:t>(10-11 </a:t>
            </a:r>
            <a:r>
              <a:rPr sz="1500" b="1" spc="5" dirty="0">
                <a:solidFill>
                  <a:srgbClr val="2D75B6"/>
                </a:solidFill>
                <a:latin typeface="Arial"/>
                <a:cs typeface="Arial"/>
              </a:rPr>
              <a:t>кл, </a:t>
            </a:r>
            <a:r>
              <a:rPr sz="1500" b="1" spc="-5" dirty="0">
                <a:solidFill>
                  <a:srgbClr val="2D75B6"/>
                </a:solidFill>
                <a:latin typeface="Arial"/>
                <a:cs typeface="Arial"/>
              </a:rPr>
              <a:t>инженерный </a:t>
            </a:r>
            <a:r>
              <a:rPr sz="1500" b="1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D75B6"/>
                </a:solidFill>
                <a:latin typeface="Arial"/>
                <a:cs typeface="Arial"/>
              </a:rPr>
              <a:t>(технологический)</a:t>
            </a:r>
            <a:r>
              <a:rPr sz="1500" b="1" spc="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D75B6"/>
                </a:solidFill>
                <a:latin typeface="Arial"/>
                <a:cs typeface="Arial"/>
              </a:rPr>
              <a:t>профиль)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9452" y="3788664"/>
            <a:ext cx="4029710" cy="1170940"/>
          </a:xfrm>
          <a:prstGeom prst="rect">
            <a:avLst/>
          </a:prstGeom>
          <a:ln w="9525">
            <a:solidFill>
              <a:srgbClr val="BC433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400" spc="-25" dirty="0">
                <a:latin typeface="Microsoft Sans Serif"/>
                <a:cs typeface="Microsoft Sans Serif"/>
              </a:rPr>
              <a:t>Разработка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программы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учебного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курса</a:t>
            </a:r>
            <a:endParaRPr sz="1400" dirty="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«Черчение»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-10" dirty="0">
                <a:latin typeface="Microsoft Sans Serif"/>
                <a:cs typeface="Microsoft Sans Serif"/>
              </a:rPr>
              <a:t> обучающихся</a:t>
            </a:r>
            <a:endParaRPr sz="1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spc="-25" dirty="0">
                <a:latin typeface="Microsoft Sans Serif"/>
                <a:cs typeface="Microsoft Sans Serif"/>
              </a:rPr>
              <a:t>10-11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кл.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технологическому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(инженерному)</a:t>
            </a:r>
            <a:endParaRPr sz="140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профилю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II</a:t>
            </a:r>
            <a:r>
              <a:rPr sz="1400" spc="39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квартале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2024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65" dirty="0">
                <a:latin typeface="Microsoft Sans Serif"/>
                <a:cs typeface="Microsoft Sans Serif"/>
              </a:rPr>
              <a:t>г.,</a:t>
            </a:r>
            <a:endParaRPr sz="1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1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10" dirty="0">
                <a:latin typeface="Microsoft Sans Serif"/>
                <a:cs typeface="Microsoft Sans Serif"/>
              </a:rPr>
              <a:t>е</a:t>
            </a:r>
            <a:r>
              <a:rPr sz="1400" spc="-5" dirty="0">
                <a:latin typeface="Microsoft Sans Serif"/>
                <a:cs typeface="Microsoft Sans Serif"/>
              </a:rPr>
              <a:t>н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5" dirty="0">
                <a:latin typeface="Microsoft Sans Serif"/>
                <a:cs typeface="Microsoft Sans Serif"/>
              </a:rPr>
              <a:t>я</a:t>
            </a:r>
            <a:r>
              <a:rPr sz="1400" dirty="0">
                <a:latin typeface="Microsoft Sans Serif"/>
                <a:cs typeface="Microsoft Sans Serif"/>
              </a:rPr>
              <a:t>б</a:t>
            </a:r>
            <a:r>
              <a:rPr sz="1400" spc="-15" dirty="0">
                <a:latin typeface="Microsoft Sans Serif"/>
                <a:cs typeface="Microsoft Sans Serif"/>
              </a:rPr>
              <a:t>р</a:t>
            </a:r>
            <a:r>
              <a:rPr sz="1400" dirty="0">
                <a:latin typeface="Microsoft Sans Serif"/>
                <a:cs typeface="Microsoft Sans Serif"/>
              </a:rPr>
              <a:t>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sz="1400" dirty="0">
                <a:latin typeface="Microsoft Sans Serif"/>
                <a:cs typeface="Microsoft Sans Serif"/>
              </a:rPr>
              <a:t>4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90" dirty="0">
                <a:latin typeface="Microsoft Sans Serif"/>
                <a:cs typeface="Microsoft Sans Serif"/>
              </a:rPr>
              <a:t>г</a:t>
            </a:r>
            <a:r>
              <a:rPr sz="1400" dirty="0">
                <a:latin typeface="Microsoft Sans Serif"/>
                <a:cs typeface="Microsoft Sans Serif"/>
              </a:rPr>
              <a:t>. 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spc="-5" dirty="0">
                <a:latin typeface="Microsoft Sans Serif"/>
                <a:cs typeface="Microsoft Sans Serif"/>
              </a:rPr>
              <a:t>ар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-40" dirty="0">
                <a:latin typeface="Microsoft Sans Serif"/>
                <a:cs typeface="Microsoft Sans Serif"/>
              </a:rPr>
              <a:t>а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5" dirty="0">
                <a:latin typeface="Microsoft Sans Serif"/>
                <a:cs typeface="Microsoft Sans Serif"/>
              </a:rPr>
              <a:t>ивн</a:t>
            </a:r>
            <a:r>
              <a:rPr sz="1400" spc="-15" dirty="0">
                <a:latin typeface="Microsoft Sans Serif"/>
                <a:cs typeface="Microsoft Sans Serif"/>
              </a:rPr>
              <a:t>у</a:t>
            </a:r>
            <a:r>
              <a:rPr sz="1400" spc="10" dirty="0">
                <a:latin typeface="Microsoft Sans Serif"/>
                <a:cs typeface="Microsoft Sans Serif"/>
              </a:rPr>
              <a:t>ю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час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5" dirty="0">
                <a:latin typeface="Microsoft Sans Serif"/>
                <a:cs typeface="Microsoft Sans Serif"/>
              </a:rPr>
              <a:t>ь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5532139"/>
            <a:ext cx="7376159" cy="1325880"/>
            <a:chOff x="0" y="5532139"/>
            <a:chExt cx="7376159" cy="132588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32139"/>
              <a:ext cx="7376159" cy="13258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609844"/>
              <a:ext cx="7277100" cy="11186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30504" y="5639815"/>
            <a:ext cx="6503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ПЕРЕЧЕНЬ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ПОРУЧЕНИЙ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Президента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итогам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заседания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Президиума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Государственного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Совета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апреля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Пр-1118ГС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июня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94064" y="3985259"/>
            <a:ext cx="3136392" cy="21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9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" y="-18365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ДИНАМИКА РЕЗУЛЬТАТОВ ЕГЭ ПО РУССКОМУ ЯЗЫКУ ЗА ПОСЛЕДНИЕ 3 ГОДА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37770"/>
              </p:ext>
            </p:extLst>
          </p:nvPr>
        </p:nvGraphicFramePr>
        <p:xfrm>
          <a:off x="1219200" y="846729"/>
          <a:ext cx="8458199" cy="232539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2775">
                  <a:extLst>
                    <a:ext uri="{9D8B030D-6E8A-4147-A177-3AD203B41FA5}">
                      <a16:colId xmlns:a16="http://schemas.microsoft.com/office/drawing/2014/main" val="2681792604"/>
                    </a:ext>
                  </a:extLst>
                </a:gridCol>
                <a:gridCol w="2970506">
                  <a:extLst>
                    <a:ext uri="{9D8B030D-6E8A-4147-A177-3AD203B41FA5}">
                      <a16:colId xmlns:a16="http://schemas.microsoft.com/office/drawing/2014/main" val="4052973921"/>
                    </a:ext>
                  </a:extLst>
                </a:gridCol>
                <a:gridCol w="1335919">
                  <a:extLst>
                    <a:ext uri="{9D8B030D-6E8A-4147-A177-3AD203B41FA5}">
                      <a16:colId xmlns:a16="http://schemas.microsoft.com/office/drawing/2014/main" val="611781076"/>
                    </a:ext>
                  </a:extLst>
                </a:gridCol>
                <a:gridCol w="1522926">
                  <a:extLst>
                    <a:ext uri="{9D8B030D-6E8A-4147-A177-3AD203B41FA5}">
                      <a16:colId xmlns:a16="http://schemas.microsoft.com/office/drawing/2014/main" val="668765995"/>
                    </a:ext>
                  </a:extLst>
                </a:gridCol>
                <a:gridCol w="1906073">
                  <a:extLst>
                    <a:ext uri="{9D8B030D-6E8A-4147-A177-3AD203B41FA5}">
                      <a16:colId xmlns:a16="http://schemas.microsoft.com/office/drawing/2014/main" val="807731680"/>
                    </a:ext>
                  </a:extLst>
                </a:gridCol>
              </a:tblGrid>
              <a:tr h="1949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2299" marR="62299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Участников, набравших балл</a:t>
                      </a:r>
                    </a:p>
                  </a:txBody>
                  <a:tcPr marL="62299" marR="6229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99" marR="622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977385"/>
                  </a:ext>
                </a:extLst>
              </a:tr>
              <a:tr h="19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3567053373"/>
                  </a:ext>
                </a:extLst>
              </a:tr>
              <a:tr h="3821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ниже минимального балла, 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1,58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3055979162"/>
                  </a:ext>
                </a:extLst>
              </a:tr>
              <a:tr h="3821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минимального балла до 60 баллов, 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34,30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38,52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38,79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832964609"/>
                  </a:ext>
                </a:extLst>
              </a:tr>
              <a:tr h="2042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61 до 80 баллов, 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46,17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44,46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35,62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3124813083"/>
                  </a:ext>
                </a:extLst>
              </a:tr>
              <a:tr h="1949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81 до 99 баллов, 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19,53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12,75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15,66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2112761913"/>
                  </a:ext>
                </a:extLst>
              </a:tr>
              <a:tr h="1949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баллов, чел.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3279301765"/>
                  </a:ext>
                </a:extLst>
              </a:tr>
              <a:tr h="1949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тестовый балл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63,78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62,98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368908970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9067800" y="28956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-587734" y="3394416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продемонстрировавшие наиболее высокие результаты ЕГЭ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русскому языку</a:t>
            </a:r>
            <a:endParaRPr lang="ru-RU" sz="1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7924800" cy="25054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32278"/>
            <a:ext cx="8430768" cy="24384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448299" y="3383363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продемонстрировавшие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низкие 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результаты ЕГЭ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русскому языку</a:t>
            </a:r>
            <a:endParaRPr lang="ru-RU" sz="1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4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" y="-1836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ДИНАМИКА РЕЗУЛЬТАТОВ ЕГЭ ПО МАТЕМАТИКЕ (БАЗОВЫЙ УРОВЕНЬ) ЗА ПОСЛЕДНИЕ 3 ГОДА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2840"/>
              </p:ext>
            </p:extLst>
          </p:nvPr>
        </p:nvGraphicFramePr>
        <p:xfrm>
          <a:off x="152401" y="1066800"/>
          <a:ext cx="4267199" cy="20484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3539">
                  <a:extLst>
                    <a:ext uri="{9D8B030D-6E8A-4147-A177-3AD203B41FA5}">
                      <a16:colId xmlns:a16="http://schemas.microsoft.com/office/drawing/2014/main" val="3377446797"/>
                    </a:ext>
                  </a:extLst>
                </a:gridCol>
                <a:gridCol w="1250460">
                  <a:extLst>
                    <a:ext uri="{9D8B030D-6E8A-4147-A177-3AD203B41FA5}">
                      <a16:colId xmlns:a16="http://schemas.microsoft.com/office/drawing/2014/main" val="21310014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300129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925585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70631867"/>
                    </a:ext>
                  </a:extLst>
                </a:gridCol>
              </a:tblGrid>
              <a:tr h="1084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4467" marR="5446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Участников, набравших балл</a:t>
                      </a:r>
                    </a:p>
                  </a:txBody>
                  <a:tcPr marL="54467" marR="5446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</a:p>
                  </a:txBody>
                  <a:tcPr marL="54467" marR="544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02866"/>
                  </a:ext>
                </a:extLst>
              </a:tr>
              <a:tr h="203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54467" marR="54467" marT="0" marB="0"/>
                </a:tc>
                <a:extLst>
                  <a:ext uri="{0D108BD9-81ED-4DB2-BD59-A6C34878D82A}">
                    <a16:rowId xmlns:a16="http://schemas.microsoft.com/office/drawing/2014/main" val="2665285145"/>
                  </a:ext>
                </a:extLst>
              </a:tr>
              <a:tr h="283369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минимального балла («2»), %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8,25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7,87</a:t>
                      </a:r>
                    </a:p>
                  </a:txBody>
                  <a:tcPr marL="54467" marR="54467" marT="0" marB="0"/>
                </a:tc>
                <a:extLst>
                  <a:ext uri="{0D108BD9-81ED-4DB2-BD59-A6C34878D82A}">
                    <a16:rowId xmlns:a16="http://schemas.microsoft.com/office/drawing/2014/main" val="1554102613"/>
                  </a:ext>
                </a:extLst>
              </a:tr>
              <a:tr h="261745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«3», %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24,35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18,29</a:t>
                      </a:r>
                    </a:p>
                  </a:txBody>
                  <a:tcPr marL="54467" marR="54467" marT="0" marB="0"/>
                </a:tc>
                <a:extLst>
                  <a:ext uri="{0D108BD9-81ED-4DB2-BD59-A6C34878D82A}">
                    <a16:rowId xmlns:a16="http://schemas.microsoft.com/office/drawing/2014/main" val="708956375"/>
                  </a:ext>
                </a:extLst>
              </a:tr>
              <a:tr h="204418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«4», %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45,67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45,83</a:t>
                      </a:r>
                    </a:p>
                  </a:txBody>
                  <a:tcPr marL="54467" marR="54467" marT="0" marB="0"/>
                </a:tc>
                <a:extLst>
                  <a:ext uri="{0D108BD9-81ED-4DB2-BD59-A6C34878D82A}">
                    <a16:rowId xmlns:a16="http://schemas.microsoft.com/office/drawing/2014/main" val="1231163998"/>
                  </a:ext>
                </a:extLst>
              </a:tr>
              <a:tr h="354213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«5», %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54467" marR="54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</a:t>
                      </a:r>
                    </a:p>
                  </a:txBody>
                  <a:tcPr marL="54467" marR="54467" marT="0" marB="0"/>
                </a:tc>
                <a:extLst>
                  <a:ext uri="{0D108BD9-81ED-4DB2-BD59-A6C34878D82A}">
                    <a16:rowId xmlns:a16="http://schemas.microsoft.com/office/drawing/2014/main" val="3840453759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4267200" y="2819400"/>
            <a:ext cx="0" cy="24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191000" y="2573313"/>
            <a:ext cx="0" cy="24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77867"/>
              </p:ext>
            </p:extLst>
          </p:nvPr>
        </p:nvGraphicFramePr>
        <p:xfrm>
          <a:off x="228600" y="3884851"/>
          <a:ext cx="710656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Документ" r:id="rId4" imgW="5925852" imgH="2350944" progId="Word.Document.12">
                  <p:embed/>
                </p:oleObj>
              </mc:Choice>
              <mc:Fallback>
                <p:oleObj name="Документ" r:id="rId4" imgW="5925852" imgH="2350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884851"/>
                        <a:ext cx="7106564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685800" y="3398966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продемонстрировавшие наиболее высокие результаты ЕГЭ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математике (БУ)</a:t>
            </a:r>
            <a:endParaRPr lang="ru-RU" sz="1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884851"/>
            <a:ext cx="6544818" cy="29382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57800" y="3398966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продемонстрировавшие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низкие 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результаты ЕГЭ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математике (БУ)</a:t>
            </a:r>
            <a:endParaRPr lang="ru-RU" sz="1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05400" y="1723585"/>
            <a:ext cx="4281044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Средний тестовый балл: </a:t>
            </a:r>
            <a:r>
              <a:rPr lang="ru-RU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 г.  </a:t>
            </a: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3,79 </a:t>
            </a:r>
          </a:p>
          <a:p>
            <a:pPr>
              <a:spcBef>
                <a:spcPts val="100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  2023 г.  – 3,92</a:t>
            </a:r>
            <a:endParaRPr lang="ru-RU" sz="2000" b="1" dirty="0"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9220200" y="2209800"/>
            <a:ext cx="0" cy="24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838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" y="-18365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ДИНАМИКА РЕЗУЛЬТАТОВ ЕГЭ ПО МАТЕМАТИКЕ (ПРОФИЛЬНЫЙ УРОВЕНЬ) ЗА ПОСЛЕДНИЕ 3 ГОДА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578378"/>
              </p:ext>
            </p:extLst>
          </p:nvPr>
        </p:nvGraphicFramePr>
        <p:xfrm>
          <a:off x="1600200" y="907658"/>
          <a:ext cx="7086600" cy="239193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9873">
                  <a:extLst>
                    <a:ext uri="{9D8B030D-6E8A-4147-A177-3AD203B41FA5}">
                      <a16:colId xmlns:a16="http://schemas.microsoft.com/office/drawing/2014/main" val="1027331703"/>
                    </a:ext>
                  </a:extLst>
                </a:gridCol>
                <a:gridCol w="2564498">
                  <a:extLst>
                    <a:ext uri="{9D8B030D-6E8A-4147-A177-3AD203B41FA5}">
                      <a16:colId xmlns:a16="http://schemas.microsoft.com/office/drawing/2014/main" val="3905365427"/>
                    </a:ext>
                  </a:extLst>
                </a:gridCol>
                <a:gridCol w="1330743">
                  <a:extLst>
                    <a:ext uri="{9D8B030D-6E8A-4147-A177-3AD203B41FA5}">
                      <a16:colId xmlns:a16="http://schemas.microsoft.com/office/drawing/2014/main" val="67037202"/>
                    </a:ext>
                  </a:extLst>
                </a:gridCol>
                <a:gridCol w="1330743">
                  <a:extLst>
                    <a:ext uri="{9D8B030D-6E8A-4147-A177-3AD203B41FA5}">
                      <a16:colId xmlns:a16="http://schemas.microsoft.com/office/drawing/2014/main" val="1513279870"/>
                    </a:ext>
                  </a:extLst>
                </a:gridCol>
                <a:gridCol w="1330743">
                  <a:extLst>
                    <a:ext uri="{9D8B030D-6E8A-4147-A177-3AD203B41FA5}">
                      <a16:colId xmlns:a16="http://schemas.microsoft.com/office/drawing/2014/main" val="1068674971"/>
                    </a:ext>
                  </a:extLst>
                </a:gridCol>
              </a:tblGrid>
              <a:tr h="2394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2299" marR="62299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Участников, набравших балл</a:t>
                      </a:r>
                    </a:p>
                  </a:txBody>
                  <a:tcPr marL="62299" marR="6229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99" marR="622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811734"/>
                  </a:ext>
                </a:extLst>
              </a:tr>
              <a:tr h="260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4070697330"/>
                  </a:ext>
                </a:extLst>
              </a:tr>
              <a:tr h="4052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ниже минимального балла, 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18,35%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22,98%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17,13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3860428192"/>
                  </a:ext>
                </a:extLst>
              </a:tr>
              <a:tr h="4996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минимального балла до 60 баллов, 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45,42%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52,64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643650941"/>
                  </a:ext>
                </a:extLst>
              </a:tr>
              <a:tr h="2394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61 до 80 баллов, 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21,19%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29,28%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2762339417"/>
                  </a:ext>
                </a:extLst>
              </a:tr>
              <a:tr h="2394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81 до 99 баллов, 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0,69%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0,93%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3903393983"/>
                  </a:ext>
                </a:extLst>
              </a:tr>
              <a:tr h="2394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баллов, чел.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668916386"/>
                  </a:ext>
                </a:extLst>
              </a:tr>
              <a:tr h="2394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тестовый балл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43,77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44,67</a:t>
                      </a:r>
                    </a:p>
                  </a:txBody>
                  <a:tcPr marL="62299" marR="622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45,31</a:t>
                      </a:r>
                    </a:p>
                  </a:txBody>
                  <a:tcPr marL="62299" marR="62299" marT="0" marB="0"/>
                </a:tc>
                <a:extLst>
                  <a:ext uri="{0D108BD9-81ED-4DB2-BD59-A6C34878D82A}">
                    <a16:rowId xmlns:a16="http://schemas.microsoft.com/office/drawing/2014/main" val="2222813507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8305800" y="3023773"/>
            <a:ext cx="0" cy="24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6069" y="3549750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продемонстрировавшие наиболее высокие результаты ЕГЭ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математике (ПУ)</a:t>
            </a:r>
            <a:endParaRPr lang="ru-RU" sz="1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399"/>
            <a:ext cx="7492360" cy="23622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43600" y="3546899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продемонстрировавшие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низкие 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результаты ЕГЭ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математике (ПУ)</a:t>
            </a:r>
            <a:endParaRPr lang="ru-RU" sz="1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962398"/>
            <a:ext cx="5926836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27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87456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РЕЗУЛЬТАТЫ ЕГЭ ПО ФИЗИКЕ в 2023 году</a:t>
            </a:r>
            <a:endParaRPr lang="ru-RU" sz="20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75438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65573"/>
            <a:ext cx="6705600" cy="2723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952500" y="375688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продемонстрировавшие наиболее высокие результаты ЕГЭ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физике</a:t>
            </a:r>
            <a:endParaRPr lang="ru-RU" sz="1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045343"/>
            <a:ext cx="6745049" cy="27887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05400" y="3723165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продемонстрировавшие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низкие 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результаты ЕГЭ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физике</a:t>
            </a:r>
            <a:endParaRPr lang="ru-RU" sz="1200" b="1" dirty="0">
              <a:solidFill>
                <a:schemeClr val="accent2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1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66784"/>
              </p:ext>
            </p:extLst>
          </p:nvPr>
        </p:nvGraphicFramePr>
        <p:xfrm>
          <a:off x="152400" y="304802"/>
          <a:ext cx="11734802" cy="5689256"/>
        </p:xfrm>
        <a:graphic>
          <a:graphicData uri="http://schemas.openxmlformats.org/drawingml/2006/table">
            <a:tbl>
              <a:tblPr firstRow="1" firstCol="1" bandRow="1"/>
              <a:tblGrid>
                <a:gridCol w="381000">
                  <a:extLst>
                    <a:ext uri="{9D8B030D-6E8A-4147-A177-3AD203B41FA5}">
                      <a16:colId xmlns:a16="http://schemas.microsoft.com/office/drawing/2014/main" val="382849320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9523488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9747406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819486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4222024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37364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0263945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9842959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90058712"/>
                    </a:ext>
                  </a:extLst>
                </a:gridCol>
                <a:gridCol w="1066802">
                  <a:extLst>
                    <a:ext uri="{9D8B030D-6E8A-4147-A177-3AD203B41FA5}">
                      <a16:colId xmlns:a16="http://schemas.microsoft.com/office/drawing/2014/main" val="452806282"/>
                    </a:ext>
                  </a:extLst>
                </a:gridCol>
              </a:tblGrid>
              <a:tr h="47292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 2023 года, получившие суммарно по трём предметам соответствующее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тестовых баллов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43585"/>
                  </a:ext>
                </a:extLst>
              </a:tr>
              <a:tr h="253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161 до 220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221 до 250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251 до 300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800205"/>
                  </a:ext>
                </a:extLst>
              </a:tr>
              <a:tr h="253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82287"/>
                  </a:ext>
                </a:extLst>
              </a:tr>
              <a:tr h="449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"Гимназия (английская)"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30,95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640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"Лицей № 1 им. Н.К. Крупской"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0325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"Гимназия № 13"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48,84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49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"Гимназия № 24"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9914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п. Дукат"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7438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"Гимназия № 30"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495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п. Омсукчан"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7542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г. Магадана "СОШ с УИМ № 15"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763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2" п. Палатка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735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"СОШ №21"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63,64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08892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61" marR="19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0536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75758"/>
              </p:ext>
            </p:extLst>
          </p:nvPr>
        </p:nvGraphicFramePr>
        <p:xfrm>
          <a:off x="152400" y="1295400"/>
          <a:ext cx="5638800" cy="34829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1986">
                  <a:extLst>
                    <a:ext uri="{9D8B030D-6E8A-4147-A177-3AD203B41FA5}">
                      <a16:colId xmlns:a16="http://schemas.microsoft.com/office/drawing/2014/main" val="3117819035"/>
                    </a:ext>
                  </a:extLst>
                </a:gridCol>
                <a:gridCol w="2170378">
                  <a:extLst>
                    <a:ext uri="{9D8B030D-6E8A-4147-A177-3AD203B41FA5}">
                      <a16:colId xmlns:a16="http://schemas.microsoft.com/office/drawing/2014/main" val="1721022544"/>
                    </a:ext>
                  </a:extLst>
                </a:gridCol>
                <a:gridCol w="2026436">
                  <a:extLst>
                    <a:ext uri="{9D8B030D-6E8A-4147-A177-3AD203B41FA5}">
                      <a16:colId xmlns:a16="http://schemas.microsoft.com/office/drawing/2014/main" val="2340389932"/>
                    </a:ext>
                  </a:extLst>
                </a:gridCol>
              </a:tblGrid>
              <a:tr h="78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выпускников, претендующих на получение медали «За особые успехи в учении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 2023 году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выпускников, получивших медали «За особые успехи в учении» по итогам ГИА - 2023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7596760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Магадан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9042773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Ольский МО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3416130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Омсукчанский МО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2536384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Ягоднинский МО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1732634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Хасынский МО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8573510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Сусуманский МО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6006734"/>
                  </a:ext>
                </a:extLst>
              </a:tr>
              <a:tr h="42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Северо-Эвенский МО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2793535"/>
                  </a:ext>
                </a:extLst>
              </a:tr>
              <a:tr h="247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человек (9,45%)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3" marR="67323" marT="33661" marB="336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(6,7%)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- 19 человек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72078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99043" y="394006"/>
            <a:ext cx="2319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6047961" y="3775341"/>
            <a:ext cx="597985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800" b="1" spc="-3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</a:t>
            </a:r>
            <a:r>
              <a:rPr lang="ru-RU" sz="1800" b="1" spc="-3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2024 ГОДУ</a:t>
            </a:r>
            <a:r>
              <a:rPr sz="1800" b="1" spc="-3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2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sz="1800" b="1" spc="-3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СЕРЕБРЯНЫХ </a:t>
            </a:r>
            <a:r>
              <a:rPr sz="1800" b="1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827378"/>
            <a:ext cx="3429000" cy="1926557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3289" y="1562099"/>
            <a:ext cx="2474976" cy="1325880"/>
          </a:xfrm>
          <a:prstGeom prst="rect">
            <a:avLst/>
          </a:prstGeom>
        </p:spPr>
      </p:pic>
      <p:sp>
        <p:nvSpPr>
          <p:cNvPr id="12" name="object 8"/>
          <p:cNvSpPr txBox="1"/>
          <p:nvPr/>
        </p:nvSpPr>
        <p:spPr>
          <a:xfrm>
            <a:off x="6209524" y="2860812"/>
            <a:ext cx="226250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34925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2D75B6"/>
                </a:solidFill>
                <a:latin typeface="Arial"/>
                <a:cs typeface="Arial"/>
              </a:rPr>
              <a:t>«За </a:t>
            </a:r>
            <a:r>
              <a:rPr sz="1800" b="1" spc="-10" dirty="0">
                <a:solidFill>
                  <a:srgbClr val="2D75B6"/>
                </a:solidFill>
                <a:latin typeface="Arial"/>
                <a:cs typeface="Arial"/>
              </a:rPr>
              <a:t>особые </a:t>
            </a:r>
            <a:r>
              <a:rPr sz="1800" b="1" spc="-20" dirty="0">
                <a:solidFill>
                  <a:srgbClr val="2D75B6"/>
                </a:solidFill>
                <a:latin typeface="Arial"/>
                <a:cs typeface="Arial"/>
              </a:rPr>
              <a:t>успехи </a:t>
            </a:r>
            <a:r>
              <a:rPr sz="1800" b="1" spc="-49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D75B6"/>
                </a:solidFill>
                <a:latin typeface="Arial"/>
                <a:cs typeface="Arial"/>
              </a:rPr>
              <a:t>в</a:t>
            </a:r>
            <a:r>
              <a:rPr sz="1800" b="1" spc="-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Arial"/>
                <a:cs typeface="Arial"/>
              </a:rPr>
              <a:t>учении</a:t>
            </a:r>
            <a:r>
              <a:rPr sz="1800" b="1" spc="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D75B6"/>
                </a:solidFill>
                <a:latin typeface="Arial"/>
                <a:cs typeface="Arial"/>
              </a:rPr>
              <a:t>I</a:t>
            </a:r>
            <a:r>
              <a:rPr sz="1800" b="1" spc="-2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Arial"/>
                <a:cs typeface="Arial"/>
              </a:rPr>
              <a:t>степени»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3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38410" y="1697042"/>
            <a:ext cx="601980" cy="601980"/>
          </a:xfrm>
          <a:prstGeom prst="rect">
            <a:avLst/>
          </a:prstGeom>
        </p:spPr>
      </p:pic>
      <p:sp>
        <p:nvSpPr>
          <p:cNvPr id="14" name="object 12"/>
          <p:cNvSpPr txBox="1"/>
          <p:nvPr/>
        </p:nvSpPr>
        <p:spPr>
          <a:xfrm>
            <a:off x="8763000" y="2374937"/>
            <a:ext cx="3352800" cy="112787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аттестате отличные итоговые оценки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предметам без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</a:t>
            </a:r>
          </a:p>
          <a:p>
            <a:pPr marL="298450" indent="-285750" algn="just">
              <a:lnSpc>
                <a:spcPct val="100000"/>
              </a:lnSpc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русскому языку и по одной дисциплине не менее 70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6150" y="4406086"/>
            <a:ext cx="2549652" cy="1367027"/>
          </a:xfrm>
          <a:prstGeom prst="rect">
            <a:avLst/>
          </a:prstGeom>
        </p:spPr>
      </p:pic>
      <p:sp>
        <p:nvSpPr>
          <p:cNvPr id="16" name="object 10"/>
          <p:cNvSpPr txBox="1"/>
          <p:nvPr/>
        </p:nvSpPr>
        <p:spPr>
          <a:xfrm>
            <a:off x="6328608" y="5758667"/>
            <a:ext cx="23247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5405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2D75B6"/>
                </a:solidFill>
                <a:latin typeface="Arial"/>
                <a:cs typeface="Arial"/>
              </a:rPr>
              <a:t>«За </a:t>
            </a:r>
            <a:r>
              <a:rPr sz="1800" b="1" spc="-10" dirty="0">
                <a:solidFill>
                  <a:srgbClr val="2D75B6"/>
                </a:solidFill>
                <a:latin typeface="Arial"/>
                <a:cs typeface="Arial"/>
              </a:rPr>
              <a:t>особые </a:t>
            </a:r>
            <a:r>
              <a:rPr sz="1800" b="1" spc="-20" dirty="0">
                <a:solidFill>
                  <a:srgbClr val="2D75B6"/>
                </a:solidFill>
                <a:latin typeface="Arial"/>
                <a:cs typeface="Arial"/>
              </a:rPr>
              <a:t>успехи </a:t>
            </a:r>
            <a:r>
              <a:rPr sz="1800" b="1" spc="-1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D75B6"/>
                </a:solidFill>
                <a:latin typeface="Arial"/>
                <a:cs typeface="Arial"/>
              </a:rPr>
              <a:t>в</a:t>
            </a:r>
            <a:r>
              <a:rPr sz="1800" b="1" spc="-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D75B6"/>
                </a:solidFill>
                <a:latin typeface="Arial"/>
                <a:cs typeface="Arial"/>
              </a:rPr>
              <a:t>учении</a:t>
            </a:r>
            <a:r>
              <a:rPr sz="1800" b="1" spc="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D75B6"/>
                </a:solidFill>
                <a:latin typeface="Arial"/>
                <a:cs typeface="Arial"/>
              </a:rPr>
              <a:t>II</a:t>
            </a:r>
            <a:r>
              <a:rPr sz="1800" b="1" spc="-3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Arial"/>
                <a:cs typeface="Arial"/>
              </a:rPr>
              <a:t>степени»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7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95836" y="4383284"/>
            <a:ext cx="601979" cy="603504"/>
          </a:xfrm>
          <a:prstGeom prst="rect">
            <a:avLst/>
          </a:prstGeom>
        </p:spPr>
      </p:pic>
      <p:sp>
        <p:nvSpPr>
          <p:cNvPr id="18" name="object 14"/>
          <p:cNvSpPr txBox="1"/>
          <p:nvPr/>
        </p:nvSpPr>
        <p:spPr>
          <a:xfrm>
            <a:off x="8965840" y="4987034"/>
            <a:ext cx="3061970" cy="13433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98450" indent="-2857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аттестате итоговые оценки «отлично» и не более двух оценок «хорошо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98450" indent="-2857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ЕГЭ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еще по одному предмету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60 баллов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98330" y="6330350"/>
            <a:ext cx="547911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595"/>
              </a:lnSpc>
              <a:spcBef>
                <a:spcPts val="1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от 4 августа 2023 г. № 479-ФЗ «О внесении изменений в ФЗ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38948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852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799" y="21867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2023 ГОДА, </a:t>
            </a:r>
          </a:p>
          <a:p>
            <a:pPr algn="ctr"/>
            <a:r>
              <a:rPr lang="ru-RU" sz="24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ПОЛУЧИВШИЕ АТТЕСТАТ О СРЕДНЕМ ОБЩЕМ ОБРАЗОВАНИИ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68815"/>
              </p:ext>
            </p:extLst>
          </p:nvPr>
        </p:nvGraphicFramePr>
        <p:xfrm>
          <a:off x="685799" y="1143005"/>
          <a:ext cx="11049002" cy="5453448"/>
        </p:xfrm>
        <a:graphic>
          <a:graphicData uri="http://schemas.openxmlformats.org/drawingml/2006/table">
            <a:tbl>
              <a:tblPr/>
              <a:tblGrid>
                <a:gridCol w="2197508">
                  <a:extLst>
                    <a:ext uri="{9D8B030D-6E8A-4147-A177-3AD203B41FA5}">
                      <a16:colId xmlns:a16="http://schemas.microsoft.com/office/drawing/2014/main" val="740221665"/>
                    </a:ext>
                  </a:extLst>
                </a:gridCol>
                <a:gridCol w="1028479">
                  <a:extLst>
                    <a:ext uri="{9D8B030D-6E8A-4147-A177-3AD203B41FA5}">
                      <a16:colId xmlns:a16="http://schemas.microsoft.com/office/drawing/2014/main" val="4286266957"/>
                    </a:ext>
                  </a:extLst>
                </a:gridCol>
                <a:gridCol w="1184395">
                  <a:extLst>
                    <a:ext uri="{9D8B030D-6E8A-4147-A177-3AD203B41FA5}">
                      <a16:colId xmlns:a16="http://schemas.microsoft.com/office/drawing/2014/main" val="1722661896"/>
                    </a:ext>
                  </a:extLst>
                </a:gridCol>
                <a:gridCol w="1106437">
                  <a:extLst>
                    <a:ext uri="{9D8B030D-6E8A-4147-A177-3AD203B41FA5}">
                      <a16:colId xmlns:a16="http://schemas.microsoft.com/office/drawing/2014/main" val="772131719"/>
                    </a:ext>
                  </a:extLst>
                </a:gridCol>
                <a:gridCol w="960182">
                  <a:extLst>
                    <a:ext uri="{9D8B030D-6E8A-4147-A177-3AD203B41FA5}">
                      <a16:colId xmlns:a16="http://schemas.microsoft.com/office/drawing/2014/main" val="18168570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118938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90383877"/>
                    </a:ext>
                  </a:extLst>
                </a:gridCol>
                <a:gridCol w="1352646">
                  <a:extLst>
                    <a:ext uri="{9D8B030D-6E8A-4147-A177-3AD203B41FA5}">
                      <a16:colId xmlns:a16="http://schemas.microsoft.com/office/drawing/2014/main" val="770454471"/>
                    </a:ext>
                  </a:extLst>
                </a:gridCol>
                <a:gridCol w="704755">
                  <a:extLst>
                    <a:ext uri="{9D8B030D-6E8A-4147-A177-3AD203B41FA5}">
                      <a16:colId xmlns:a16="http://schemas.microsoft.com/office/drawing/2014/main" val="464467417"/>
                    </a:ext>
                  </a:extLst>
                </a:gridCol>
              </a:tblGrid>
              <a:tr h="1337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"2"</a:t>
                      </a:r>
                    </a:p>
                  </a:txBody>
                  <a:tcPr marL="8393" marR="8393" marT="839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"2"</a:t>
                      </a:r>
                    </a:p>
                  </a:txBody>
                  <a:tcPr marL="8393" marR="8393" marT="839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справок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ГИА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 получивших аттестат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87798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95925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СО(РК)Ш №2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392707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ОСОШ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895632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№7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280038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 УИМ №15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3674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№21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412189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№28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347852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 Ола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78805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МКОШИ п. 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Эвенск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708820"/>
                  </a:ext>
                </a:extLst>
              </a:tr>
              <a:tr h="574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в п. Усть-Омчуг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67903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 Дебин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53998"/>
                  </a:ext>
                </a:extLst>
              </a:tr>
              <a:tr h="2939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8393" marR="8393" marT="8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606452"/>
                  </a:ext>
                </a:extLst>
              </a:tr>
              <a:tr h="308631">
                <a:tc>
                  <a:txBody>
                    <a:bodyPr/>
                    <a:lstStyle/>
                    <a:p>
                      <a:pPr algn="l" fontAlgn="ctr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</a:t>
                      </a: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3" marR="8393" marT="83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51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3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2199</Words>
  <Application>Microsoft Office PowerPoint</Application>
  <PresentationFormat>Широкоэкранный</PresentationFormat>
  <Paragraphs>848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SimSun</vt:lpstr>
      <vt:lpstr>Arial</vt:lpstr>
      <vt:lpstr>Calibri</vt:lpstr>
      <vt:lpstr>Calibri Light</vt:lpstr>
      <vt:lpstr>Cambria</vt:lpstr>
      <vt:lpstr>Microsoft Sans Serif</vt:lpstr>
      <vt:lpstr>Tahoma</vt:lpstr>
      <vt:lpstr>Times New Roman</vt:lpstr>
      <vt:lpstr>Verdana</vt:lpstr>
      <vt:lpstr>Wingdings</vt:lpstr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ВОЗВРАЩЕНИЕ В 2024 ГОДУ В ШКОЛУ СЕРЕБРЯНЫХ МЕДАЛЕЙ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БЕЗОПАСНОСТИ И ЗАЩИТЫ РОДИНЫ</vt:lpstr>
      <vt:lpstr>ТРУД (ТЕХНОЛОГИЯ)</vt:lpstr>
      <vt:lpstr>ИЗУЧЕНИЕ ЧЕРЧЕНИЯ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Перкова Анастасия Сергеевна</dc:creator>
  <cp:lastModifiedBy>Горностаева Ирина Владимировна</cp:lastModifiedBy>
  <cp:revision>71</cp:revision>
  <dcterms:created xsi:type="dcterms:W3CDTF">2024-02-20T05:50:47Z</dcterms:created>
  <dcterms:modified xsi:type="dcterms:W3CDTF">2024-03-18T03:35:30Z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2024-02-20T00:00:00Z</vt:filetime>
  </property>
</Properties>
</file>